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9" r:id="rId3"/>
    <p:sldId id="265" r:id="rId4"/>
    <p:sldId id="266" r:id="rId5"/>
    <p:sldId id="26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E38"/>
    <a:srgbClr val="0D283B"/>
    <a:srgbClr val="37A7F9"/>
    <a:srgbClr val="A7B1B8"/>
    <a:srgbClr val="FFFFFF"/>
    <a:srgbClr val="76CA38"/>
    <a:srgbClr val="306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2658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52" y="263450"/>
            <a:ext cx="9850490" cy="1188720"/>
          </a:xfrm>
          <a:solidFill>
            <a:srgbClr val="0D283B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Predicting the </a:t>
            </a:r>
            <a:r>
              <a:rPr lang="en-US" sz="4000" dirty="0" smtClean="0">
                <a:solidFill>
                  <a:srgbClr val="FFFFFF"/>
                </a:solidFill>
              </a:rPr>
              <a:t>number of </a:t>
            </a:r>
            <a:r>
              <a:rPr lang="en-US" sz="4000" dirty="0" smtClean="0">
                <a:solidFill>
                  <a:srgbClr val="FFFFFF"/>
                </a:solidFill>
              </a:rPr>
              <a:t>movie torrents to appear online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4474990" y="1471780"/>
            <a:ext cx="3242014" cy="650558"/>
          </a:xfrm>
          <a:prstGeom prst="rect">
            <a:avLst/>
          </a:prstGeom>
          <a:solidFill>
            <a:srgbClr val="0D283B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Bryant </a:t>
            </a:r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Biggs</a:t>
            </a:r>
          </a:p>
          <a:p>
            <a:r>
              <a:rPr lang="en-US" sz="1800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15</a:t>
            </a:r>
            <a:r>
              <a:rPr lang="en-US" sz="1800" baseline="30000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sz="1800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 June 2016</a:t>
            </a:r>
            <a:endParaRPr lang="en-US" sz="1800" dirty="0">
              <a:solidFill>
                <a:srgbClr val="76FE38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6" descr="ttps://www.ivacy.com/blog/wp-content/uploads/2015/10/WhatistheBestTorrentSiteforMovies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40" y="2892962"/>
            <a:ext cx="7452360" cy="396503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0"/>
            <a:ext cx="7729728" cy="118872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753" y="1768413"/>
            <a:ext cx="9270491" cy="2013452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www.the-numbers.com</a:t>
            </a:r>
            <a:r>
              <a:rPr lang="en-US" b="1" dirty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=&gt; Title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&amp; Production Budget</a:t>
            </a:r>
          </a:p>
          <a:p>
            <a:r>
              <a:rPr lang="en-US" b="1" dirty="0" err="1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www.omdbapi.com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=&gt; Genre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, Release Date, Runtime,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				    Rating, Actors, Runtime, etc.</a:t>
            </a:r>
            <a:endParaRPr lang="en-US" b="1" dirty="0" smtClean="0">
              <a:solidFill>
                <a:srgbClr val="0D283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torrentz.eu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=&gt; Torrent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</a:p>
          <a:p>
            <a:r>
              <a:rPr lang="en-US" b="1" dirty="0" err="1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kat.cr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=&gt; Torrent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</a:p>
          <a:p>
            <a:r>
              <a:rPr lang="en-US" b="1" dirty="0" err="1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thepiratebay.org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	=&gt;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Torrent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  <a:endParaRPr lang="en-US" b="1" dirty="0" smtClean="0">
              <a:solidFill>
                <a:srgbClr val="0D283B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40893"/>
              </p:ext>
            </p:extLst>
          </p:nvPr>
        </p:nvGraphicFramePr>
        <p:xfrm>
          <a:off x="299965" y="5027454"/>
          <a:ext cx="11592069" cy="79854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289"/>
                <a:gridCol w="1038033"/>
                <a:gridCol w="1089390"/>
                <a:gridCol w="1107199"/>
                <a:gridCol w="639570"/>
                <a:gridCol w="630045"/>
                <a:gridCol w="609408"/>
                <a:gridCol w="779270"/>
                <a:gridCol w="876377"/>
                <a:gridCol w="1185862"/>
                <a:gridCol w="2700338"/>
                <a:gridCol w="792288"/>
              </a:tblGrid>
              <a:tr h="176369">
                <a:tc>
                  <a:txBody>
                    <a:bodyPr/>
                    <a:lstStyle/>
                    <a:p>
                      <a:pPr algn="ctr"/>
                      <a:endParaRPr lang="en-US" sz="125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Title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Budget</a:t>
                      </a:r>
                      <a:endParaRPr lang="en-US" sz="1250" dirty="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Released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Year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Month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Rated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Runtime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Genre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Director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Actors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Torrents</a:t>
                      </a:r>
                      <a:endParaRPr lang="en-US" sz="1250" dirty="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  <a:tr h="593057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The Siege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70000000.0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1998-11-06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50" dirty="0" smtClean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1998</a:t>
                      </a:r>
                      <a:endParaRPr lang="hr-HR" sz="1250" dirty="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50" dirty="0" smtClean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nb-NO" sz="1250" dirty="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116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Action, Thriller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Edward Zwick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Denzel Washington, Annette </a:t>
                      </a:r>
                      <a:r>
                        <a:rPr lang="en-US" sz="1250" dirty="0" err="1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Bening</a:t>
                      </a:r>
                      <a:r>
                        <a:rPr lang="en-US" sz="1250" dirty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Bruce Willi...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50" dirty="0" smtClean="0">
                          <a:solidFill>
                            <a:srgbClr val="76FE3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113</a:t>
                      </a:r>
                      <a:endParaRPr lang="hr-HR" sz="1250" dirty="0">
                        <a:solidFill>
                          <a:srgbClr val="76FE3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0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31250"/>
            <a:ext cx="7729728" cy="118872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Cutoffs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402653"/>
            <a:ext cx="7729728" cy="95954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Years: 1998 – 2015</a:t>
            </a:r>
          </a:p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Genres: </a:t>
            </a:r>
            <a:r>
              <a:rPr lang="en-US" b="1" dirty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Action, Adventure, Comedy, Drama</a:t>
            </a:r>
            <a:endParaRPr lang="en-US" b="1" dirty="0" smtClean="0">
              <a:solidFill>
                <a:srgbClr val="0D283B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195177"/>
            <a:ext cx="9235440" cy="45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/>
          <a:stretch/>
        </p:blipFill>
        <p:spPr>
          <a:xfrm>
            <a:off x="2743200" y="365760"/>
            <a:ext cx="6858000" cy="611124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65632" y="937260"/>
            <a:ext cx="1298608" cy="498348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standard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/>
          <a:stretch/>
        </p:blipFill>
        <p:spPr>
          <a:xfrm>
            <a:off x="2743200" y="365760"/>
            <a:ext cx="6858000" cy="611124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65632" y="937260"/>
            <a:ext cx="1298608" cy="498348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Log Transform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0"/>
            <a:ext cx="7729728" cy="118872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Results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994179"/>
              </p:ext>
            </p:extLst>
          </p:nvPr>
        </p:nvGraphicFramePr>
        <p:xfrm>
          <a:off x="1524001" y="1974924"/>
          <a:ext cx="4328160" cy="1802430"/>
        </p:xfrm>
        <a:graphic>
          <a:graphicData uri="http://schemas.openxmlformats.org/drawingml/2006/table">
            <a:tbl>
              <a:tblPr/>
              <a:tblGrid>
                <a:gridCol w="2823466"/>
                <a:gridCol w="1504694"/>
              </a:tblGrid>
              <a:tr h="34466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R-squared: 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>
                          <a:latin typeface="Courier" charset="0"/>
                          <a:ea typeface="Courier" charset="0"/>
                          <a:cs typeface="Courier" charset="0"/>
                        </a:rPr>
                        <a:t>0.638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Adj. R-squared: 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0.635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F-statistic: 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181.3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No. Observations: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831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Df</a:t>
                      </a:r>
                      <a:r>
                        <a:rPr lang="en-US" sz="1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 Residuals: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822</a:t>
                      </a:r>
                    </a:p>
                  </a:txBody>
                  <a:tcPr marL="86166" marR="86166" marT="43083" marB="43083"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9232"/>
              </p:ext>
            </p:extLst>
          </p:nvPr>
        </p:nvGraphicFramePr>
        <p:xfrm>
          <a:off x="6263641" y="1974924"/>
          <a:ext cx="4328160" cy="2560320"/>
        </p:xfrm>
        <a:graphic>
          <a:graphicData uri="http://schemas.openxmlformats.org/drawingml/2006/table">
            <a:tbl>
              <a:tblPr/>
              <a:tblGrid>
                <a:gridCol w="2684709"/>
                <a:gridCol w="1643451"/>
              </a:tblGrid>
              <a:tr h="344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Features</a:t>
                      </a:r>
                      <a:endParaRPr lang="en-US" sz="1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D283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coef</a:t>
                      </a:r>
                      <a:endParaRPr lang="en-US" sz="1800" b="1" dirty="0">
                        <a:solidFill>
                          <a:srgbClr val="0D283B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Genre[</a:t>
                      </a:r>
                      <a:r>
                        <a:rPr lang="en-US" sz="1800" b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T.Adventure</a:t>
                      </a:r>
                      <a:r>
                        <a:rPr lang="en-US" sz="1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-0.2901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Genre[</a:t>
                      </a:r>
                      <a:r>
                        <a:rPr lang="en-US" sz="1800" b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T.Comedy</a:t>
                      </a:r>
                      <a:r>
                        <a:rPr lang="en-US" sz="1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-0.5138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Genre[</a:t>
                      </a:r>
                      <a:r>
                        <a:rPr lang="en-US" sz="1800" b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T.Crime</a:t>
                      </a:r>
                      <a:r>
                        <a:rPr lang="en-US" sz="1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-0.6252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Genre[</a:t>
                      </a:r>
                      <a:r>
                        <a:rPr lang="en-US" sz="1800" b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T.Drama</a:t>
                      </a:r>
                      <a:r>
                        <a:rPr lang="en-US" sz="1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-0.3233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log_budget</a:t>
                      </a:r>
                      <a:endParaRPr lang="en-US" sz="1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0.2505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64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>
                          <a:latin typeface="Courier" charset="0"/>
                          <a:ea typeface="Courier" charset="0"/>
                          <a:cs typeface="Courier" charset="0"/>
                        </a:rPr>
                        <a:t>0.1249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4401" y="5225771"/>
            <a:ext cx="4328160" cy="646331"/>
          </a:xfrm>
          <a:prstGeom prst="rect">
            <a:avLst/>
          </a:prstGeom>
          <a:solidFill>
            <a:srgbClr val="0D283B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Train Model Score </a:t>
            </a:r>
            <a:r>
              <a:rPr lang="en-US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0.64 </a:t>
            </a:r>
          </a:p>
          <a:p>
            <a:r>
              <a:rPr lang="en-US" b="1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Train Mean </a:t>
            </a:r>
            <a:r>
              <a:rPr lang="en-US" b="1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Square Error </a:t>
            </a:r>
            <a:r>
              <a:rPr lang="en-US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0.26</a:t>
            </a:r>
            <a:endParaRPr lang="en-US" dirty="0">
              <a:solidFill>
                <a:srgbClr val="76FE38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73241" y="5225771"/>
            <a:ext cx="4328160" cy="646331"/>
          </a:xfrm>
          <a:prstGeom prst="rect">
            <a:avLst/>
          </a:prstGeom>
          <a:solidFill>
            <a:srgbClr val="0D283B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Test Model Score </a:t>
            </a:r>
            <a:r>
              <a:rPr lang="en-US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0.69</a:t>
            </a:r>
          </a:p>
          <a:p>
            <a:r>
              <a:rPr lang="en-US" b="1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Test Mean </a:t>
            </a:r>
            <a:r>
              <a:rPr lang="en-US" b="1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Square Error </a:t>
            </a:r>
            <a:r>
              <a:rPr lang="en-US" dirty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0.25</a:t>
            </a:r>
            <a:endParaRPr lang="en-US" dirty="0">
              <a:solidFill>
                <a:srgbClr val="76FE38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5547361" y="5247262"/>
            <a:ext cx="1021080" cy="624840"/>
          </a:xfrm>
          <a:prstGeom prst="notchedRightArrow">
            <a:avLst>
              <a:gd name="adj1" fmla="val 50000"/>
              <a:gd name="adj2" fmla="val 74390"/>
            </a:avLst>
          </a:prstGeom>
          <a:solidFill>
            <a:srgbClr val="0D283B"/>
          </a:solidFill>
          <a:ln>
            <a:solidFill>
              <a:srgbClr val="0D2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0"/>
            <a:ext cx="7729728" cy="118872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future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68413"/>
            <a:ext cx="7729728" cy="207206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Reduce data fallout </a:t>
            </a:r>
          </a:p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Explore other analysis models &amp; regularization</a:t>
            </a:r>
            <a:endParaRPr lang="en-US" b="1" dirty="0" smtClean="0">
              <a:solidFill>
                <a:srgbClr val="0D283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Collect data on torrent quality</a:t>
            </a:r>
          </a:p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Time series analysis with in inflation</a:t>
            </a:r>
          </a:p>
          <a:p>
            <a:r>
              <a:rPr lang="en-US" b="1" dirty="0" smtClean="0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rPr>
              <a:t>- Better classification for genre (varies by website)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288" y="6188013"/>
            <a:ext cx="3773424" cy="6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76FE38"/>
                </a:solidFill>
                <a:latin typeface="Courier" charset="0"/>
                <a:ea typeface="Courier" charset="0"/>
                <a:cs typeface="Courier" charset="0"/>
              </a:rPr>
              <a:t>Thank you.</a:t>
            </a:r>
            <a:endParaRPr lang="en-US" sz="4000" b="1" dirty="0" smtClean="0">
              <a:solidFill>
                <a:srgbClr val="76FE38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481</TotalTime>
  <Words>173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Courier</vt:lpstr>
      <vt:lpstr>Gill Sans MT</vt:lpstr>
      <vt:lpstr>Arial</vt:lpstr>
      <vt:lpstr>Parcel</vt:lpstr>
      <vt:lpstr>Predicting the number of movie torrents to appear online</vt:lpstr>
      <vt:lpstr>Data</vt:lpstr>
      <vt:lpstr>Cutoffs</vt:lpstr>
      <vt:lpstr>standard</vt:lpstr>
      <vt:lpstr>Log Transform</vt:lpstr>
      <vt:lpstr>Results</vt:lpstr>
      <vt:lpstr>future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 Biggs</dc:creator>
  <cp:lastModifiedBy>Microsoft Office User</cp:lastModifiedBy>
  <cp:revision>34</cp:revision>
  <dcterms:created xsi:type="dcterms:W3CDTF">2016-07-15T05:55:33Z</dcterms:created>
  <dcterms:modified xsi:type="dcterms:W3CDTF">2016-07-15T20:10:24Z</dcterms:modified>
</cp:coreProperties>
</file>