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2" r:id="rId2"/>
    <p:sldId id="261" r:id="rId3"/>
    <p:sldId id="263" r:id="rId4"/>
    <p:sldId id="281" r:id="rId5"/>
    <p:sldId id="275" r:id="rId6"/>
    <p:sldId id="276" r:id="rId7"/>
    <p:sldId id="283" r:id="rId8"/>
    <p:sldId id="277" r:id="rId9"/>
    <p:sldId id="274" r:id="rId10"/>
    <p:sldId id="278" r:id="rId11"/>
    <p:sldId id="279" r:id="rId12"/>
    <p:sldId id="284" r:id="rId13"/>
    <p:sldId id="286" r:id="rId14"/>
    <p:sldId id="280"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p:restoredTop sz="94663"/>
  </p:normalViewPr>
  <p:slideViewPr>
    <p:cSldViewPr snapToGrid="0" snapToObjects="1">
      <p:cViewPr varScale="1">
        <p:scale>
          <a:sx n="105" d="100"/>
          <a:sy n="105" d="100"/>
        </p:scale>
        <p:origin x="8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0160FB-44DD-2D43-8064-22156BB390F4}"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008CB23-490F-3F45-A1F6-142CEE558CAB}" type="slidenum">
              <a:rPr lang="en-US" smtClean="0"/>
              <a:t>‹#›</a:t>
            </a:fld>
            <a:endParaRPr lang="en-US"/>
          </a:p>
        </p:txBody>
      </p:sp>
    </p:spTree>
    <p:extLst>
      <p:ext uri="{BB962C8B-B14F-4D97-AF65-F5344CB8AC3E}">
        <p14:creationId xmlns:p14="http://schemas.microsoft.com/office/powerpoint/2010/main" val="1451037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0160FB-44DD-2D43-8064-22156BB390F4}"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8CB23-490F-3F45-A1F6-142CEE558CAB}" type="slidenum">
              <a:rPr lang="en-US" smtClean="0"/>
              <a:t>‹#›</a:t>
            </a:fld>
            <a:endParaRPr lang="en-US"/>
          </a:p>
        </p:txBody>
      </p:sp>
    </p:spTree>
    <p:extLst>
      <p:ext uri="{BB962C8B-B14F-4D97-AF65-F5344CB8AC3E}">
        <p14:creationId xmlns:p14="http://schemas.microsoft.com/office/powerpoint/2010/main" val="656114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160FB-44DD-2D43-8064-22156BB390F4}"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8CB23-490F-3F45-A1F6-142CEE558CAB}" type="slidenum">
              <a:rPr lang="en-US" smtClean="0"/>
              <a:t>‹#›</a:t>
            </a:fld>
            <a:endParaRPr lang="en-US"/>
          </a:p>
        </p:txBody>
      </p:sp>
    </p:spTree>
    <p:extLst>
      <p:ext uri="{BB962C8B-B14F-4D97-AF65-F5344CB8AC3E}">
        <p14:creationId xmlns:p14="http://schemas.microsoft.com/office/powerpoint/2010/main" val="3066526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160FB-44DD-2D43-8064-22156BB390F4}"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8CB23-490F-3F45-A1F6-142CEE558CAB}" type="slidenum">
              <a:rPr lang="en-US" smtClean="0"/>
              <a:t>‹#›</a:t>
            </a:fld>
            <a:endParaRPr lang="en-US"/>
          </a:p>
        </p:txBody>
      </p:sp>
    </p:spTree>
    <p:extLst>
      <p:ext uri="{BB962C8B-B14F-4D97-AF65-F5344CB8AC3E}">
        <p14:creationId xmlns:p14="http://schemas.microsoft.com/office/powerpoint/2010/main" val="3754550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E0160FB-44DD-2D43-8064-22156BB390F4}" type="datetimeFigureOut">
              <a:rPr lang="en-US" smtClean="0"/>
              <a:t>4/18/2022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008CB23-490F-3F45-A1F6-142CEE558CAB}" type="slidenum">
              <a:rPr lang="en-US" smtClean="0"/>
              <a:t>‹#›</a:t>
            </a:fld>
            <a:endParaRPr lang="en-US"/>
          </a:p>
        </p:txBody>
      </p:sp>
    </p:spTree>
    <p:extLst>
      <p:ext uri="{BB962C8B-B14F-4D97-AF65-F5344CB8AC3E}">
        <p14:creationId xmlns:p14="http://schemas.microsoft.com/office/powerpoint/2010/main" val="3502127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0160FB-44DD-2D43-8064-22156BB390F4}"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8CB23-490F-3F45-A1F6-142CEE558CAB}" type="slidenum">
              <a:rPr lang="en-US" smtClean="0"/>
              <a:t>‹#›</a:t>
            </a:fld>
            <a:endParaRPr lang="en-US"/>
          </a:p>
        </p:txBody>
      </p:sp>
    </p:spTree>
    <p:extLst>
      <p:ext uri="{BB962C8B-B14F-4D97-AF65-F5344CB8AC3E}">
        <p14:creationId xmlns:p14="http://schemas.microsoft.com/office/powerpoint/2010/main" val="2572395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0160FB-44DD-2D43-8064-22156BB390F4}" type="datetimeFigureOut">
              <a:rPr lang="en-US" smtClean="0"/>
              <a:t>4/18/2022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08CB23-490F-3F45-A1F6-142CEE558CA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33955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0160FB-44DD-2D43-8064-22156BB390F4}" type="datetimeFigureOut">
              <a:rPr lang="en-US" smtClean="0"/>
              <a:t>4/18/2022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08CB23-490F-3F45-A1F6-142CEE558CAB}"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68097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0160FB-44DD-2D43-8064-22156BB390F4}" type="datetimeFigureOut">
              <a:rPr lang="en-US" smtClean="0"/>
              <a:t>4/18/2022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08CB23-490F-3F45-A1F6-142CEE558CAB}" type="slidenum">
              <a:rPr lang="en-US" smtClean="0"/>
              <a:t>‹#›</a:t>
            </a:fld>
            <a:endParaRPr lang="en-US"/>
          </a:p>
        </p:txBody>
      </p:sp>
    </p:spTree>
    <p:extLst>
      <p:ext uri="{BB962C8B-B14F-4D97-AF65-F5344CB8AC3E}">
        <p14:creationId xmlns:p14="http://schemas.microsoft.com/office/powerpoint/2010/main" val="276873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0160FB-44DD-2D43-8064-22156BB390F4}"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A008CB23-490F-3F45-A1F6-142CEE558CAB}" type="slidenum">
              <a:rPr lang="en-US" smtClean="0"/>
              <a:t>‹#›</a:t>
            </a:fld>
            <a:endParaRPr lang="en-US"/>
          </a:p>
        </p:txBody>
      </p:sp>
    </p:spTree>
    <p:extLst>
      <p:ext uri="{BB962C8B-B14F-4D97-AF65-F5344CB8AC3E}">
        <p14:creationId xmlns:p14="http://schemas.microsoft.com/office/powerpoint/2010/main" val="2163269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0160FB-44DD-2D43-8064-22156BB390F4}" type="datetimeFigureOut">
              <a:rPr lang="en-US" smtClean="0"/>
              <a:t>4/18/2022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A008CB23-490F-3F45-A1F6-142CEE558CAB}" type="slidenum">
              <a:rPr lang="en-US" smtClean="0"/>
              <a:t>‹#›</a:t>
            </a:fld>
            <a:endParaRPr lang="en-US"/>
          </a:p>
        </p:txBody>
      </p:sp>
    </p:spTree>
    <p:extLst>
      <p:ext uri="{BB962C8B-B14F-4D97-AF65-F5344CB8AC3E}">
        <p14:creationId xmlns:p14="http://schemas.microsoft.com/office/powerpoint/2010/main" val="3166540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E0160FB-44DD-2D43-8064-22156BB390F4}" type="datetimeFigureOut">
              <a:rPr lang="en-US" smtClean="0"/>
              <a:t>4/18/2022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008CB23-490F-3F45-A1F6-142CEE558CAB}" type="slidenum">
              <a:rPr lang="en-US" smtClean="0"/>
              <a:t>‹#›</a:t>
            </a:fld>
            <a:endParaRPr lang="en-US"/>
          </a:p>
        </p:txBody>
      </p:sp>
    </p:spTree>
    <p:extLst>
      <p:ext uri="{BB962C8B-B14F-4D97-AF65-F5344CB8AC3E}">
        <p14:creationId xmlns:p14="http://schemas.microsoft.com/office/powerpoint/2010/main" val="37080898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raywenderlich.com/2271-operator-overloading-in-swift-tutorial#toc-anchor-00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apple.com/library/content/documentation/Swift/Conceptual/Swift_Programming_Language/Expressions.html#//apple_ref/swift/grammar/postfix-self-expression" TargetMode="External"/><Relationship Id="rId2" Type="http://schemas.openxmlformats.org/officeDocument/2006/relationships/hyperlink" Target="https://developer.apple.com/library/content/documentation/Swift/Conceptual/Swift_Programming_Language/Expressions.html#//apple_ref/doc/uid/TP40014097-CH32-ID38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A4E9-BB3A-4C9A-AD06-AA5669614E33}"/>
              </a:ext>
            </a:extLst>
          </p:cNvPr>
          <p:cNvSpPr>
            <a:spLocks noGrp="1"/>
          </p:cNvSpPr>
          <p:nvPr>
            <p:ph type="ctrTitle"/>
          </p:nvPr>
        </p:nvSpPr>
        <p:spPr/>
        <p:txBody>
          <a:bodyPr anchor="ctr"/>
          <a:lstStyle/>
          <a:p>
            <a:pPr algn="ctr"/>
            <a:r>
              <a:rPr lang="en-US" altLang="zh-CN" dirty="0"/>
              <a:t>Swift</a:t>
            </a:r>
            <a:endParaRPr lang="en-US" dirty="0"/>
          </a:p>
        </p:txBody>
      </p:sp>
      <p:sp>
        <p:nvSpPr>
          <p:cNvPr id="3" name="Subtitle 2">
            <a:extLst>
              <a:ext uri="{FF2B5EF4-FFF2-40B4-BE49-F238E27FC236}">
                <a16:creationId xmlns:a16="http://schemas.microsoft.com/office/drawing/2014/main" id="{F98361AA-E950-4BEE-A032-14FC994CE88C}"/>
              </a:ext>
            </a:extLst>
          </p:cNvPr>
          <p:cNvSpPr>
            <a:spLocks noGrp="1"/>
          </p:cNvSpPr>
          <p:nvPr>
            <p:ph type="subTitle" idx="1"/>
          </p:nvPr>
        </p:nvSpPr>
        <p:spPr>
          <a:xfrm>
            <a:off x="1524000" y="4468031"/>
            <a:ext cx="9144000" cy="1655762"/>
          </a:xfrm>
        </p:spPr>
        <p:txBody>
          <a:bodyPr>
            <a:normAutofit lnSpcReduction="10000"/>
          </a:bodyPr>
          <a:lstStyle/>
          <a:p>
            <a:pPr marL="0" marR="0" algn="ctr">
              <a:spcBef>
                <a:spcPts val="0"/>
              </a:spcBef>
              <a:spcAft>
                <a:spcPts val="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CSCI 6221 Advanced Software Paradigms</a:t>
            </a:r>
          </a:p>
          <a:p>
            <a:pPr marL="0" marR="0" algn="ctr">
              <a:spcBef>
                <a:spcPts val="0"/>
              </a:spcBef>
              <a:spcAft>
                <a:spcPts val="0"/>
              </a:spcAft>
            </a:pP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ctr">
              <a:spcBef>
                <a:spcPts val="0"/>
              </a:spcBef>
              <a:spcAft>
                <a:spcPts val="0"/>
              </a:spcAft>
            </a:pP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Oğuzhan</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Yangöz</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Yuang</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altLang="zh-CN" sz="2400" dirty="0">
                <a:effectLst/>
                <a:latin typeface="Calibri" panose="020F0502020204030204" pitchFamily="34" charset="0"/>
                <a:ea typeface="Times New Roman" panose="02020603050405020304" pitchFamily="18" charset="0"/>
                <a:cs typeface="Times New Roman" panose="02020603050405020304" pitchFamily="18" charset="0"/>
              </a:rPr>
              <a:t>Zhang</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Kusch Qin</a:t>
            </a:r>
          </a:p>
          <a:p>
            <a:pPr marL="0" marR="0" algn="ctr">
              <a:spcBef>
                <a:spcPts val="0"/>
              </a:spcBef>
              <a:spcAft>
                <a:spcPts val="0"/>
              </a:spcAft>
            </a:pP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ctr">
              <a:spcBef>
                <a:spcPts val="0"/>
              </a:spcBef>
              <a:spcAft>
                <a:spcPts val="0"/>
              </a:spcAft>
            </a:pPr>
            <a:r>
              <a:rPr lang="en-US" dirty="0">
                <a:latin typeface="Calibri" panose="020F0502020204030204" pitchFamily="34" charset="0"/>
                <a:ea typeface="DengXian" panose="02010600030101010101" pitchFamily="2" charset="-122"/>
                <a:cs typeface="Times New Roman" panose="02020603050405020304" pitchFamily="18" charset="0"/>
              </a:rPr>
              <a:t>4/11/2022</a:t>
            </a:r>
          </a:p>
          <a:p>
            <a:pPr marL="0" marR="0" algn="ctr">
              <a:spcBef>
                <a:spcPts val="0"/>
              </a:spcBef>
              <a:spcAft>
                <a:spcPts val="0"/>
              </a:spcAft>
            </a:pP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lgn="ctr"/>
            <a:endParaRPr lang="en-US" dirty="0"/>
          </a:p>
        </p:txBody>
      </p:sp>
    </p:spTree>
    <p:extLst>
      <p:ext uri="{BB962C8B-B14F-4D97-AF65-F5344CB8AC3E}">
        <p14:creationId xmlns:p14="http://schemas.microsoft.com/office/powerpoint/2010/main" val="2224220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7A4A-689A-4D0C-8D8C-F54A09E13CFA}"/>
              </a:ext>
            </a:extLst>
          </p:cNvPr>
          <p:cNvSpPr>
            <a:spLocks noGrp="1"/>
          </p:cNvSpPr>
          <p:nvPr>
            <p:ph type="title"/>
          </p:nvPr>
        </p:nvSpPr>
        <p:spPr/>
        <p:txBody>
          <a:bodyPr/>
          <a:lstStyle/>
          <a:p>
            <a:r>
              <a:rPr lang="en-US" sz="5400" b="1" dirty="0"/>
              <a:t>Number of application fields</a:t>
            </a:r>
            <a:endParaRPr lang="en-US" dirty="0"/>
          </a:p>
        </p:txBody>
      </p:sp>
      <p:sp>
        <p:nvSpPr>
          <p:cNvPr id="3" name="Content Placeholder 2">
            <a:extLst>
              <a:ext uri="{FF2B5EF4-FFF2-40B4-BE49-F238E27FC236}">
                <a16:creationId xmlns:a16="http://schemas.microsoft.com/office/drawing/2014/main" id="{D0D5EC5B-24EC-4F8C-86A1-30A77C42D244}"/>
              </a:ext>
            </a:extLst>
          </p:cNvPr>
          <p:cNvSpPr>
            <a:spLocks noGrp="1"/>
          </p:cNvSpPr>
          <p:nvPr>
            <p:ph idx="1"/>
          </p:nvPr>
        </p:nvSpPr>
        <p:spPr/>
        <p:txBody>
          <a:bodyPr>
            <a:normAutofit/>
          </a:bodyPr>
          <a:lstStyle/>
          <a:p>
            <a:pPr>
              <a:lnSpc>
                <a:spcPct val="200000"/>
              </a:lnSpc>
            </a:pPr>
            <a:r>
              <a:rPr lang="en-US" altLang="zh-CN" dirty="0"/>
              <a:t>The core of Swift's grammar design is still OOP, but this does not prevent Swift's grammar from being strengthened in supporting POP and functional programming and even DSL. Furthermore, because of SDL features, Swift has gradually adapted to the development of declarative programming.</a:t>
            </a:r>
            <a:endParaRPr lang="zh-CN" altLang="en-US" dirty="0"/>
          </a:p>
          <a:p>
            <a:pPr lvl="1"/>
            <a:endParaRPr lang="en-US" dirty="0"/>
          </a:p>
          <a:p>
            <a:r>
              <a:rPr lang="en-US" altLang="zh-CN" dirty="0"/>
              <a:t>SWIFT is suitable for macOS, iOS, </a:t>
            </a:r>
            <a:r>
              <a:rPr lang="en-US" altLang="zh-CN" dirty="0" err="1"/>
              <a:t>watchOS</a:t>
            </a:r>
            <a:r>
              <a:rPr lang="en-US" altLang="zh-CN" dirty="0"/>
              <a:t> and Apple </a:t>
            </a:r>
            <a:r>
              <a:rPr lang="en-US" altLang="zh-CN" dirty="0" err="1"/>
              <a:t>tvOS</a:t>
            </a:r>
            <a:r>
              <a:rPr lang="en-US" altLang="zh-CN" dirty="0"/>
              <a:t>, etc</a:t>
            </a:r>
            <a:r>
              <a:rPr lang="en-US" altLang="zh-CN" dirty="0">
                <a:solidFill>
                  <a:schemeClr val="bg1"/>
                </a:solidFill>
              </a:rPr>
              <a:t>.</a:t>
            </a:r>
            <a:endParaRPr lang="zh-CN" altLang="en-US" dirty="0">
              <a:solidFill>
                <a:schemeClr val="bg1"/>
              </a:solidFill>
            </a:endParaRPr>
          </a:p>
          <a:p>
            <a:endParaRPr lang="en-US" dirty="0"/>
          </a:p>
        </p:txBody>
      </p:sp>
    </p:spTree>
    <p:extLst>
      <p:ext uri="{BB962C8B-B14F-4D97-AF65-F5344CB8AC3E}">
        <p14:creationId xmlns:p14="http://schemas.microsoft.com/office/powerpoint/2010/main" val="2943167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7A4A-689A-4D0C-8D8C-F54A09E13CFA}"/>
              </a:ext>
            </a:extLst>
          </p:cNvPr>
          <p:cNvSpPr>
            <a:spLocks noGrp="1"/>
          </p:cNvSpPr>
          <p:nvPr>
            <p:ph type="title"/>
          </p:nvPr>
        </p:nvSpPr>
        <p:spPr>
          <a:xfrm>
            <a:off x="1069848" y="484632"/>
            <a:ext cx="10469880" cy="1609344"/>
          </a:xfrm>
        </p:spPr>
        <p:txBody>
          <a:bodyPr/>
          <a:lstStyle/>
          <a:p>
            <a:r>
              <a:rPr lang="en-US" sz="5400" b="1" dirty="0"/>
              <a:t>Number of problem-solving source</a:t>
            </a:r>
          </a:p>
        </p:txBody>
      </p:sp>
      <p:sp>
        <p:nvSpPr>
          <p:cNvPr id="3" name="Content Placeholder 2">
            <a:extLst>
              <a:ext uri="{FF2B5EF4-FFF2-40B4-BE49-F238E27FC236}">
                <a16:creationId xmlns:a16="http://schemas.microsoft.com/office/drawing/2014/main" id="{D0D5EC5B-24EC-4F8C-86A1-30A77C42D244}"/>
              </a:ext>
            </a:extLst>
          </p:cNvPr>
          <p:cNvSpPr>
            <a:spLocks noGrp="1"/>
          </p:cNvSpPr>
          <p:nvPr>
            <p:ph idx="1"/>
          </p:nvPr>
        </p:nvSpPr>
        <p:spPr/>
        <p:txBody>
          <a:bodyPr>
            <a:normAutofit/>
          </a:bodyPr>
          <a:lstStyle/>
          <a:p>
            <a:r>
              <a:rPr lang="en-US" altLang="zh-CN" b="1" i="0" dirty="0">
                <a:solidFill>
                  <a:srgbClr val="24292F"/>
                </a:solidFill>
                <a:effectLst/>
              </a:rPr>
              <a:t>Swift has </a:t>
            </a:r>
            <a:r>
              <a:rPr lang="en-US" b="1" i="0" dirty="0">
                <a:solidFill>
                  <a:srgbClr val="24292F"/>
                </a:solidFill>
                <a:effectLst/>
              </a:rPr>
              <a:t>232,474 available github repository results</a:t>
            </a:r>
          </a:p>
          <a:p>
            <a:pPr marL="0" indent="0">
              <a:buNone/>
            </a:pPr>
            <a:endParaRPr lang="en-US" b="1" i="0" dirty="0">
              <a:solidFill>
                <a:srgbClr val="24292F"/>
              </a:solidFill>
              <a:effectLst/>
            </a:endParaRPr>
          </a:p>
          <a:p>
            <a:r>
              <a:rPr lang="en-US" altLang="zh-CN" b="1" i="0" dirty="0">
                <a:solidFill>
                  <a:srgbClr val="24292F"/>
                </a:solidFill>
                <a:effectLst/>
              </a:rPr>
              <a:t>Swift has </a:t>
            </a:r>
            <a:r>
              <a:rPr lang="en-US" b="1" i="0" dirty="0">
                <a:solidFill>
                  <a:srgbClr val="232629"/>
                </a:solidFill>
                <a:effectLst/>
              </a:rPr>
              <a:t>311,709</a:t>
            </a:r>
            <a:r>
              <a:rPr lang="en-US" b="1" i="0" dirty="0">
                <a:solidFill>
                  <a:srgbClr val="24292F"/>
                </a:solidFill>
                <a:effectLst/>
              </a:rPr>
              <a:t> available stack overflow question results</a:t>
            </a:r>
          </a:p>
          <a:p>
            <a:pPr marL="0" indent="0">
              <a:buNone/>
            </a:pPr>
            <a:endParaRPr lang="en-US" b="1" dirty="0">
              <a:solidFill>
                <a:srgbClr val="24292F"/>
              </a:solidFill>
            </a:endParaRPr>
          </a:p>
          <a:p>
            <a:pPr marL="0" indent="0">
              <a:buNone/>
            </a:pPr>
            <a:endParaRPr lang="en-US" b="1" dirty="0">
              <a:solidFill>
                <a:srgbClr val="24292F"/>
              </a:solidFill>
            </a:endParaRPr>
          </a:p>
          <a:p>
            <a:r>
              <a:rPr lang="en-US" altLang="zh-CN" b="1" i="0" dirty="0">
                <a:solidFill>
                  <a:srgbClr val="24292F"/>
                </a:solidFill>
                <a:effectLst/>
              </a:rPr>
              <a:t>Swift has </a:t>
            </a:r>
            <a:r>
              <a:rPr lang="en-US" b="1" i="0" dirty="0">
                <a:solidFill>
                  <a:srgbClr val="333333"/>
                </a:solidFill>
                <a:effectLst/>
              </a:rPr>
              <a:t>39,556 available </a:t>
            </a:r>
            <a:r>
              <a:rPr lang="en-US" b="1" dirty="0"/>
              <a:t>SAP sources</a:t>
            </a:r>
          </a:p>
          <a:p>
            <a:endParaRPr lang="en-US" b="1" i="0" dirty="0">
              <a:solidFill>
                <a:srgbClr val="333333"/>
              </a:solidFill>
              <a:effectLst/>
            </a:endParaRPr>
          </a:p>
          <a:p>
            <a:endParaRPr lang="en-US" b="1" i="0" dirty="0">
              <a:solidFill>
                <a:srgbClr val="333333"/>
              </a:solidFill>
              <a:effectLst/>
            </a:endParaRPr>
          </a:p>
          <a:p>
            <a:r>
              <a:rPr lang="en-US" altLang="zh-CN" b="1" dirty="0"/>
              <a:t>Popularity – Swift vs Python, C, Java, C++ </a:t>
            </a:r>
            <a:endParaRPr lang="en-US" b="1" dirty="0"/>
          </a:p>
          <a:p>
            <a:endParaRPr lang="en-US" b="0" i="0" dirty="0">
              <a:solidFill>
                <a:srgbClr val="333333"/>
              </a:solidFill>
              <a:effectLst/>
              <a:latin typeface="SAPLight"/>
            </a:endParaRPr>
          </a:p>
          <a:p>
            <a:endParaRPr lang="en-US" dirty="0"/>
          </a:p>
        </p:txBody>
      </p:sp>
    </p:spTree>
    <p:extLst>
      <p:ext uri="{BB962C8B-B14F-4D97-AF65-F5344CB8AC3E}">
        <p14:creationId xmlns:p14="http://schemas.microsoft.com/office/powerpoint/2010/main" val="4081135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50809F89-9234-47CC-9F07-F3F134D21E6F}"/>
              </a:ext>
            </a:extLst>
          </p:cNvPr>
          <p:cNvGraphicFramePr>
            <a:graphicFrameLocks noGrp="1"/>
          </p:cNvGraphicFramePr>
          <p:nvPr>
            <p:ph idx="1"/>
            <p:extLst>
              <p:ext uri="{D42A27DB-BD31-4B8C-83A1-F6EECF244321}">
                <p14:modId xmlns:p14="http://schemas.microsoft.com/office/powerpoint/2010/main" val="657033686"/>
              </p:ext>
            </p:extLst>
          </p:nvPr>
        </p:nvGraphicFramePr>
        <p:xfrm>
          <a:off x="1069975" y="2120900"/>
          <a:ext cx="10058400" cy="202184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650852525"/>
                    </a:ext>
                  </a:extLst>
                </a:gridCol>
                <a:gridCol w="2011680">
                  <a:extLst>
                    <a:ext uri="{9D8B030D-6E8A-4147-A177-3AD203B41FA5}">
                      <a16:colId xmlns:a16="http://schemas.microsoft.com/office/drawing/2014/main" val="2864006249"/>
                    </a:ext>
                  </a:extLst>
                </a:gridCol>
                <a:gridCol w="2011680">
                  <a:extLst>
                    <a:ext uri="{9D8B030D-6E8A-4147-A177-3AD203B41FA5}">
                      <a16:colId xmlns:a16="http://schemas.microsoft.com/office/drawing/2014/main" val="34698061"/>
                    </a:ext>
                  </a:extLst>
                </a:gridCol>
                <a:gridCol w="2011680">
                  <a:extLst>
                    <a:ext uri="{9D8B030D-6E8A-4147-A177-3AD203B41FA5}">
                      <a16:colId xmlns:a16="http://schemas.microsoft.com/office/drawing/2014/main" val="3013277870"/>
                    </a:ext>
                  </a:extLst>
                </a:gridCol>
                <a:gridCol w="2011680">
                  <a:extLst>
                    <a:ext uri="{9D8B030D-6E8A-4147-A177-3AD203B41FA5}">
                      <a16:colId xmlns:a16="http://schemas.microsoft.com/office/drawing/2014/main" val="1188821157"/>
                    </a:ext>
                  </a:extLst>
                </a:gridCol>
              </a:tblGrid>
              <a:tr h="370840">
                <a:tc>
                  <a:txBody>
                    <a:bodyPr/>
                    <a:lstStyle/>
                    <a:p>
                      <a:endParaRPr lang="en-US" dirty="0"/>
                    </a:p>
                  </a:txBody>
                  <a:tcPr/>
                </a:tc>
                <a:tc>
                  <a:txBody>
                    <a:bodyPr/>
                    <a:lstStyle/>
                    <a:p>
                      <a:pPr algn="ctr"/>
                      <a:r>
                        <a:rPr lang="en-US" dirty="0"/>
                        <a:t>Swift</a:t>
                      </a:r>
                    </a:p>
                  </a:txBody>
                  <a:tcPr/>
                </a:tc>
                <a:tc>
                  <a:txBody>
                    <a:bodyPr/>
                    <a:lstStyle/>
                    <a:p>
                      <a:pPr algn="ctr"/>
                      <a:r>
                        <a:rPr lang="en-US" dirty="0"/>
                        <a:t>Objective-C</a:t>
                      </a:r>
                    </a:p>
                  </a:txBody>
                  <a:tcPr/>
                </a:tc>
                <a:tc>
                  <a:txBody>
                    <a:bodyPr/>
                    <a:lstStyle/>
                    <a:p>
                      <a:pPr algn="ctr"/>
                      <a:r>
                        <a:rPr lang="en-US" dirty="0" err="1"/>
                        <a:t>Fluter</a:t>
                      </a:r>
                      <a:endParaRPr lang="en-US" dirty="0"/>
                    </a:p>
                  </a:txBody>
                  <a:tcPr/>
                </a:tc>
                <a:tc>
                  <a:txBody>
                    <a:bodyPr/>
                    <a:lstStyle/>
                    <a:p>
                      <a:pPr algn="ctr"/>
                      <a:r>
                        <a:rPr lang="en-US" dirty="0"/>
                        <a:t>C#</a:t>
                      </a:r>
                    </a:p>
                  </a:txBody>
                  <a:tcPr/>
                </a:tc>
                <a:extLst>
                  <a:ext uri="{0D108BD9-81ED-4DB2-BD59-A6C34878D82A}">
                    <a16:rowId xmlns:a16="http://schemas.microsoft.com/office/drawing/2014/main" val="3774518144"/>
                  </a:ext>
                </a:extLst>
              </a:tr>
              <a:tr h="370840">
                <a:tc>
                  <a:txBody>
                    <a:bodyPr/>
                    <a:lstStyle/>
                    <a:p>
                      <a:pPr algn="ctr"/>
                      <a:r>
                        <a:rPr lang="en-US" dirty="0"/>
                        <a:t>github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i="0" dirty="0">
                          <a:solidFill>
                            <a:srgbClr val="24292F"/>
                          </a:solidFill>
                          <a:effectLst/>
                          <a:latin typeface="+mn-lt"/>
                        </a:rPr>
                        <a:t>232,474 </a:t>
                      </a:r>
                      <a:endParaRPr lang="en-US" b="1" dirty="0">
                        <a:latin typeface="+mn-lt"/>
                      </a:endParaRPr>
                    </a:p>
                  </a:txBody>
                  <a:tcPr/>
                </a:tc>
                <a:tc>
                  <a:txBody>
                    <a:bodyPr/>
                    <a:lstStyle/>
                    <a:p>
                      <a:pPr algn="ctr"/>
                      <a:r>
                        <a:rPr lang="en-US" sz="1800" b="1" i="0" kern="1200" dirty="0">
                          <a:solidFill>
                            <a:schemeClr val="dk1"/>
                          </a:solidFill>
                          <a:effectLst/>
                          <a:latin typeface="+mn-lt"/>
                          <a:ea typeface="+mn-ea"/>
                          <a:cs typeface="+mn-cs"/>
                        </a:rPr>
                        <a:t>17,751</a:t>
                      </a:r>
                    </a:p>
                    <a:p>
                      <a:endParaRPr lang="en-US" b="1" dirty="0">
                        <a:latin typeface="+mn-lt"/>
                      </a:endParaRPr>
                    </a:p>
                  </a:txBody>
                  <a:tcPr/>
                </a:tc>
                <a:tc>
                  <a:txBody>
                    <a:bodyPr/>
                    <a:lstStyle/>
                    <a:p>
                      <a:pPr algn="ctr"/>
                      <a:r>
                        <a:rPr lang="en-US" sz="1800" b="1" i="0" kern="1200" dirty="0">
                          <a:solidFill>
                            <a:schemeClr val="dk1"/>
                          </a:solidFill>
                          <a:effectLst/>
                          <a:latin typeface="+mn-lt"/>
                          <a:ea typeface="+mn-ea"/>
                          <a:cs typeface="+mn-cs"/>
                        </a:rPr>
                        <a:t>467 </a:t>
                      </a:r>
                    </a:p>
                  </a:txBody>
                  <a:tcPr/>
                </a:tc>
                <a:tc>
                  <a:txBody>
                    <a:bodyPr/>
                    <a:lstStyle/>
                    <a:p>
                      <a:pPr algn="ctr"/>
                      <a:r>
                        <a:rPr lang="en-US" sz="1800" b="1" i="0" kern="1200" dirty="0">
                          <a:solidFill>
                            <a:schemeClr val="dk1"/>
                          </a:solidFill>
                          <a:effectLst/>
                          <a:latin typeface="+mn-lt"/>
                          <a:ea typeface="+mn-ea"/>
                          <a:cs typeface="+mn-cs"/>
                        </a:rPr>
                        <a:t>193,276</a:t>
                      </a:r>
                    </a:p>
                    <a:p>
                      <a:endParaRPr lang="en-US" b="1" dirty="0">
                        <a:latin typeface="+mn-lt"/>
                      </a:endParaRPr>
                    </a:p>
                  </a:txBody>
                  <a:tcPr/>
                </a:tc>
                <a:extLst>
                  <a:ext uri="{0D108BD9-81ED-4DB2-BD59-A6C34878D82A}">
                    <a16:rowId xmlns:a16="http://schemas.microsoft.com/office/drawing/2014/main" val="1926626361"/>
                  </a:ext>
                </a:extLst>
              </a:tr>
              <a:tr h="370840">
                <a:tc>
                  <a:txBody>
                    <a:bodyPr/>
                    <a:lstStyle/>
                    <a:p>
                      <a:pPr algn="ctr"/>
                      <a:r>
                        <a:rPr lang="en-US" dirty="0"/>
                        <a:t>Stack overflow</a:t>
                      </a:r>
                    </a:p>
                  </a:txBody>
                  <a:tcPr/>
                </a:tc>
                <a:tc>
                  <a:txBody>
                    <a:bodyPr/>
                    <a:lstStyle/>
                    <a:p>
                      <a:pPr algn="ctr"/>
                      <a:r>
                        <a:rPr lang="en-US" b="1" i="0" dirty="0">
                          <a:solidFill>
                            <a:srgbClr val="232629"/>
                          </a:solidFill>
                          <a:effectLst/>
                          <a:latin typeface="+mn-lt"/>
                        </a:rPr>
                        <a:t>311,709</a:t>
                      </a:r>
                      <a:endParaRPr lang="en-US" b="1" dirty="0">
                        <a:latin typeface="+mn-lt"/>
                      </a:endParaRPr>
                    </a:p>
                  </a:txBody>
                  <a:tcPr/>
                </a:tc>
                <a:tc>
                  <a:txBody>
                    <a:bodyPr/>
                    <a:lstStyle/>
                    <a:p>
                      <a:pPr algn="ctr"/>
                      <a:r>
                        <a:rPr lang="en-US" sz="1800" b="1" i="0" kern="1200" dirty="0">
                          <a:solidFill>
                            <a:schemeClr val="dk1"/>
                          </a:solidFill>
                          <a:effectLst/>
                          <a:latin typeface="+mn-lt"/>
                          <a:ea typeface="+mn-ea"/>
                          <a:cs typeface="+mn-cs"/>
                        </a:rPr>
                        <a:t>292,329</a:t>
                      </a:r>
                      <a:endParaRPr lang="en-US" b="1" dirty="0">
                        <a:latin typeface="+mn-lt"/>
                      </a:endParaRPr>
                    </a:p>
                  </a:txBody>
                  <a:tcPr/>
                </a:tc>
                <a:tc>
                  <a:txBody>
                    <a:bodyPr/>
                    <a:lstStyle/>
                    <a:p>
                      <a:pPr algn="ctr"/>
                      <a:r>
                        <a:rPr lang="en-US" sz="1800" b="1" i="0" kern="1200" dirty="0">
                          <a:solidFill>
                            <a:schemeClr val="dk1"/>
                          </a:solidFill>
                          <a:effectLst/>
                          <a:latin typeface="+mn-lt"/>
                          <a:ea typeface="+mn-ea"/>
                          <a:cs typeface="+mn-cs"/>
                        </a:rPr>
                        <a:t>333 </a:t>
                      </a:r>
                      <a:endParaRPr lang="en-US" b="1" dirty="0">
                        <a:latin typeface="+mn-lt"/>
                      </a:endParaRPr>
                    </a:p>
                  </a:txBody>
                  <a:tcPr/>
                </a:tc>
                <a:tc>
                  <a:txBody>
                    <a:bodyPr/>
                    <a:lstStyle/>
                    <a:p>
                      <a:pPr algn="ctr"/>
                      <a:r>
                        <a:rPr lang="en-US" sz="1800" b="1" i="0" kern="1200" dirty="0">
                          <a:solidFill>
                            <a:schemeClr val="dk1"/>
                          </a:solidFill>
                          <a:effectLst/>
                          <a:latin typeface="+mn-lt"/>
                          <a:ea typeface="+mn-ea"/>
                          <a:cs typeface="+mn-cs"/>
                        </a:rPr>
                        <a:t>1,531,799</a:t>
                      </a:r>
                      <a:endParaRPr lang="en-US" b="1" dirty="0">
                        <a:latin typeface="+mn-lt"/>
                      </a:endParaRPr>
                    </a:p>
                  </a:txBody>
                  <a:tcPr/>
                </a:tc>
                <a:extLst>
                  <a:ext uri="{0D108BD9-81ED-4DB2-BD59-A6C34878D82A}">
                    <a16:rowId xmlns:a16="http://schemas.microsoft.com/office/drawing/2014/main" val="3598262648"/>
                  </a:ext>
                </a:extLst>
              </a:tr>
              <a:tr h="370840">
                <a:tc>
                  <a:txBody>
                    <a:bodyPr/>
                    <a:lstStyle/>
                    <a:p>
                      <a:pPr algn="ctr"/>
                      <a:r>
                        <a:rPr lang="en-US" dirty="0"/>
                        <a:t>SAP</a:t>
                      </a:r>
                    </a:p>
                  </a:txBody>
                  <a:tcPr/>
                </a:tc>
                <a:tc>
                  <a:txBody>
                    <a:bodyPr/>
                    <a:lstStyle/>
                    <a:p>
                      <a:pPr algn="ctr"/>
                      <a:r>
                        <a:rPr lang="en-US" b="1" i="0" dirty="0">
                          <a:solidFill>
                            <a:srgbClr val="333333"/>
                          </a:solidFill>
                          <a:effectLst/>
                          <a:latin typeface="+mn-lt"/>
                        </a:rPr>
                        <a:t>39,556</a:t>
                      </a:r>
                      <a:endParaRPr lang="en-US" b="1" dirty="0">
                        <a:latin typeface="+mn-lt"/>
                      </a:endParaRPr>
                    </a:p>
                  </a:txBody>
                  <a:tcPr/>
                </a:tc>
                <a:tc>
                  <a:txBody>
                    <a:bodyPr/>
                    <a:lstStyle/>
                    <a:p>
                      <a:pPr algn="ctr"/>
                      <a:r>
                        <a:rPr lang="en-US" sz="1800" b="1" i="0" kern="1200" dirty="0">
                          <a:solidFill>
                            <a:schemeClr val="dk1"/>
                          </a:solidFill>
                          <a:effectLst/>
                          <a:latin typeface="+mn-lt"/>
                          <a:ea typeface="+mn-ea"/>
                          <a:cs typeface="+mn-cs"/>
                        </a:rPr>
                        <a:t>828,275</a:t>
                      </a:r>
                    </a:p>
                    <a:p>
                      <a:endParaRPr lang="en-US" b="1" dirty="0">
                        <a:latin typeface="+mn-lt"/>
                      </a:endParaRPr>
                    </a:p>
                  </a:txBody>
                  <a:tcPr/>
                </a:tc>
                <a:tc>
                  <a:txBody>
                    <a:bodyPr/>
                    <a:lstStyle/>
                    <a:p>
                      <a:pPr algn="ctr"/>
                      <a:r>
                        <a:rPr lang="en-US" sz="1800" b="1" i="0" kern="1200" dirty="0">
                          <a:solidFill>
                            <a:schemeClr val="dk1"/>
                          </a:solidFill>
                          <a:effectLst/>
                          <a:latin typeface="+mn-lt"/>
                          <a:ea typeface="+mn-ea"/>
                          <a:cs typeface="+mn-cs"/>
                        </a:rPr>
                        <a:t>99,561</a:t>
                      </a:r>
                    </a:p>
                    <a:p>
                      <a:endParaRPr lang="en-US" b="1" dirty="0">
                        <a:latin typeface="+mn-lt"/>
                      </a:endParaRPr>
                    </a:p>
                  </a:txBody>
                  <a:tcPr/>
                </a:tc>
                <a:tc>
                  <a:txBody>
                    <a:bodyPr/>
                    <a:lstStyle/>
                    <a:p>
                      <a:pPr algn="ctr"/>
                      <a:r>
                        <a:rPr lang="en-US" sz="1800" b="1" i="0" kern="1200" dirty="0">
                          <a:solidFill>
                            <a:schemeClr val="dk1"/>
                          </a:solidFill>
                          <a:effectLst/>
                          <a:latin typeface="+mn-lt"/>
                          <a:ea typeface="+mn-ea"/>
                          <a:cs typeface="+mn-cs"/>
                        </a:rPr>
                        <a:t>247,432</a:t>
                      </a:r>
                    </a:p>
                    <a:p>
                      <a:endParaRPr lang="en-US" b="1" dirty="0">
                        <a:latin typeface="+mn-lt"/>
                      </a:endParaRPr>
                    </a:p>
                  </a:txBody>
                  <a:tcPr/>
                </a:tc>
                <a:extLst>
                  <a:ext uri="{0D108BD9-81ED-4DB2-BD59-A6C34878D82A}">
                    <a16:rowId xmlns:a16="http://schemas.microsoft.com/office/drawing/2014/main" val="3743681968"/>
                  </a:ext>
                </a:extLst>
              </a:tr>
            </a:tbl>
          </a:graphicData>
        </a:graphic>
      </p:graphicFrame>
    </p:spTree>
    <p:extLst>
      <p:ext uri="{BB962C8B-B14F-4D97-AF65-F5344CB8AC3E}">
        <p14:creationId xmlns:p14="http://schemas.microsoft.com/office/powerpoint/2010/main" val="996020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A055B-A182-4960-97CA-CC89797FD450}"/>
              </a:ext>
            </a:extLst>
          </p:cNvPr>
          <p:cNvSpPr>
            <a:spLocks noGrp="1"/>
          </p:cNvSpPr>
          <p:nvPr>
            <p:ph type="title"/>
          </p:nvPr>
        </p:nvSpPr>
        <p:spPr/>
        <p:txBody>
          <a:bodyPr/>
          <a:lstStyle/>
          <a:p>
            <a:r>
              <a:rPr lang="en-US" altLang="zh-CN" dirty="0"/>
              <a:t>Average Annual Developer Salary</a:t>
            </a:r>
            <a:endParaRPr lang="en-US" dirty="0"/>
          </a:p>
        </p:txBody>
      </p:sp>
      <p:sp>
        <p:nvSpPr>
          <p:cNvPr id="3" name="Content Placeholder 2">
            <a:extLst>
              <a:ext uri="{FF2B5EF4-FFF2-40B4-BE49-F238E27FC236}">
                <a16:creationId xmlns:a16="http://schemas.microsoft.com/office/drawing/2014/main" id="{A7C084EE-04FA-4F5A-9301-CEDA41875003}"/>
              </a:ext>
            </a:extLst>
          </p:cNvPr>
          <p:cNvSpPr>
            <a:spLocks noGrp="1"/>
          </p:cNvSpPr>
          <p:nvPr>
            <p:ph idx="1"/>
          </p:nvPr>
        </p:nvSpPr>
        <p:spPr/>
        <p:txBody>
          <a:bodyPr/>
          <a:lstStyle/>
          <a:p>
            <a:r>
              <a:rPr lang="en-US" altLang="zh-CN" sz="2800" b="1" dirty="0"/>
              <a:t>Swift vs Common Languages </a:t>
            </a:r>
          </a:p>
          <a:p>
            <a:r>
              <a:rPr lang="en-US" altLang="zh-CN" sz="2800" b="1" dirty="0"/>
              <a:t>(Python, Java, C/C++, </a:t>
            </a:r>
            <a:r>
              <a:rPr lang="en-US" altLang="zh-CN" sz="2800" b="1" dirty="0" err="1"/>
              <a:t>Javascript</a:t>
            </a:r>
            <a:r>
              <a:rPr lang="en-US" altLang="zh-CN" sz="2800" b="1" dirty="0"/>
              <a:t>, C)</a:t>
            </a:r>
            <a:endParaRPr lang="en-US" sz="2800" b="1" dirty="0"/>
          </a:p>
          <a:p>
            <a:endParaRPr lang="en-US" sz="2800" b="1" dirty="0"/>
          </a:p>
          <a:p>
            <a:pPr marL="0" indent="0">
              <a:buNone/>
            </a:pPr>
            <a:endParaRPr lang="en-US" sz="2800" b="1" dirty="0"/>
          </a:p>
          <a:p>
            <a:r>
              <a:rPr lang="en-US" altLang="zh-CN" sz="2800" b="1" dirty="0"/>
              <a:t>Swift vs Specialized Languages </a:t>
            </a:r>
          </a:p>
          <a:p>
            <a:r>
              <a:rPr lang="en-US" altLang="zh-CN" sz="2800" b="1" dirty="0"/>
              <a:t>(Clojure, Rust, R, Kotlin, Go)</a:t>
            </a:r>
            <a:endParaRPr lang="en-US" sz="2800" b="1" dirty="0"/>
          </a:p>
          <a:p>
            <a:endParaRPr lang="en-US" dirty="0"/>
          </a:p>
        </p:txBody>
      </p:sp>
    </p:spTree>
    <p:extLst>
      <p:ext uri="{BB962C8B-B14F-4D97-AF65-F5344CB8AC3E}">
        <p14:creationId xmlns:p14="http://schemas.microsoft.com/office/powerpoint/2010/main" val="1358736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7A4A-689A-4D0C-8D8C-F54A09E13CFA}"/>
              </a:ext>
            </a:extLst>
          </p:cNvPr>
          <p:cNvSpPr>
            <a:spLocks noGrp="1"/>
          </p:cNvSpPr>
          <p:nvPr>
            <p:ph type="title"/>
          </p:nvPr>
        </p:nvSpPr>
        <p:spPr/>
        <p:txBody>
          <a:bodyPr/>
          <a:lstStyle/>
          <a:p>
            <a:r>
              <a:rPr lang="en-US" sz="5400" b="1" dirty="0"/>
              <a:t>Learning Resources</a:t>
            </a:r>
            <a:endParaRPr lang="en-US" dirty="0"/>
          </a:p>
        </p:txBody>
      </p:sp>
      <p:sp>
        <p:nvSpPr>
          <p:cNvPr id="3" name="Content Placeholder 2">
            <a:extLst>
              <a:ext uri="{FF2B5EF4-FFF2-40B4-BE49-F238E27FC236}">
                <a16:creationId xmlns:a16="http://schemas.microsoft.com/office/drawing/2014/main" id="{D0D5EC5B-24EC-4F8C-86A1-30A77C42D244}"/>
              </a:ext>
            </a:extLst>
          </p:cNvPr>
          <p:cNvSpPr>
            <a:spLocks noGrp="1"/>
          </p:cNvSpPr>
          <p:nvPr>
            <p:ph idx="1"/>
          </p:nvPr>
        </p:nvSpPr>
        <p:spPr/>
        <p:txBody>
          <a:bodyPr>
            <a:normAutofit/>
          </a:bodyPr>
          <a:lstStyle/>
          <a:p>
            <a:pPr>
              <a:lnSpc>
                <a:spcPct val="200000"/>
              </a:lnSpc>
            </a:pPr>
            <a:r>
              <a:rPr lang="zh-CN" altLang="en-US" dirty="0"/>
              <a:t>Swift has a lot of learning resources, but most of them are online courses, and most of the textual information comes from its official documents. </a:t>
            </a:r>
            <a:endParaRPr lang="en-US" altLang="zh-CN" dirty="0"/>
          </a:p>
          <a:p>
            <a:pPr>
              <a:lnSpc>
                <a:spcPct val="200000"/>
              </a:lnSpc>
            </a:pPr>
            <a:r>
              <a:rPr lang="en-US" altLang="zh-CN" dirty="0"/>
              <a:t>Over 2000 Swift books can be found on Amazon.</a:t>
            </a:r>
          </a:p>
        </p:txBody>
      </p:sp>
    </p:spTree>
    <p:extLst>
      <p:ext uri="{BB962C8B-B14F-4D97-AF65-F5344CB8AC3E}">
        <p14:creationId xmlns:p14="http://schemas.microsoft.com/office/powerpoint/2010/main" val="3490618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209A720-B31C-4A67-972E-68D1C4D6B80C}"/>
              </a:ext>
            </a:extLst>
          </p:cNvPr>
          <p:cNvGraphicFramePr>
            <a:graphicFrameLocks noGrp="1"/>
          </p:cNvGraphicFramePr>
          <p:nvPr>
            <p:extLst>
              <p:ext uri="{D42A27DB-BD31-4B8C-83A1-F6EECF244321}">
                <p14:modId xmlns:p14="http://schemas.microsoft.com/office/powerpoint/2010/main" val="3898275917"/>
              </p:ext>
            </p:extLst>
          </p:nvPr>
        </p:nvGraphicFramePr>
        <p:xfrm>
          <a:off x="1967992" y="2959946"/>
          <a:ext cx="8128000" cy="12801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918155800"/>
                    </a:ext>
                  </a:extLst>
                </a:gridCol>
                <a:gridCol w="1625600">
                  <a:extLst>
                    <a:ext uri="{9D8B030D-6E8A-4147-A177-3AD203B41FA5}">
                      <a16:colId xmlns:a16="http://schemas.microsoft.com/office/drawing/2014/main" val="576744416"/>
                    </a:ext>
                  </a:extLst>
                </a:gridCol>
                <a:gridCol w="1625600">
                  <a:extLst>
                    <a:ext uri="{9D8B030D-6E8A-4147-A177-3AD203B41FA5}">
                      <a16:colId xmlns:a16="http://schemas.microsoft.com/office/drawing/2014/main" val="1499820747"/>
                    </a:ext>
                  </a:extLst>
                </a:gridCol>
                <a:gridCol w="1625600">
                  <a:extLst>
                    <a:ext uri="{9D8B030D-6E8A-4147-A177-3AD203B41FA5}">
                      <a16:colId xmlns:a16="http://schemas.microsoft.com/office/drawing/2014/main" val="886519379"/>
                    </a:ext>
                  </a:extLst>
                </a:gridCol>
                <a:gridCol w="1625600">
                  <a:extLst>
                    <a:ext uri="{9D8B030D-6E8A-4147-A177-3AD203B41FA5}">
                      <a16:colId xmlns:a16="http://schemas.microsoft.com/office/drawing/2014/main" val="286768008"/>
                    </a:ext>
                  </a:extLst>
                </a:gridCol>
              </a:tblGrid>
              <a:tr h="370840">
                <a:tc>
                  <a:txBody>
                    <a:bodyPr/>
                    <a:lstStyle/>
                    <a:p>
                      <a:endParaRPr lang="en-US"/>
                    </a:p>
                  </a:txBody>
                  <a:tcPr/>
                </a:tc>
                <a:tc>
                  <a:txBody>
                    <a:bodyPr/>
                    <a:lstStyle/>
                    <a:p>
                      <a:pPr algn="ctr"/>
                      <a:r>
                        <a:rPr lang="en-US" dirty="0"/>
                        <a:t>Swift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Objective-C</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Fluter</a:t>
                      </a:r>
                      <a:endParaRPr lang="en-US" dirty="0"/>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a:t>
                      </a:r>
                    </a:p>
                    <a:p>
                      <a:endParaRPr lang="en-US" dirty="0"/>
                    </a:p>
                  </a:txBody>
                  <a:tcPr/>
                </a:tc>
                <a:extLst>
                  <a:ext uri="{0D108BD9-81ED-4DB2-BD59-A6C34878D82A}">
                    <a16:rowId xmlns:a16="http://schemas.microsoft.com/office/drawing/2014/main" val="3709539452"/>
                  </a:ext>
                </a:extLst>
              </a:tr>
              <a:tr h="370840">
                <a:tc>
                  <a:txBody>
                    <a:bodyPr/>
                    <a:lstStyle/>
                    <a:p>
                      <a:r>
                        <a:rPr lang="en-US" dirty="0"/>
                        <a:t>Number of books</a:t>
                      </a:r>
                    </a:p>
                  </a:txBody>
                  <a:tcPr/>
                </a:tc>
                <a:tc>
                  <a:txBody>
                    <a:bodyPr/>
                    <a:lstStyle/>
                    <a:p>
                      <a:pPr algn="ctr"/>
                      <a:r>
                        <a:rPr lang="en-US" sz="1800" b="0" i="1" kern="1200" dirty="0">
                          <a:solidFill>
                            <a:schemeClr val="dk1"/>
                          </a:solidFill>
                          <a:effectLst/>
                          <a:latin typeface="+mn-lt"/>
                          <a:ea typeface="+mn-ea"/>
                          <a:cs typeface="+mn-cs"/>
                        </a:rPr>
                        <a:t>182</a:t>
                      </a:r>
                      <a:endParaRPr lang="en-US" dirty="0"/>
                    </a:p>
                  </a:txBody>
                  <a:tcPr/>
                </a:tc>
                <a:tc>
                  <a:txBody>
                    <a:bodyPr/>
                    <a:lstStyle/>
                    <a:p>
                      <a:pPr algn="ctr"/>
                      <a:r>
                        <a:rPr lang="en-US" dirty="0"/>
                        <a:t>34</a:t>
                      </a:r>
                    </a:p>
                  </a:txBody>
                  <a:tcPr/>
                </a:tc>
                <a:tc>
                  <a:txBody>
                    <a:bodyPr/>
                    <a:lstStyle/>
                    <a:p>
                      <a:pPr algn="ctr"/>
                      <a:r>
                        <a:rPr lang="en-US" dirty="0"/>
                        <a:t>0</a:t>
                      </a:r>
                    </a:p>
                  </a:txBody>
                  <a:tcPr/>
                </a:tc>
                <a:tc>
                  <a:txBody>
                    <a:bodyPr/>
                    <a:lstStyle/>
                    <a:p>
                      <a:pPr algn="ctr"/>
                      <a:r>
                        <a:rPr lang="en-US" sz="1800" b="0" i="1" kern="1200" dirty="0">
                          <a:solidFill>
                            <a:schemeClr val="dk1"/>
                          </a:solidFill>
                          <a:effectLst/>
                          <a:latin typeface="+mn-lt"/>
                          <a:ea typeface="+mn-ea"/>
                          <a:cs typeface="+mn-cs"/>
                        </a:rPr>
                        <a:t>408 </a:t>
                      </a:r>
                      <a:endParaRPr lang="en-US" dirty="0"/>
                    </a:p>
                  </a:txBody>
                  <a:tcPr/>
                </a:tc>
                <a:extLst>
                  <a:ext uri="{0D108BD9-81ED-4DB2-BD59-A6C34878D82A}">
                    <a16:rowId xmlns:a16="http://schemas.microsoft.com/office/drawing/2014/main" val="4269277025"/>
                  </a:ext>
                </a:extLst>
              </a:tr>
            </a:tbl>
          </a:graphicData>
        </a:graphic>
      </p:graphicFrame>
    </p:spTree>
    <p:extLst>
      <p:ext uri="{BB962C8B-B14F-4D97-AF65-F5344CB8AC3E}">
        <p14:creationId xmlns:p14="http://schemas.microsoft.com/office/powerpoint/2010/main" val="2882501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EB93-31FB-450F-8051-F2EA28267071}"/>
              </a:ext>
            </a:extLst>
          </p:cNvPr>
          <p:cNvSpPr>
            <a:spLocks noGrp="1"/>
          </p:cNvSpPr>
          <p:nvPr>
            <p:ph type="title"/>
          </p:nvPr>
        </p:nvSpPr>
        <p:spPr/>
        <p:txBody>
          <a:bodyPr vert="horz" lIns="91440" tIns="45720" rIns="91440" bIns="45720" rtlCol="0" anchor="ctr">
            <a:normAutofit/>
          </a:bodyPr>
          <a:lstStyle/>
          <a:p>
            <a:r>
              <a:rPr lang="en-US" dirty="0"/>
              <a:t>Criteria for programming language</a:t>
            </a:r>
          </a:p>
        </p:txBody>
      </p:sp>
      <p:sp>
        <p:nvSpPr>
          <p:cNvPr id="3" name="Content Placeholder 2">
            <a:extLst>
              <a:ext uri="{FF2B5EF4-FFF2-40B4-BE49-F238E27FC236}">
                <a16:creationId xmlns:a16="http://schemas.microsoft.com/office/drawing/2014/main" id="{A69A1235-C69B-4077-BF32-1ECCA3351DB4}"/>
              </a:ext>
            </a:extLst>
          </p:cNvPr>
          <p:cNvSpPr>
            <a:spLocks noGrp="1"/>
          </p:cNvSpPr>
          <p:nvPr>
            <p:ph idx="1"/>
          </p:nvPr>
        </p:nvSpPr>
        <p:spPr/>
        <p:txBody>
          <a:bodyPr/>
          <a:lstStyle/>
          <a:p>
            <a:r>
              <a:rPr lang="en-US" dirty="0"/>
              <a:t>Readability</a:t>
            </a:r>
          </a:p>
          <a:p>
            <a:endParaRPr lang="en-US" dirty="0"/>
          </a:p>
          <a:p>
            <a:r>
              <a:rPr lang="en-US" dirty="0"/>
              <a:t>Writability</a:t>
            </a:r>
          </a:p>
          <a:p>
            <a:endParaRPr lang="en-US" dirty="0"/>
          </a:p>
          <a:p>
            <a:r>
              <a:rPr lang="en-US" dirty="0"/>
              <a:t>Reliability</a:t>
            </a:r>
          </a:p>
          <a:p>
            <a:endParaRPr lang="en-US" dirty="0"/>
          </a:p>
          <a:p>
            <a:r>
              <a:rPr lang="en-US" dirty="0"/>
              <a:t>Cost</a:t>
            </a:r>
          </a:p>
        </p:txBody>
      </p:sp>
    </p:spTree>
    <p:extLst>
      <p:ext uri="{BB962C8B-B14F-4D97-AF65-F5344CB8AC3E}">
        <p14:creationId xmlns:p14="http://schemas.microsoft.com/office/powerpoint/2010/main" val="3172677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7A4A-689A-4D0C-8D8C-F54A09E13CFA}"/>
              </a:ext>
            </a:extLst>
          </p:cNvPr>
          <p:cNvSpPr>
            <a:spLocks noGrp="1"/>
          </p:cNvSpPr>
          <p:nvPr>
            <p:ph type="title"/>
          </p:nvPr>
        </p:nvSpPr>
        <p:spPr/>
        <p:txBody>
          <a:bodyPr/>
          <a:lstStyle/>
          <a:p>
            <a:r>
              <a:rPr lang="en-US" dirty="0"/>
              <a:t>Readability</a:t>
            </a:r>
          </a:p>
        </p:txBody>
      </p:sp>
      <p:sp>
        <p:nvSpPr>
          <p:cNvPr id="3" name="Content Placeholder 2">
            <a:extLst>
              <a:ext uri="{FF2B5EF4-FFF2-40B4-BE49-F238E27FC236}">
                <a16:creationId xmlns:a16="http://schemas.microsoft.com/office/drawing/2014/main" id="{D0D5EC5B-24EC-4F8C-86A1-30A77C42D244}"/>
              </a:ext>
            </a:extLst>
          </p:cNvPr>
          <p:cNvSpPr>
            <a:spLocks noGrp="1"/>
          </p:cNvSpPr>
          <p:nvPr>
            <p:ph idx="1"/>
          </p:nvPr>
        </p:nvSpPr>
        <p:spPr/>
        <p:txBody>
          <a:bodyPr>
            <a:normAutofit fontScale="70000" lnSpcReduction="20000"/>
          </a:bodyPr>
          <a:lstStyle/>
          <a:p>
            <a:r>
              <a:rPr lang="en-US" sz="2400" b="1" dirty="0">
                <a:effectLst/>
              </a:rPr>
              <a:t>Overall Simplicity</a:t>
            </a:r>
            <a:r>
              <a:rPr lang="en-US" sz="2400" b="1" dirty="0"/>
              <a:t> </a:t>
            </a:r>
          </a:p>
          <a:p>
            <a:pPr lvl="1"/>
            <a:r>
              <a:rPr lang="en-US" sz="2400" dirty="0"/>
              <a:t> </a:t>
            </a:r>
            <a:r>
              <a:rPr lang="en-US" sz="2400" dirty="0">
                <a:effectLst/>
              </a:rPr>
              <a:t>number of basic construct</a:t>
            </a:r>
          </a:p>
          <a:p>
            <a:pPr lvl="1"/>
            <a:endParaRPr lang="en-US" sz="2400" dirty="0"/>
          </a:p>
          <a:p>
            <a:pPr lvl="1"/>
            <a:r>
              <a:rPr lang="en-US" sz="3400" dirty="0"/>
              <a:t> </a:t>
            </a:r>
            <a:r>
              <a:rPr lang="en-US" sz="3400" dirty="0">
                <a:effectLst/>
              </a:rPr>
              <a:t>feature multiplicity</a:t>
            </a:r>
          </a:p>
          <a:p>
            <a:pPr lvl="2"/>
            <a:r>
              <a:rPr lang="en-US" sz="2400" b="0" i="0" dirty="0">
                <a:effectLst/>
                <a:latin typeface="Menlo"/>
              </a:rPr>
              <a:t>let b = 10   let a = 5                    equivalent to let (a, b) = (5,10)</a:t>
            </a:r>
          </a:p>
          <a:p>
            <a:pPr lvl="2"/>
            <a:endParaRPr lang="en-US" sz="2400" dirty="0">
              <a:effectLst/>
            </a:endParaRPr>
          </a:p>
          <a:p>
            <a:pPr lvl="2"/>
            <a:endParaRPr lang="en-US" sz="2400" dirty="0">
              <a:effectLst/>
            </a:endParaRPr>
          </a:p>
          <a:p>
            <a:pPr lvl="2"/>
            <a:endParaRPr lang="en-US" sz="2400" dirty="0">
              <a:effectLst/>
            </a:endParaRPr>
          </a:p>
          <a:p>
            <a:pPr lvl="1"/>
            <a:r>
              <a:rPr lang="en-US" sz="3400" dirty="0">
                <a:effectLst/>
              </a:rPr>
              <a:t>operator overloading</a:t>
            </a:r>
          </a:p>
          <a:p>
            <a:pPr lvl="1"/>
            <a:endParaRPr lang="en-US" sz="2400" dirty="0">
              <a:effectLst/>
            </a:endParaRPr>
          </a:p>
          <a:p>
            <a:pPr lvl="1"/>
            <a:endParaRPr lang="en-US" sz="2400" dirty="0"/>
          </a:p>
          <a:p>
            <a:pPr lvl="1"/>
            <a:endParaRPr lang="en-US" sz="2400" dirty="0">
              <a:effectLst/>
            </a:endParaRPr>
          </a:p>
          <a:p>
            <a:pPr lvl="1"/>
            <a:endParaRPr lang="en-US" sz="2400" dirty="0"/>
          </a:p>
          <a:p>
            <a:pPr marL="274320" lvl="1" indent="0">
              <a:buNone/>
            </a:pPr>
            <a:endParaRPr lang="en-US" dirty="0">
              <a:effectLst/>
            </a:endParaRPr>
          </a:p>
          <a:p>
            <a:pPr marL="274320" lvl="1" indent="0">
              <a:buNone/>
            </a:pPr>
            <a:r>
              <a:rPr lang="en-US" dirty="0">
                <a:effectLst/>
              </a:rPr>
              <a:t>Graph </a:t>
            </a:r>
            <a:r>
              <a:rPr lang="en-US" dirty="0" err="1">
                <a:effectLst/>
              </a:rPr>
              <a:t>from:</a:t>
            </a:r>
            <a:r>
              <a:rPr lang="en-US" dirty="0" err="1">
                <a:hlinkClick r:id="rId2">
                  <a:extLst>
                    <a:ext uri="{A12FA001-AC4F-418D-AE19-62706E023703}">
                      <ahyp:hlinkClr xmlns:ahyp="http://schemas.microsoft.com/office/drawing/2018/hyperlinkcolor" val="tx"/>
                    </a:ext>
                  </a:extLst>
                </a:hlinkClick>
              </a:rPr>
              <a:t>Operator</a:t>
            </a:r>
            <a:r>
              <a:rPr lang="en-US" dirty="0">
                <a:hlinkClick r:id="rId2">
                  <a:extLst>
                    <a:ext uri="{A12FA001-AC4F-418D-AE19-62706E023703}">
                      <ahyp:hlinkClr xmlns:ahyp="http://schemas.microsoft.com/office/drawing/2018/hyperlinkcolor" val="tx"/>
                    </a:ext>
                  </a:extLst>
                </a:hlinkClick>
              </a:rPr>
              <a:t> Overloading in Swift Tutorial | raywenderlich.com</a:t>
            </a:r>
            <a:endParaRPr lang="en-US" dirty="0">
              <a:effectLst/>
            </a:endParaRPr>
          </a:p>
          <a:p>
            <a:pPr lvl="1"/>
            <a:endParaRPr lang="en-US" sz="2400" dirty="0"/>
          </a:p>
        </p:txBody>
      </p:sp>
      <p:pic>
        <p:nvPicPr>
          <p:cNvPr id="9" name="Picture 8" descr="A picture containing text&#10;&#10;Description automatically generated">
            <a:extLst>
              <a:ext uri="{FF2B5EF4-FFF2-40B4-BE49-F238E27FC236}">
                <a16:creationId xmlns:a16="http://schemas.microsoft.com/office/drawing/2014/main" id="{2DD9893B-207C-47DF-9FB1-17979993F1CC}"/>
              </a:ext>
            </a:extLst>
          </p:cNvPr>
          <p:cNvPicPr>
            <a:picLocks noChangeAspect="1"/>
          </p:cNvPicPr>
          <p:nvPr/>
        </p:nvPicPr>
        <p:blipFill>
          <a:blip r:embed="rId3"/>
          <a:stretch>
            <a:fillRect/>
          </a:stretch>
        </p:blipFill>
        <p:spPr>
          <a:xfrm>
            <a:off x="7599670" y="1689828"/>
            <a:ext cx="3918722" cy="2884615"/>
          </a:xfrm>
          <a:prstGeom prst="rect">
            <a:avLst/>
          </a:prstGeom>
        </p:spPr>
      </p:pic>
    </p:spTree>
    <p:extLst>
      <p:ext uri="{BB962C8B-B14F-4D97-AF65-F5344CB8AC3E}">
        <p14:creationId xmlns:p14="http://schemas.microsoft.com/office/powerpoint/2010/main" val="575532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7A4A-689A-4D0C-8D8C-F54A09E13CFA}"/>
              </a:ext>
            </a:extLst>
          </p:cNvPr>
          <p:cNvSpPr>
            <a:spLocks noGrp="1"/>
          </p:cNvSpPr>
          <p:nvPr>
            <p:ph type="title"/>
          </p:nvPr>
        </p:nvSpPr>
        <p:spPr/>
        <p:txBody>
          <a:bodyPr/>
          <a:lstStyle/>
          <a:p>
            <a:r>
              <a:rPr lang="en-US" dirty="0"/>
              <a:t>Readability</a:t>
            </a:r>
          </a:p>
        </p:txBody>
      </p:sp>
      <p:sp>
        <p:nvSpPr>
          <p:cNvPr id="3" name="Content Placeholder 2">
            <a:extLst>
              <a:ext uri="{FF2B5EF4-FFF2-40B4-BE49-F238E27FC236}">
                <a16:creationId xmlns:a16="http://schemas.microsoft.com/office/drawing/2014/main" id="{D0D5EC5B-24EC-4F8C-86A1-30A77C42D244}"/>
              </a:ext>
            </a:extLst>
          </p:cNvPr>
          <p:cNvSpPr>
            <a:spLocks noGrp="1"/>
          </p:cNvSpPr>
          <p:nvPr>
            <p:ph idx="1"/>
          </p:nvPr>
        </p:nvSpPr>
        <p:spPr/>
        <p:txBody>
          <a:bodyPr>
            <a:normAutofit/>
          </a:bodyPr>
          <a:lstStyle/>
          <a:p>
            <a:r>
              <a:rPr lang="en-US" sz="2400" b="1" dirty="0">
                <a:effectLst/>
              </a:rPr>
              <a:t>Orthogonality</a:t>
            </a:r>
          </a:p>
          <a:p>
            <a:pPr marL="0" indent="0">
              <a:buNone/>
            </a:pPr>
            <a:r>
              <a:rPr lang="en-US" sz="2400" b="1" dirty="0"/>
              <a:t>	e.g. = vs ==</a:t>
            </a:r>
            <a:endParaRPr lang="en-US" sz="2400" b="1" dirty="0">
              <a:effectLst/>
            </a:endParaRPr>
          </a:p>
          <a:p>
            <a:r>
              <a:rPr lang="en-US" sz="2400" b="1" dirty="0">
                <a:effectLst/>
              </a:rPr>
              <a:t>Data type</a:t>
            </a:r>
          </a:p>
          <a:p>
            <a:pPr marL="0" indent="0">
              <a:buNone/>
            </a:pPr>
            <a:r>
              <a:rPr lang="en-US" sz="2400" b="1" dirty="0">
                <a:effectLst/>
              </a:rPr>
              <a:t>	</a:t>
            </a:r>
            <a:r>
              <a:rPr lang="en-US" sz="1800" dirty="0">
                <a:solidFill>
                  <a:srgbClr val="333333"/>
                </a:solidFill>
                <a:effectLst/>
                <a:latin typeface="Helvetica" panose="020B0604020202020204" pitchFamily="34" charset="0"/>
                <a:ea typeface="等线" panose="02010600030101010101" pitchFamily="2" charset="-122"/>
                <a:cs typeface="Times New Roman" panose="02020603050405020304" pitchFamily="18" charset="0"/>
              </a:rPr>
              <a:t>Int/Uint, Float, Double, Bool, String, Character, Optional, and Tuple </a:t>
            </a:r>
            <a:endParaRPr lang="en-US" sz="2400" b="1" dirty="0">
              <a:effectLst/>
            </a:endParaRPr>
          </a:p>
          <a:p>
            <a:r>
              <a:rPr lang="en-US" sz="2400" b="1" dirty="0">
                <a:effectLst/>
              </a:rPr>
              <a:t>Syntax Design</a:t>
            </a:r>
          </a:p>
          <a:p>
            <a:r>
              <a:rPr lang="en-US" sz="2400" b="1" dirty="0"/>
              <a:t>          </a:t>
            </a:r>
            <a:r>
              <a:rPr lang="en-US" sz="2400" dirty="0"/>
              <a:t>Ruby</a:t>
            </a:r>
          </a:p>
        </p:txBody>
      </p:sp>
    </p:spTree>
    <p:extLst>
      <p:ext uri="{BB962C8B-B14F-4D97-AF65-F5344CB8AC3E}">
        <p14:creationId xmlns:p14="http://schemas.microsoft.com/office/powerpoint/2010/main" val="1727947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7A4A-689A-4D0C-8D8C-F54A09E13CFA}"/>
              </a:ext>
            </a:extLst>
          </p:cNvPr>
          <p:cNvSpPr>
            <a:spLocks noGrp="1"/>
          </p:cNvSpPr>
          <p:nvPr>
            <p:ph type="title"/>
          </p:nvPr>
        </p:nvSpPr>
        <p:spPr/>
        <p:txBody>
          <a:bodyPr/>
          <a:lstStyle/>
          <a:p>
            <a:r>
              <a:rPr lang="en-US" dirty="0"/>
              <a:t>Writability</a:t>
            </a:r>
          </a:p>
        </p:txBody>
      </p:sp>
      <p:sp>
        <p:nvSpPr>
          <p:cNvPr id="3" name="Content Placeholder 2">
            <a:extLst>
              <a:ext uri="{FF2B5EF4-FFF2-40B4-BE49-F238E27FC236}">
                <a16:creationId xmlns:a16="http://schemas.microsoft.com/office/drawing/2014/main" id="{D0D5EC5B-24EC-4F8C-86A1-30A77C42D244}"/>
              </a:ext>
            </a:extLst>
          </p:cNvPr>
          <p:cNvSpPr>
            <a:spLocks noGrp="1"/>
          </p:cNvSpPr>
          <p:nvPr>
            <p:ph idx="1"/>
          </p:nvPr>
        </p:nvSpPr>
        <p:spPr/>
        <p:txBody>
          <a:bodyPr>
            <a:normAutofit/>
          </a:bodyPr>
          <a:lstStyle/>
          <a:p>
            <a:pPr marL="274320" lvl="1" indent="0">
              <a:buNone/>
            </a:pPr>
            <a:endParaRPr lang="en-US" dirty="0"/>
          </a:p>
          <a:p>
            <a:r>
              <a:rPr lang="en-US" sz="2400" b="1" dirty="0">
                <a:effectLst/>
                <a:latin typeface="Calibri" panose="020F0502020204030204" pitchFamily="34" charset="0"/>
              </a:rPr>
              <a:t>Expressivity</a:t>
            </a:r>
          </a:p>
          <a:p>
            <a:r>
              <a:rPr lang="en-US" dirty="0">
                <a:solidFill>
                  <a:srgbClr val="000000"/>
                </a:solidFill>
                <a:effectLst/>
                <a:latin typeface="Helvetica" panose="020B0604020202020204" pitchFamily="34" charset="0"/>
                <a:ea typeface="等线" panose="02010600030101010101" pitchFamily="2" charset="-122"/>
              </a:rPr>
              <a:t>prefix expressions</a:t>
            </a:r>
          </a:p>
          <a:p>
            <a:r>
              <a:rPr lang="en-US" dirty="0">
                <a:solidFill>
                  <a:srgbClr val="000000"/>
                </a:solidFill>
                <a:effectLst/>
                <a:latin typeface="Helvetica" panose="020B0604020202020204" pitchFamily="34" charset="0"/>
                <a:ea typeface="等线" panose="02010600030101010101" pitchFamily="2" charset="-122"/>
              </a:rPr>
              <a:t>infix expressions</a:t>
            </a:r>
          </a:p>
          <a:p>
            <a:r>
              <a:rPr lang="en-US" dirty="0">
                <a:solidFill>
                  <a:srgbClr val="000000"/>
                </a:solidFill>
                <a:effectLst/>
                <a:latin typeface="Helvetica" panose="020B0604020202020204" pitchFamily="34" charset="0"/>
                <a:ea typeface="等线" panose="02010600030101010101" pitchFamily="2" charset="-122"/>
              </a:rPr>
              <a:t>primary expressions</a:t>
            </a:r>
          </a:p>
          <a:p>
            <a:r>
              <a:rPr lang="en-US" dirty="0">
                <a:solidFill>
                  <a:srgbClr val="000000"/>
                </a:solidFill>
                <a:effectLst/>
                <a:latin typeface="Helvetica" panose="020B0604020202020204" pitchFamily="34" charset="0"/>
                <a:ea typeface="等线" panose="02010600030101010101" pitchFamily="2" charset="-122"/>
              </a:rPr>
              <a:t>postfix expressions.</a:t>
            </a:r>
            <a:endParaRPr lang="en-US" b="1" dirty="0">
              <a:effectLst/>
              <a:latin typeface="Calibri" panose="020F0502020204030204" pitchFamily="34" charset="0"/>
            </a:endParaRPr>
          </a:p>
          <a:p>
            <a:pPr marL="0" indent="0">
              <a:buNone/>
            </a:pPr>
            <a:endParaRPr lang="en-US" sz="2400" b="1" dirty="0"/>
          </a:p>
        </p:txBody>
      </p:sp>
    </p:spTree>
    <p:extLst>
      <p:ext uri="{BB962C8B-B14F-4D97-AF65-F5344CB8AC3E}">
        <p14:creationId xmlns:p14="http://schemas.microsoft.com/office/powerpoint/2010/main" val="4121147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7A4A-689A-4D0C-8D8C-F54A09E13CFA}"/>
              </a:ext>
            </a:extLst>
          </p:cNvPr>
          <p:cNvSpPr>
            <a:spLocks noGrp="1"/>
          </p:cNvSpPr>
          <p:nvPr>
            <p:ph type="title"/>
          </p:nvPr>
        </p:nvSpPr>
        <p:spPr/>
        <p:txBody>
          <a:bodyPr/>
          <a:lstStyle/>
          <a:p>
            <a:r>
              <a:rPr lang="en-US" dirty="0"/>
              <a:t>Reliability</a:t>
            </a:r>
          </a:p>
        </p:txBody>
      </p:sp>
      <p:sp>
        <p:nvSpPr>
          <p:cNvPr id="3" name="Content Placeholder 2">
            <a:extLst>
              <a:ext uri="{FF2B5EF4-FFF2-40B4-BE49-F238E27FC236}">
                <a16:creationId xmlns:a16="http://schemas.microsoft.com/office/drawing/2014/main" id="{D0D5EC5B-24EC-4F8C-86A1-30A77C42D244}"/>
              </a:ext>
            </a:extLst>
          </p:cNvPr>
          <p:cNvSpPr>
            <a:spLocks noGrp="1"/>
          </p:cNvSpPr>
          <p:nvPr>
            <p:ph idx="1"/>
          </p:nvPr>
        </p:nvSpPr>
        <p:spPr/>
        <p:txBody>
          <a:bodyPr>
            <a:normAutofit/>
          </a:bodyPr>
          <a:lstStyle/>
          <a:p>
            <a:r>
              <a:rPr lang="en-US" sz="2400" b="1" dirty="0">
                <a:effectLst/>
              </a:rPr>
              <a:t>Type Checking</a:t>
            </a:r>
            <a:r>
              <a:rPr lang="en-US" sz="2400" dirty="0"/>
              <a:t> </a:t>
            </a:r>
          </a:p>
          <a:p>
            <a:endParaRPr lang="en-US" sz="2400" dirty="0"/>
          </a:p>
          <a:p>
            <a:pPr lvl="1"/>
            <a:r>
              <a:rPr kumimoji="0" lang="zh-CN" altLang="zh-CN" b="0" i="0" u="none" strike="noStrike" cap="none" normalizeH="0" baseline="0" dirty="0">
                <a:ln>
                  <a:noFill/>
                </a:ln>
                <a:effectLst/>
                <a:latin typeface="Arial" panose="020B0604020202020204" pitchFamily="34" charset="0"/>
                <a:ea typeface="inherit"/>
              </a:rPr>
              <a:t>The </a:t>
            </a:r>
            <a:r>
              <a:rPr kumimoji="0" lang="zh-CN" altLang="zh-CN" b="0" i="0" u="sng" strike="noStrike" cap="none" normalizeH="0" baseline="0" dirty="0">
                <a:ln>
                  <a:noFill/>
                </a:ln>
                <a:effectLst/>
                <a:latin typeface="Arial Unicode MS" panose="020B0604020202020204" pitchFamily="34" charset="-122"/>
                <a:ea typeface="var(--ff-mono)"/>
                <a:hlinkClick r:id="rId2">
                  <a:extLst>
                    <a:ext uri="{A12FA001-AC4F-418D-AE19-62706E023703}">
                      <ahyp:hlinkClr xmlns:ahyp="http://schemas.microsoft.com/office/drawing/2018/hyperlinkcolor" val="tx"/>
                    </a:ext>
                  </a:extLst>
                </a:hlinkClick>
              </a:rPr>
              <a:t>is</a:t>
            </a:r>
            <a:r>
              <a:rPr kumimoji="0" lang="zh-CN" altLang="zh-CN" b="0" i="0" u="none" strike="noStrike" cap="none" normalizeH="0" baseline="0" dirty="0">
                <a:ln>
                  <a:noFill/>
                </a:ln>
                <a:effectLst/>
                <a:ea typeface="inherit"/>
              </a:rPr>
              <a:t> </a:t>
            </a:r>
            <a:r>
              <a:rPr kumimoji="0" lang="zh-CN" altLang="zh-CN" b="0" i="0" u="none" strike="noStrike" cap="none" normalizeH="0" baseline="0" dirty="0">
                <a:ln>
                  <a:noFill/>
                </a:ln>
                <a:effectLst/>
                <a:latin typeface="Arial" panose="020B0604020202020204" pitchFamily="34" charset="0"/>
                <a:ea typeface="inherit"/>
              </a:rPr>
              <a:t>operator The </a:t>
            </a:r>
            <a:r>
              <a:rPr kumimoji="0" lang="zh-CN" altLang="zh-CN" b="0" i="0" u="sng" strike="noStrike" cap="none" normalizeH="0" baseline="0" dirty="0">
                <a:ln>
                  <a:noFill/>
                </a:ln>
                <a:solidFill>
                  <a:schemeClr val="bg1"/>
                </a:solidFill>
                <a:effectLst/>
                <a:latin typeface="Arial Unicode MS" panose="020B0604020202020204" pitchFamily="34" charset="-122"/>
                <a:ea typeface="var(--ff-mono)"/>
                <a:hlinkClick r:id="rId2">
                  <a:extLst>
                    <a:ext uri="{A12FA001-AC4F-418D-AE19-62706E023703}">
                      <ahyp:hlinkClr xmlns:ahyp="http://schemas.microsoft.com/office/drawing/2018/hyperlinkcolor" val="tx"/>
                    </a:ext>
                  </a:extLst>
                </a:hlinkClick>
              </a:rPr>
              <a:t>is</a:t>
            </a:r>
            <a:r>
              <a:rPr kumimoji="0" lang="zh-CN" altLang="zh-CN" b="0" i="0" u="none" strike="noStrike" cap="none" normalizeH="0" baseline="0" dirty="0">
                <a:ln>
                  <a:noFill/>
                </a:ln>
                <a:solidFill>
                  <a:schemeClr val="bg1"/>
                </a:solidFill>
                <a:effectLst/>
                <a:ea typeface="inherit"/>
              </a:rPr>
              <a:t> </a:t>
            </a:r>
            <a:r>
              <a:rPr kumimoji="0" lang="zh-CN" altLang="zh-CN" b="0" i="0" u="none" strike="noStrike" cap="none" normalizeH="0" baseline="0" dirty="0">
                <a:ln>
                  <a:noFill/>
                </a:ln>
                <a:solidFill>
                  <a:schemeClr val="bg1"/>
                </a:solidFill>
                <a:effectLst/>
                <a:latin typeface="Arial" panose="020B0604020202020204" pitchFamily="34" charset="0"/>
                <a:ea typeface="inherit"/>
              </a:rPr>
              <a:t>op</a:t>
            </a:r>
            <a:endParaRPr kumimoji="0" lang="en-US" altLang="zh-CN" b="0" i="0" u="none" strike="noStrike" cap="none" normalizeH="0" baseline="0" dirty="0">
              <a:ln>
                <a:noFill/>
              </a:ln>
              <a:solidFill>
                <a:schemeClr val="bg1"/>
              </a:solidFill>
              <a:effectLst/>
              <a:latin typeface="Arial" panose="020B0604020202020204" pitchFamily="34" charset="0"/>
              <a:ea typeface="inherit"/>
            </a:endParaRPr>
          </a:p>
          <a:p>
            <a:pPr lvl="1"/>
            <a:r>
              <a:rPr kumimoji="0" lang="zh-CN" altLang="zh-CN" b="0" i="0" u="none" strike="noStrike" cap="none" normalizeH="0" baseline="0" dirty="0">
                <a:ln>
                  <a:noFill/>
                </a:ln>
                <a:effectLst/>
                <a:latin typeface="Arial" panose="020B0604020202020204" pitchFamily="34" charset="0"/>
                <a:ea typeface="inherit"/>
              </a:rPr>
              <a:t>The </a:t>
            </a:r>
            <a:r>
              <a:rPr kumimoji="0" lang="zh-CN" altLang="zh-CN" b="0" i="0" u="none" strike="noStrike" cap="none" normalizeH="0" baseline="0" dirty="0">
                <a:ln>
                  <a:noFill/>
                </a:ln>
                <a:effectLst/>
                <a:latin typeface="Arial Unicode MS" panose="020B0604020202020204" pitchFamily="34" charset="-122"/>
                <a:ea typeface="var(--ff-mono)"/>
              </a:rPr>
              <a:t>is</a:t>
            </a:r>
            <a:r>
              <a:rPr kumimoji="0" lang="zh-CN" altLang="zh-CN" b="0" i="0" u="none" strike="noStrike" cap="none" normalizeH="0" baseline="0" dirty="0">
                <a:ln>
                  <a:noFill/>
                </a:ln>
                <a:effectLst/>
                <a:ea typeface="inherit"/>
              </a:rPr>
              <a:t> </a:t>
            </a:r>
            <a:r>
              <a:rPr kumimoji="0" lang="zh-CN" altLang="zh-CN" b="0" i="0" u="none" strike="noStrike" cap="none" normalizeH="0" baseline="0" dirty="0">
                <a:ln>
                  <a:noFill/>
                </a:ln>
                <a:effectLst/>
                <a:latin typeface="Arial" panose="020B0604020202020204" pitchFamily="34" charset="0"/>
                <a:ea typeface="inherit"/>
              </a:rPr>
              <a:t>operator checks at runtime whether the expression can be cast to the specified type. It returns </a:t>
            </a:r>
            <a:r>
              <a:rPr kumimoji="0" lang="zh-CN" altLang="zh-CN" b="0" i="0" u="none" strike="noStrike" cap="none" normalizeH="0" baseline="0" dirty="0">
                <a:ln>
                  <a:noFill/>
                </a:ln>
                <a:effectLst/>
                <a:latin typeface="Arial Unicode MS" panose="020B0604020202020204" pitchFamily="34" charset="-122"/>
                <a:ea typeface="var(--ff-mono)"/>
              </a:rPr>
              <a:t>true</a:t>
            </a:r>
            <a:r>
              <a:rPr kumimoji="0" lang="zh-CN" altLang="zh-CN" b="0" i="0" u="none" strike="noStrike" cap="none" normalizeH="0" baseline="0" dirty="0">
                <a:ln>
                  <a:noFill/>
                </a:ln>
                <a:effectLst/>
                <a:ea typeface="inherit"/>
              </a:rPr>
              <a:t> </a:t>
            </a:r>
            <a:r>
              <a:rPr kumimoji="0" lang="zh-CN" altLang="zh-CN" b="0" i="0" u="none" strike="noStrike" cap="none" normalizeH="0" baseline="0" dirty="0">
                <a:ln>
                  <a:noFill/>
                </a:ln>
                <a:effectLst/>
                <a:latin typeface="Arial" panose="020B0604020202020204" pitchFamily="34" charset="0"/>
                <a:ea typeface="inherit"/>
              </a:rPr>
              <a:t>if the expression can be cast to the specified type; otherwise, it returns </a:t>
            </a:r>
            <a:r>
              <a:rPr kumimoji="0" lang="zh-CN" altLang="zh-CN" b="0" i="0" u="none" strike="noStrike" cap="none" normalizeH="0" baseline="0" dirty="0">
                <a:ln>
                  <a:noFill/>
                </a:ln>
                <a:effectLst/>
                <a:latin typeface="Arial Unicode MS" panose="020B0604020202020204" pitchFamily="34" charset="-122"/>
                <a:ea typeface="var(--ff-mono)"/>
              </a:rPr>
              <a:t>false</a:t>
            </a:r>
            <a:endParaRPr lang="en-US" dirty="0"/>
          </a:p>
          <a:p>
            <a:pPr lvl="1"/>
            <a:endParaRPr lang="en-US" dirty="0"/>
          </a:p>
          <a:p>
            <a:pPr lvl="1"/>
            <a:r>
              <a:rPr kumimoji="0" lang="zh-CN" altLang="zh-CN" b="0" i="0" u="none" strike="noStrike" cap="none" normalizeH="0" baseline="0" dirty="0">
                <a:ln>
                  <a:noFill/>
                </a:ln>
                <a:effectLst/>
                <a:latin typeface="Arial" panose="020B0604020202020204" pitchFamily="34" charset="0"/>
                <a:ea typeface="inherit"/>
              </a:rPr>
              <a:t>Using </a:t>
            </a:r>
            <a:r>
              <a:rPr kumimoji="0" lang="zh-CN" altLang="zh-CN" b="0" i="0" u="sng" strike="noStrike" cap="none" normalizeH="0" baseline="0" dirty="0">
                <a:ln>
                  <a:noFill/>
                </a:ln>
                <a:effectLst/>
                <a:latin typeface="Arial Unicode MS" panose="020B0604020202020204" pitchFamily="34" charset="-122"/>
                <a:ea typeface="var(--ff-mono)"/>
                <a:hlinkClick r:id="rId3">
                  <a:extLst>
                    <a:ext uri="{A12FA001-AC4F-418D-AE19-62706E023703}">
                      <ahyp:hlinkClr xmlns:ahyp="http://schemas.microsoft.com/office/drawing/2018/hyperlinkcolor" val="tx"/>
                    </a:ext>
                  </a:extLst>
                </a:hlinkClick>
              </a:rPr>
              <a:t>type(of:)</a:t>
            </a:r>
            <a:endParaRPr kumimoji="0" lang="zh-CN" altLang="zh-CN" b="0" i="0" u="none" strike="noStrike" cap="none" normalizeH="0" baseline="0" dirty="0">
              <a:ln>
                <a:noFill/>
              </a:ln>
              <a:effectLst/>
              <a:ea typeface="inherit"/>
            </a:endParaRPr>
          </a:p>
          <a:p>
            <a:pPr lvl="1"/>
            <a:r>
              <a:rPr kumimoji="0" lang="zh-CN" altLang="zh-CN" b="0" i="0" u="none" strike="noStrike" cap="none" normalizeH="0" baseline="0" dirty="0">
                <a:ln>
                  <a:noFill/>
                </a:ln>
                <a:effectLst/>
                <a:latin typeface="Arial" panose="020B0604020202020204" pitchFamily="34" charset="0"/>
                <a:ea typeface="inherit"/>
              </a:rPr>
              <a:t>Unlike the </a:t>
            </a:r>
            <a:r>
              <a:rPr kumimoji="0" lang="zh-CN" altLang="zh-CN" b="0" i="0" u="none" strike="noStrike" cap="none" normalizeH="0" baseline="0" dirty="0">
                <a:ln>
                  <a:noFill/>
                </a:ln>
                <a:effectLst/>
                <a:latin typeface="Arial Unicode MS" panose="020B0604020202020204" pitchFamily="34" charset="-122"/>
                <a:ea typeface="var(--ff-mono)"/>
              </a:rPr>
              <a:t>is</a:t>
            </a:r>
            <a:r>
              <a:rPr kumimoji="0" lang="zh-CN" altLang="zh-CN" b="0" i="0" u="none" strike="noStrike" cap="none" normalizeH="0" baseline="0" dirty="0">
                <a:ln>
                  <a:noFill/>
                </a:ln>
                <a:effectLst/>
                <a:ea typeface="inherit"/>
              </a:rPr>
              <a:t> </a:t>
            </a:r>
            <a:r>
              <a:rPr kumimoji="0" lang="zh-CN" altLang="zh-CN" b="0" i="0" u="none" strike="noStrike" cap="none" normalizeH="0" baseline="0" dirty="0">
                <a:ln>
                  <a:noFill/>
                </a:ln>
                <a:effectLst/>
                <a:latin typeface="Arial" panose="020B0604020202020204" pitchFamily="34" charset="0"/>
                <a:ea typeface="inherit"/>
              </a:rPr>
              <a:t>operator, this can be used to check the exact type, without consideration for subclasses.</a:t>
            </a:r>
            <a:endParaRPr kumimoji="0" lang="en-US" altLang="zh-CN" b="0" i="0" u="none" strike="noStrike" cap="none" normalizeH="0" baseline="0" dirty="0">
              <a:ln>
                <a:noFill/>
              </a:ln>
              <a:effectLst/>
              <a:latin typeface="Arial" panose="020B0604020202020204" pitchFamily="34" charset="0"/>
              <a:ea typeface="inherit"/>
            </a:endParaRPr>
          </a:p>
          <a:p>
            <a:pPr lvl="1"/>
            <a:r>
              <a:rPr lang="en-US" sz="1800" dirty="0"/>
              <a:t>Swift is Type-Safe – i.e. Can’t pass a String when an Int is expected</a:t>
            </a:r>
          </a:p>
          <a:p>
            <a:pPr lvl="1"/>
            <a:r>
              <a:rPr lang="en-US" sz="1800" dirty="0"/>
              <a:t>Swift has Type Inference – Compiler can infer type at compile time </a:t>
            </a:r>
            <a:endParaRPr lang="en-US" sz="2400" dirty="0"/>
          </a:p>
          <a:p>
            <a:pPr lvl="1"/>
            <a:endParaRPr lang="en-US" sz="1800" dirty="0"/>
          </a:p>
          <a:p>
            <a:pPr lvl="1"/>
            <a:endParaRPr kumimoji="0" lang="en-US" altLang="zh-CN" b="0" i="0" u="none" strike="noStrike" cap="none" normalizeH="0" baseline="0" dirty="0">
              <a:ln>
                <a:noFill/>
              </a:ln>
              <a:effectLst/>
              <a:latin typeface="Arial" panose="020B0604020202020204" pitchFamily="34" charset="0"/>
              <a:ea typeface="inherit"/>
            </a:endParaRPr>
          </a:p>
          <a:p>
            <a:pPr lvl="1"/>
            <a:endParaRPr kumimoji="0" lang="zh-CN" altLang="zh-CN" b="0" i="0" u="none" strike="noStrike" cap="none" normalizeH="0" baseline="0" dirty="0">
              <a:ln>
                <a:noFill/>
              </a:ln>
              <a:effectLst/>
              <a:latin typeface="Arial" panose="020B0604020202020204" pitchFamily="34" charset="0"/>
              <a:ea typeface="inherit"/>
            </a:endParaRPr>
          </a:p>
          <a:p>
            <a:pPr lvl="1"/>
            <a:endParaRPr lang="en-US" dirty="0"/>
          </a:p>
          <a:p>
            <a:endParaRPr lang="en-US" sz="2400" dirty="0"/>
          </a:p>
          <a:p>
            <a:endParaRPr lang="en-US" sz="2400" b="1" dirty="0">
              <a:effectLst/>
            </a:endParaRPr>
          </a:p>
          <a:p>
            <a:endParaRPr lang="en-US" sz="2400" dirty="0"/>
          </a:p>
          <a:p>
            <a:endParaRPr lang="en-US" sz="2400" dirty="0"/>
          </a:p>
        </p:txBody>
      </p:sp>
    </p:spTree>
    <p:extLst>
      <p:ext uri="{BB962C8B-B14F-4D97-AF65-F5344CB8AC3E}">
        <p14:creationId xmlns:p14="http://schemas.microsoft.com/office/powerpoint/2010/main" val="1868995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7A4A-689A-4D0C-8D8C-F54A09E13CFA}"/>
              </a:ext>
            </a:extLst>
          </p:cNvPr>
          <p:cNvSpPr>
            <a:spLocks noGrp="1"/>
          </p:cNvSpPr>
          <p:nvPr>
            <p:ph type="title"/>
          </p:nvPr>
        </p:nvSpPr>
        <p:spPr/>
        <p:txBody>
          <a:bodyPr/>
          <a:lstStyle/>
          <a:p>
            <a:r>
              <a:rPr lang="en-US" dirty="0"/>
              <a:t>Reliability</a:t>
            </a:r>
          </a:p>
        </p:txBody>
      </p:sp>
      <p:sp>
        <p:nvSpPr>
          <p:cNvPr id="3" name="Content Placeholder 2">
            <a:extLst>
              <a:ext uri="{FF2B5EF4-FFF2-40B4-BE49-F238E27FC236}">
                <a16:creationId xmlns:a16="http://schemas.microsoft.com/office/drawing/2014/main" id="{D0D5EC5B-24EC-4F8C-86A1-30A77C42D244}"/>
              </a:ext>
            </a:extLst>
          </p:cNvPr>
          <p:cNvSpPr>
            <a:spLocks noGrp="1"/>
          </p:cNvSpPr>
          <p:nvPr>
            <p:ph idx="1"/>
          </p:nvPr>
        </p:nvSpPr>
        <p:spPr/>
        <p:txBody>
          <a:bodyPr>
            <a:normAutofit/>
          </a:bodyPr>
          <a:lstStyle/>
          <a:p>
            <a:pPr marL="274320" lvl="1" indent="0">
              <a:buNone/>
            </a:pPr>
            <a:endParaRPr lang="en-US" dirty="0"/>
          </a:p>
          <a:p>
            <a:r>
              <a:rPr lang="en-US" sz="2400" b="1" dirty="0">
                <a:effectLst/>
              </a:rPr>
              <a:t>Exception handling</a:t>
            </a:r>
            <a:r>
              <a:rPr lang="en-US" sz="2400" dirty="0"/>
              <a:t> </a:t>
            </a:r>
          </a:p>
          <a:p>
            <a:endParaRPr lang="en-US" sz="2400" dirty="0"/>
          </a:p>
          <a:p>
            <a:endParaRPr lang="en-US" sz="2400" dirty="0"/>
          </a:p>
          <a:p>
            <a:r>
              <a:rPr lang="en-US" sz="2400" b="1" dirty="0">
                <a:effectLst/>
              </a:rPr>
              <a:t>Aliasing</a:t>
            </a:r>
          </a:p>
          <a:p>
            <a:r>
              <a:rPr lang="en-US" sz="1600" dirty="0"/>
              <a:t>Allows Type Aliasing using </a:t>
            </a:r>
            <a:r>
              <a:rPr lang="en-US" sz="1600" dirty="0" err="1"/>
              <a:t>typealias</a:t>
            </a:r>
            <a:r>
              <a:rPr lang="en-US" sz="1600" dirty="0"/>
              <a:t> </a:t>
            </a:r>
          </a:p>
          <a:p>
            <a:r>
              <a:rPr lang="en-US" sz="1400" dirty="0"/>
              <a:t>Ex: </a:t>
            </a:r>
            <a:r>
              <a:rPr lang="en-US" sz="1400" dirty="0" err="1"/>
              <a:t>typealias</a:t>
            </a:r>
            <a:r>
              <a:rPr lang="en-US" sz="1400" dirty="0"/>
              <a:t> Inches = Int </a:t>
            </a:r>
          </a:p>
          <a:p>
            <a:endParaRPr lang="en-US" sz="1600" dirty="0"/>
          </a:p>
          <a:p>
            <a:endParaRPr lang="en-US" sz="2400" b="1" dirty="0">
              <a:effectLst/>
            </a:endParaRPr>
          </a:p>
          <a:p>
            <a:endParaRPr lang="en-US" sz="2400" dirty="0"/>
          </a:p>
          <a:p>
            <a:endParaRPr lang="en-US" sz="2400" dirty="0"/>
          </a:p>
        </p:txBody>
      </p:sp>
    </p:spTree>
    <p:extLst>
      <p:ext uri="{BB962C8B-B14F-4D97-AF65-F5344CB8AC3E}">
        <p14:creationId xmlns:p14="http://schemas.microsoft.com/office/powerpoint/2010/main" val="3246492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7A4A-689A-4D0C-8D8C-F54A09E13CFA}"/>
              </a:ext>
            </a:extLst>
          </p:cNvPr>
          <p:cNvSpPr>
            <a:spLocks noGrp="1"/>
          </p:cNvSpPr>
          <p:nvPr>
            <p:ph type="title"/>
          </p:nvPr>
        </p:nvSpPr>
        <p:spPr/>
        <p:txBody>
          <a:bodyPr/>
          <a:lstStyle/>
          <a:p>
            <a:r>
              <a:rPr lang="en-US" dirty="0"/>
              <a:t>Cost</a:t>
            </a:r>
          </a:p>
        </p:txBody>
      </p:sp>
      <p:sp>
        <p:nvSpPr>
          <p:cNvPr id="3" name="Content Placeholder 2">
            <a:extLst>
              <a:ext uri="{FF2B5EF4-FFF2-40B4-BE49-F238E27FC236}">
                <a16:creationId xmlns:a16="http://schemas.microsoft.com/office/drawing/2014/main" id="{D0D5EC5B-24EC-4F8C-86A1-30A77C42D244}"/>
              </a:ext>
            </a:extLst>
          </p:cNvPr>
          <p:cNvSpPr>
            <a:spLocks noGrp="1"/>
          </p:cNvSpPr>
          <p:nvPr>
            <p:ph idx="1"/>
          </p:nvPr>
        </p:nvSpPr>
        <p:spPr/>
        <p:txBody>
          <a:bodyPr>
            <a:normAutofit/>
          </a:bodyPr>
          <a:lstStyle/>
          <a:p>
            <a:r>
              <a:rPr lang="en-US" sz="2400" b="1" dirty="0">
                <a:effectLst/>
              </a:rPr>
              <a:t>training programmers to use the language</a:t>
            </a:r>
          </a:p>
          <a:p>
            <a:r>
              <a:rPr lang="en-US" sz="2400" b="1" dirty="0"/>
              <a:t> </a:t>
            </a:r>
            <a:r>
              <a:rPr lang="en-US" sz="2400" b="1" dirty="0">
                <a:effectLst/>
              </a:rPr>
              <a:t>writing programs in the language</a:t>
            </a:r>
            <a:endParaRPr lang="en-US" sz="2400" b="1" dirty="0"/>
          </a:p>
          <a:p>
            <a:r>
              <a:rPr lang="en-US" sz="2400" b="1" dirty="0">
                <a:effectLst/>
              </a:rPr>
              <a:t>compiling programs in the language</a:t>
            </a:r>
          </a:p>
          <a:p>
            <a:r>
              <a:rPr lang="en-US" sz="2400" b="1" dirty="0">
                <a:effectLst/>
              </a:rPr>
              <a:t>executing programs </a:t>
            </a:r>
          </a:p>
          <a:p>
            <a:r>
              <a:rPr lang="en-US" sz="2400" b="1" dirty="0">
                <a:effectLst/>
              </a:rPr>
              <a:t>cost of the language implementation system</a:t>
            </a:r>
          </a:p>
          <a:p>
            <a:r>
              <a:rPr lang="en-US" sz="2400" b="1" dirty="0">
                <a:effectLst/>
              </a:rPr>
              <a:t>cost of poor reliability</a:t>
            </a:r>
            <a:endParaRPr lang="en-US" sz="2400" b="1" dirty="0"/>
          </a:p>
          <a:p>
            <a:r>
              <a:rPr lang="en-US" sz="2400" b="1" dirty="0">
                <a:effectLst/>
              </a:rPr>
              <a:t>cost of maintaining programs</a:t>
            </a:r>
            <a:endParaRPr lang="en-US" sz="2400" b="1" dirty="0"/>
          </a:p>
        </p:txBody>
      </p:sp>
    </p:spTree>
    <p:extLst>
      <p:ext uri="{BB962C8B-B14F-4D97-AF65-F5344CB8AC3E}">
        <p14:creationId xmlns:p14="http://schemas.microsoft.com/office/powerpoint/2010/main" val="2077816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7A4A-689A-4D0C-8D8C-F54A09E13CFA}"/>
              </a:ext>
            </a:extLst>
          </p:cNvPr>
          <p:cNvSpPr>
            <a:spLocks noGrp="1"/>
          </p:cNvSpPr>
          <p:nvPr>
            <p:ph type="title"/>
          </p:nvPr>
        </p:nvSpPr>
        <p:spPr/>
        <p:txBody>
          <a:bodyPr/>
          <a:lstStyle/>
          <a:p>
            <a:r>
              <a:rPr lang="en-US" dirty="0"/>
              <a:t>definition of 4 measurable criteria</a:t>
            </a:r>
          </a:p>
        </p:txBody>
      </p:sp>
      <p:sp>
        <p:nvSpPr>
          <p:cNvPr id="3" name="Content Placeholder 2">
            <a:extLst>
              <a:ext uri="{FF2B5EF4-FFF2-40B4-BE49-F238E27FC236}">
                <a16:creationId xmlns:a16="http://schemas.microsoft.com/office/drawing/2014/main" id="{D0D5EC5B-24EC-4F8C-86A1-30A77C42D244}"/>
              </a:ext>
            </a:extLst>
          </p:cNvPr>
          <p:cNvSpPr>
            <a:spLocks noGrp="1"/>
          </p:cNvSpPr>
          <p:nvPr>
            <p:ph idx="1"/>
          </p:nvPr>
        </p:nvSpPr>
        <p:spPr/>
        <p:txBody>
          <a:bodyPr>
            <a:normAutofit/>
          </a:bodyPr>
          <a:lstStyle/>
          <a:p>
            <a:pPr marL="274320" lvl="1" indent="0">
              <a:buNone/>
            </a:pPr>
            <a:endParaRPr lang="en-US" dirty="0"/>
          </a:p>
          <a:p>
            <a:r>
              <a:rPr lang="en-US" sz="2400" b="1" dirty="0"/>
              <a:t>Number of application fields</a:t>
            </a:r>
          </a:p>
          <a:p>
            <a:endParaRPr lang="en-US" sz="2400" b="1" dirty="0"/>
          </a:p>
          <a:p>
            <a:r>
              <a:rPr lang="en-US" sz="2400" b="1" dirty="0"/>
              <a:t>Number of problem-solving source</a:t>
            </a:r>
          </a:p>
          <a:p>
            <a:endParaRPr lang="en-US" sz="2400" b="1" dirty="0"/>
          </a:p>
          <a:p>
            <a:r>
              <a:rPr lang="en-US" altLang="zh-CN" sz="2400" b="1" dirty="0"/>
              <a:t>Average Annual Developer Salary</a:t>
            </a:r>
            <a:endParaRPr lang="en-US" sz="2400" b="1" dirty="0"/>
          </a:p>
          <a:p>
            <a:pPr marL="0" indent="0">
              <a:buNone/>
            </a:pPr>
            <a:endParaRPr lang="en-US" sz="2400" b="1" dirty="0"/>
          </a:p>
          <a:p>
            <a:r>
              <a:rPr lang="en-US" sz="2400" b="1" dirty="0"/>
              <a:t>Learning Resources</a:t>
            </a:r>
          </a:p>
          <a:p>
            <a:endParaRPr lang="en-US" sz="2400" b="1" dirty="0"/>
          </a:p>
          <a:p>
            <a:endParaRPr lang="en-US" sz="2400" b="1" dirty="0"/>
          </a:p>
          <a:p>
            <a:endParaRPr lang="en-US" dirty="0"/>
          </a:p>
        </p:txBody>
      </p:sp>
    </p:spTree>
    <p:extLst>
      <p:ext uri="{BB962C8B-B14F-4D97-AF65-F5344CB8AC3E}">
        <p14:creationId xmlns:p14="http://schemas.microsoft.com/office/powerpoint/2010/main" val="35689083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{E332ADCA-CA2C-6B44-9524-0EFAD8F0AD0B}tf10001070</Template>
  <TotalTime>569</TotalTime>
  <Words>495</Words>
  <Application>Microsoft Office PowerPoint</Application>
  <PresentationFormat>Widescreen</PresentationFormat>
  <Paragraphs>140</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 Unicode MS</vt:lpstr>
      <vt:lpstr>Menlo</vt:lpstr>
      <vt:lpstr>SAPLight</vt:lpstr>
      <vt:lpstr>Arial</vt:lpstr>
      <vt:lpstr>Calibri</vt:lpstr>
      <vt:lpstr>Helvetica</vt:lpstr>
      <vt:lpstr>Rockwell</vt:lpstr>
      <vt:lpstr>Rockwell Condensed</vt:lpstr>
      <vt:lpstr>Rockwell Extra Bold</vt:lpstr>
      <vt:lpstr>Wingdings</vt:lpstr>
      <vt:lpstr>Wood Type</vt:lpstr>
      <vt:lpstr>Swift</vt:lpstr>
      <vt:lpstr>Criteria for programming language</vt:lpstr>
      <vt:lpstr>Readability</vt:lpstr>
      <vt:lpstr>Readability</vt:lpstr>
      <vt:lpstr>Writability</vt:lpstr>
      <vt:lpstr>Reliability</vt:lpstr>
      <vt:lpstr>Reliability</vt:lpstr>
      <vt:lpstr>Cost</vt:lpstr>
      <vt:lpstr>definition of 4 measurable criteria</vt:lpstr>
      <vt:lpstr>Number of application fields</vt:lpstr>
      <vt:lpstr>Number of problem-solving source</vt:lpstr>
      <vt:lpstr>PowerPoint Presentation</vt:lpstr>
      <vt:lpstr>Average Annual Developer Salary</vt:lpstr>
      <vt:lpstr>Learning 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to OO Programming</dc:title>
  <dc:creator>Yangoz, Oguzhan</dc:creator>
  <cp:lastModifiedBy>Yuang Zhang</cp:lastModifiedBy>
  <cp:revision>131</cp:revision>
  <dcterms:created xsi:type="dcterms:W3CDTF">2022-03-05T19:52:12Z</dcterms:created>
  <dcterms:modified xsi:type="dcterms:W3CDTF">2022-04-18T18:00:49Z</dcterms:modified>
</cp:coreProperties>
</file>