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2" r:id="rId2"/>
    <p:sldId id="261" r:id="rId3"/>
    <p:sldId id="263" r:id="rId4"/>
    <p:sldId id="281" r:id="rId5"/>
    <p:sldId id="275" r:id="rId6"/>
    <p:sldId id="276" r:id="rId7"/>
    <p:sldId id="283" r:id="rId8"/>
    <p:sldId id="277" r:id="rId9"/>
    <p:sldId id="274" r:id="rId10"/>
    <p:sldId id="278" r:id="rId11"/>
    <p:sldId id="279" r:id="rId12"/>
    <p:sldId id="284" r:id="rId13"/>
    <p:sldId id="286" r:id="rId14"/>
    <p:sldId id="280"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p:restoredTop sz="94663"/>
  </p:normalViewPr>
  <p:slideViewPr>
    <p:cSldViewPr snapToGrid="0" snapToObjects="1">
      <p:cViewPr varScale="1">
        <p:scale>
          <a:sx n="105" d="100"/>
          <a:sy n="105" d="100"/>
        </p:scale>
        <p:origin x="8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0160FB-44DD-2D43-8064-22156BB390F4}"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008CB23-490F-3F45-A1F6-142CEE558CAB}" type="slidenum">
              <a:rPr lang="en-US" smtClean="0"/>
              <a:t>‹#›</a:t>
            </a:fld>
            <a:endParaRPr lang="en-US"/>
          </a:p>
        </p:txBody>
      </p:sp>
    </p:spTree>
    <p:extLst>
      <p:ext uri="{BB962C8B-B14F-4D97-AF65-F5344CB8AC3E}">
        <p14:creationId xmlns:p14="http://schemas.microsoft.com/office/powerpoint/2010/main" val="1451037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160FB-44DD-2D43-8064-22156BB390F4}"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8CB23-490F-3F45-A1F6-142CEE558CAB}" type="slidenum">
              <a:rPr lang="en-US" smtClean="0"/>
              <a:t>‹#›</a:t>
            </a:fld>
            <a:endParaRPr lang="en-US"/>
          </a:p>
        </p:txBody>
      </p:sp>
    </p:spTree>
    <p:extLst>
      <p:ext uri="{BB962C8B-B14F-4D97-AF65-F5344CB8AC3E}">
        <p14:creationId xmlns:p14="http://schemas.microsoft.com/office/powerpoint/2010/main" val="656114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160FB-44DD-2D43-8064-22156BB390F4}"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8CB23-490F-3F45-A1F6-142CEE558CAB}" type="slidenum">
              <a:rPr lang="en-US" smtClean="0"/>
              <a:t>‹#›</a:t>
            </a:fld>
            <a:endParaRPr lang="en-US"/>
          </a:p>
        </p:txBody>
      </p:sp>
    </p:spTree>
    <p:extLst>
      <p:ext uri="{BB962C8B-B14F-4D97-AF65-F5344CB8AC3E}">
        <p14:creationId xmlns:p14="http://schemas.microsoft.com/office/powerpoint/2010/main" val="3066526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160FB-44DD-2D43-8064-22156BB390F4}"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8CB23-490F-3F45-A1F6-142CEE558CAB}" type="slidenum">
              <a:rPr lang="en-US" smtClean="0"/>
              <a:t>‹#›</a:t>
            </a:fld>
            <a:endParaRPr lang="en-US"/>
          </a:p>
        </p:txBody>
      </p:sp>
    </p:spTree>
    <p:extLst>
      <p:ext uri="{BB962C8B-B14F-4D97-AF65-F5344CB8AC3E}">
        <p14:creationId xmlns:p14="http://schemas.microsoft.com/office/powerpoint/2010/main" val="3754550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E0160FB-44DD-2D43-8064-22156BB390F4}" type="datetimeFigureOut">
              <a:rPr lang="en-US" smtClean="0"/>
              <a:t>4/11/2022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008CB23-490F-3F45-A1F6-142CEE558CAB}" type="slidenum">
              <a:rPr lang="en-US" smtClean="0"/>
              <a:t>‹#›</a:t>
            </a:fld>
            <a:endParaRPr lang="en-US"/>
          </a:p>
        </p:txBody>
      </p:sp>
    </p:spTree>
    <p:extLst>
      <p:ext uri="{BB962C8B-B14F-4D97-AF65-F5344CB8AC3E}">
        <p14:creationId xmlns:p14="http://schemas.microsoft.com/office/powerpoint/2010/main" val="3502127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0160FB-44DD-2D43-8064-22156BB390F4}"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8CB23-490F-3F45-A1F6-142CEE558CAB}" type="slidenum">
              <a:rPr lang="en-US" smtClean="0"/>
              <a:t>‹#›</a:t>
            </a:fld>
            <a:endParaRPr lang="en-US"/>
          </a:p>
        </p:txBody>
      </p:sp>
    </p:spTree>
    <p:extLst>
      <p:ext uri="{BB962C8B-B14F-4D97-AF65-F5344CB8AC3E}">
        <p14:creationId xmlns:p14="http://schemas.microsoft.com/office/powerpoint/2010/main" val="2572395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0160FB-44DD-2D43-8064-22156BB390F4}"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8CB23-490F-3F45-A1F6-142CEE558CA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3395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0160FB-44DD-2D43-8064-22156BB390F4}"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08CB23-490F-3F45-A1F6-142CEE558CAB}"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68097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0160FB-44DD-2D43-8064-22156BB390F4}" type="datetimeFigureOut">
              <a:rPr lang="en-US" smtClean="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08CB23-490F-3F45-A1F6-142CEE558CAB}" type="slidenum">
              <a:rPr lang="en-US" smtClean="0"/>
              <a:t>‹#›</a:t>
            </a:fld>
            <a:endParaRPr lang="en-US"/>
          </a:p>
        </p:txBody>
      </p:sp>
    </p:spTree>
    <p:extLst>
      <p:ext uri="{BB962C8B-B14F-4D97-AF65-F5344CB8AC3E}">
        <p14:creationId xmlns:p14="http://schemas.microsoft.com/office/powerpoint/2010/main" val="276873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160FB-44DD-2D43-8064-22156BB390F4}"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008CB23-490F-3F45-A1F6-142CEE558CAB}" type="slidenum">
              <a:rPr lang="en-US" smtClean="0"/>
              <a:t>‹#›</a:t>
            </a:fld>
            <a:endParaRPr lang="en-US"/>
          </a:p>
        </p:txBody>
      </p:sp>
    </p:spTree>
    <p:extLst>
      <p:ext uri="{BB962C8B-B14F-4D97-AF65-F5344CB8AC3E}">
        <p14:creationId xmlns:p14="http://schemas.microsoft.com/office/powerpoint/2010/main" val="216326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0160FB-44DD-2D43-8064-22156BB390F4}" type="datetimeFigureOut">
              <a:rPr lang="en-US" smtClean="0"/>
              <a:t>4/11/2022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008CB23-490F-3F45-A1F6-142CEE558CAB}" type="slidenum">
              <a:rPr lang="en-US" smtClean="0"/>
              <a:t>‹#›</a:t>
            </a:fld>
            <a:endParaRPr lang="en-US"/>
          </a:p>
        </p:txBody>
      </p:sp>
    </p:spTree>
    <p:extLst>
      <p:ext uri="{BB962C8B-B14F-4D97-AF65-F5344CB8AC3E}">
        <p14:creationId xmlns:p14="http://schemas.microsoft.com/office/powerpoint/2010/main" val="316654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E0160FB-44DD-2D43-8064-22156BB390F4}" type="datetimeFigureOut">
              <a:rPr lang="en-US" smtClean="0"/>
              <a:t>4/11/2022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008CB23-490F-3F45-A1F6-142CEE558CAB}" type="slidenum">
              <a:rPr lang="en-US" smtClean="0"/>
              <a:t>‹#›</a:t>
            </a:fld>
            <a:endParaRPr lang="en-US"/>
          </a:p>
        </p:txBody>
      </p:sp>
    </p:spTree>
    <p:extLst>
      <p:ext uri="{BB962C8B-B14F-4D97-AF65-F5344CB8AC3E}">
        <p14:creationId xmlns:p14="http://schemas.microsoft.com/office/powerpoint/2010/main" val="3708089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aywenderlich.com/2271-operator-overloading-in-swift-tutorial#toc-anchor-00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pple.com/library/content/documentation/Swift/Conceptual/Swift_Programming_Language/Expressions.html#//apple_ref/swift/grammar/postfix-self-expression" TargetMode="External"/><Relationship Id="rId2" Type="http://schemas.openxmlformats.org/officeDocument/2006/relationships/hyperlink" Target="https://developer.apple.com/library/content/documentation/Swift/Conceptual/Swift_Programming_Language/Expressions.html#//apple_ref/doc/uid/TP40014097-CH32-ID38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A4E9-BB3A-4C9A-AD06-AA5669614E33}"/>
              </a:ext>
            </a:extLst>
          </p:cNvPr>
          <p:cNvSpPr>
            <a:spLocks noGrp="1"/>
          </p:cNvSpPr>
          <p:nvPr>
            <p:ph type="ctrTitle"/>
          </p:nvPr>
        </p:nvSpPr>
        <p:spPr/>
        <p:txBody>
          <a:bodyPr anchor="ctr"/>
          <a:lstStyle/>
          <a:p>
            <a:pPr algn="ctr"/>
            <a:r>
              <a:rPr lang="en-US" altLang="zh-CN" dirty="0"/>
              <a:t>Swift</a:t>
            </a:r>
            <a:endParaRPr lang="en-US" dirty="0"/>
          </a:p>
        </p:txBody>
      </p:sp>
      <p:sp>
        <p:nvSpPr>
          <p:cNvPr id="3" name="Subtitle 2">
            <a:extLst>
              <a:ext uri="{FF2B5EF4-FFF2-40B4-BE49-F238E27FC236}">
                <a16:creationId xmlns:a16="http://schemas.microsoft.com/office/drawing/2014/main" id="{F98361AA-E950-4BEE-A032-14FC994CE88C}"/>
              </a:ext>
            </a:extLst>
          </p:cNvPr>
          <p:cNvSpPr>
            <a:spLocks noGrp="1"/>
          </p:cNvSpPr>
          <p:nvPr>
            <p:ph type="subTitle" idx="1"/>
          </p:nvPr>
        </p:nvSpPr>
        <p:spPr>
          <a:xfrm>
            <a:off x="1524000" y="4468031"/>
            <a:ext cx="9144000" cy="1655762"/>
          </a:xfrm>
        </p:spPr>
        <p:txBody>
          <a:bodyPr>
            <a:normAutofit lnSpcReduction="10000"/>
          </a:bodyPr>
          <a:lstStyle/>
          <a:p>
            <a:pPr marL="0" marR="0" algn="ctr">
              <a:spcBef>
                <a:spcPts val="0"/>
              </a:spcBef>
              <a:spcAft>
                <a:spcPts val="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CSCI 6221 Advanced Software Paradigms</a:t>
            </a:r>
          </a:p>
          <a:p>
            <a:pPr marL="0" marR="0" algn="ctr">
              <a:spcBef>
                <a:spcPts val="0"/>
              </a:spcBef>
              <a:spcAft>
                <a:spcPts val="0"/>
              </a:spcAft>
            </a:pP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Oğuzhan</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Yangöz</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cs typeface="Times New Roman" panose="02020603050405020304" pitchFamily="18" charset="0"/>
              </a:rPr>
              <a:t>Yuang</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altLang="zh-CN" sz="2400" dirty="0">
                <a:effectLst/>
                <a:latin typeface="Calibri" panose="020F0502020204030204" pitchFamily="34" charset="0"/>
                <a:ea typeface="Times New Roman" panose="02020603050405020304" pitchFamily="18" charset="0"/>
                <a:cs typeface="Times New Roman" panose="02020603050405020304" pitchFamily="18" charset="0"/>
              </a:rPr>
              <a:t>Zhang</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Kusch Qin</a:t>
            </a:r>
          </a:p>
          <a:p>
            <a:pPr marL="0" marR="0" algn="ctr">
              <a:spcBef>
                <a:spcPts val="0"/>
              </a:spcBef>
              <a:spcAft>
                <a:spcPts val="0"/>
              </a:spcAft>
            </a:pP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dirty="0">
                <a:latin typeface="Calibri" panose="020F0502020204030204" pitchFamily="34" charset="0"/>
                <a:ea typeface="DengXian" panose="02010600030101010101" pitchFamily="2" charset="-122"/>
                <a:cs typeface="Times New Roman" panose="02020603050405020304" pitchFamily="18" charset="0"/>
              </a:rPr>
              <a:t>4/11/2022</a:t>
            </a:r>
          </a:p>
          <a:p>
            <a:pPr marL="0" marR="0" algn="ctr">
              <a:spcBef>
                <a:spcPts val="0"/>
              </a:spcBef>
              <a:spcAft>
                <a:spcPts val="0"/>
              </a:spcAft>
            </a:pP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2224220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sz="5400" b="1" dirty="0"/>
              <a:t>Number of application fields</a:t>
            </a:r>
            <a:endParaRPr lang="en-US" dirty="0"/>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pPr>
              <a:lnSpc>
                <a:spcPct val="200000"/>
              </a:lnSpc>
            </a:pPr>
            <a:r>
              <a:rPr lang="en-US" altLang="zh-CN" dirty="0"/>
              <a:t>The core of Swift's grammar design is still OOP, but this does not prevent Swift's grammar from being strengthened in supporting POP and functional programming and even DSL. Furthermore, because of SDL features, Swift has gradually adapted to the development of declarative programming.</a:t>
            </a:r>
            <a:endParaRPr lang="zh-CN" altLang="en-US" dirty="0"/>
          </a:p>
          <a:p>
            <a:pPr lvl="1"/>
            <a:endParaRPr lang="en-US" dirty="0"/>
          </a:p>
          <a:p>
            <a:r>
              <a:rPr lang="en-US" altLang="zh-CN" dirty="0"/>
              <a:t>SWIFT is suitable for macOS, iOS, </a:t>
            </a:r>
            <a:r>
              <a:rPr lang="en-US" altLang="zh-CN" dirty="0" err="1"/>
              <a:t>watchOS</a:t>
            </a:r>
            <a:r>
              <a:rPr lang="en-US" altLang="zh-CN" dirty="0"/>
              <a:t> and Apple </a:t>
            </a:r>
            <a:r>
              <a:rPr lang="en-US" altLang="zh-CN" dirty="0" err="1"/>
              <a:t>tvOS</a:t>
            </a:r>
            <a:r>
              <a:rPr lang="en-US" altLang="zh-CN" dirty="0"/>
              <a:t>, etc</a:t>
            </a:r>
            <a:r>
              <a:rPr lang="en-US" altLang="zh-CN" dirty="0">
                <a:solidFill>
                  <a:schemeClr val="bg1"/>
                </a:solidFill>
              </a:rPr>
              <a:t>.</a:t>
            </a:r>
            <a:endParaRPr lang="zh-CN" altLang="en-US" dirty="0">
              <a:solidFill>
                <a:schemeClr val="bg1"/>
              </a:solidFill>
            </a:endParaRPr>
          </a:p>
          <a:p>
            <a:endParaRPr lang="en-US" dirty="0"/>
          </a:p>
        </p:txBody>
      </p:sp>
    </p:spTree>
    <p:extLst>
      <p:ext uri="{BB962C8B-B14F-4D97-AF65-F5344CB8AC3E}">
        <p14:creationId xmlns:p14="http://schemas.microsoft.com/office/powerpoint/2010/main" val="2943167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a:xfrm>
            <a:off x="1069848" y="484632"/>
            <a:ext cx="10469880" cy="1609344"/>
          </a:xfrm>
        </p:spPr>
        <p:txBody>
          <a:bodyPr/>
          <a:lstStyle/>
          <a:p>
            <a:r>
              <a:rPr lang="en-US" sz="5400" b="1" dirty="0"/>
              <a:t>Number of problem-solving source</a:t>
            </a:r>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r>
              <a:rPr lang="en-US" altLang="zh-CN" b="1" i="0" dirty="0">
                <a:solidFill>
                  <a:srgbClr val="24292F"/>
                </a:solidFill>
                <a:effectLst/>
              </a:rPr>
              <a:t>Swift has </a:t>
            </a:r>
            <a:r>
              <a:rPr lang="en-US" b="1" i="0" dirty="0">
                <a:solidFill>
                  <a:srgbClr val="24292F"/>
                </a:solidFill>
                <a:effectLst/>
              </a:rPr>
              <a:t>232,474 available github repository results</a:t>
            </a:r>
          </a:p>
          <a:p>
            <a:pPr marL="0" indent="0">
              <a:buNone/>
            </a:pPr>
            <a:endParaRPr lang="en-US" b="1" i="0" dirty="0">
              <a:solidFill>
                <a:srgbClr val="24292F"/>
              </a:solidFill>
              <a:effectLst/>
            </a:endParaRPr>
          </a:p>
          <a:p>
            <a:r>
              <a:rPr lang="en-US" altLang="zh-CN" b="1" i="0" dirty="0">
                <a:solidFill>
                  <a:srgbClr val="24292F"/>
                </a:solidFill>
                <a:effectLst/>
              </a:rPr>
              <a:t>Swift has </a:t>
            </a:r>
            <a:r>
              <a:rPr lang="en-US" b="1" i="0" dirty="0">
                <a:solidFill>
                  <a:srgbClr val="232629"/>
                </a:solidFill>
                <a:effectLst/>
              </a:rPr>
              <a:t>311,709</a:t>
            </a:r>
            <a:r>
              <a:rPr lang="en-US" b="1" i="0" dirty="0">
                <a:solidFill>
                  <a:srgbClr val="24292F"/>
                </a:solidFill>
                <a:effectLst/>
              </a:rPr>
              <a:t> available stack overflow question results</a:t>
            </a:r>
          </a:p>
          <a:p>
            <a:pPr marL="0" indent="0">
              <a:buNone/>
            </a:pPr>
            <a:endParaRPr lang="en-US" b="1" dirty="0">
              <a:solidFill>
                <a:srgbClr val="24292F"/>
              </a:solidFill>
            </a:endParaRPr>
          </a:p>
          <a:p>
            <a:pPr marL="0" indent="0">
              <a:buNone/>
            </a:pPr>
            <a:endParaRPr lang="en-US" b="1" dirty="0">
              <a:solidFill>
                <a:srgbClr val="24292F"/>
              </a:solidFill>
            </a:endParaRPr>
          </a:p>
          <a:p>
            <a:r>
              <a:rPr lang="en-US" altLang="zh-CN" b="1" i="0" dirty="0">
                <a:solidFill>
                  <a:srgbClr val="24292F"/>
                </a:solidFill>
                <a:effectLst/>
              </a:rPr>
              <a:t>Swift has </a:t>
            </a:r>
            <a:r>
              <a:rPr lang="en-US" b="1" i="0" dirty="0">
                <a:solidFill>
                  <a:srgbClr val="333333"/>
                </a:solidFill>
                <a:effectLst/>
              </a:rPr>
              <a:t>39,556 available </a:t>
            </a:r>
            <a:r>
              <a:rPr lang="en-US" b="1" dirty="0"/>
              <a:t>SAP sources</a:t>
            </a:r>
          </a:p>
          <a:p>
            <a:endParaRPr lang="en-US" b="1" i="0" dirty="0">
              <a:solidFill>
                <a:srgbClr val="333333"/>
              </a:solidFill>
              <a:effectLst/>
            </a:endParaRPr>
          </a:p>
          <a:p>
            <a:endParaRPr lang="en-US" b="1" i="0" dirty="0">
              <a:solidFill>
                <a:srgbClr val="333333"/>
              </a:solidFill>
              <a:effectLst/>
            </a:endParaRPr>
          </a:p>
          <a:p>
            <a:r>
              <a:rPr lang="en-US" altLang="zh-CN" b="1" dirty="0"/>
              <a:t>Popularity – Swift vs Python, C, Java, C++ </a:t>
            </a:r>
            <a:endParaRPr lang="en-US" b="1" dirty="0"/>
          </a:p>
          <a:p>
            <a:endParaRPr lang="en-US" b="0" i="0" dirty="0">
              <a:solidFill>
                <a:srgbClr val="333333"/>
              </a:solidFill>
              <a:effectLst/>
              <a:latin typeface="SAPLight"/>
            </a:endParaRPr>
          </a:p>
          <a:p>
            <a:endParaRPr lang="en-US" dirty="0"/>
          </a:p>
        </p:txBody>
      </p:sp>
    </p:spTree>
    <p:extLst>
      <p:ext uri="{BB962C8B-B14F-4D97-AF65-F5344CB8AC3E}">
        <p14:creationId xmlns:p14="http://schemas.microsoft.com/office/powerpoint/2010/main" val="4081135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50809F89-9234-47CC-9F07-F3F134D21E6F}"/>
              </a:ext>
            </a:extLst>
          </p:cNvPr>
          <p:cNvGraphicFramePr>
            <a:graphicFrameLocks noGrp="1"/>
          </p:cNvGraphicFramePr>
          <p:nvPr>
            <p:ph idx="1"/>
            <p:extLst>
              <p:ext uri="{D42A27DB-BD31-4B8C-83A1-F6EECF244321}">
                <p14:modId xmlns:p14="http://schemas.microsoft.com/office/powerpoint/2010/main" val="657033686"/>
              </p:ext>
            </p:extLst>
          </p:nvPr>
        </p:nvGraphicFramePr>
        <p:xfrm>
          <a:off x="1069975" y="2120900"/>
          <a:ext cx="10058400" cy="202184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2650852525"/>
                    </a:ext>
                  </a:extLst>
                </a:gridCol>
                <a:gridCol w="2011680">
                  <a:extLst>
                    <a:ext uri="{9D8B030D-6E8A-4147-A177-3AD203B41FA5}">
                      <a16:colId xmlns:a16="http://schemas.microsoft.com/office/drawing/2014/main" val="2864006249"/>
                    </a:ext>
                  </a:extLst>
                </a:gridCol>
                <a:gridCol w="2011680">
                  <a:extLst>
                    <a:ext uri="{9D8B030D-6E8A-4147-A177-3AD203B41FA5}">
                      <a16:colId xmlns:a16="http://schemas.microsoft.com/office/drawing/2014/main" val="34698061"/>
                    </a:ext>
                  </a:extLst>
                </a:gridCol>
                <a:gridCol w="2011680">
                  <a:extLst>
                    <a:ext uri="{9D8B030D-6E8A-4147-A177-3AD203B41FA5}">
                      <a16:colId xmlns:a16="http://schemas.microsoft.com/office/drawing/2014/main" val="3013277870"/>
                    </a:ext>
                  </a:extLst>
                </a:gridCol>
                <a:gridCol w="2011680">
                  <a:extLst>
                    <a:ext uri="{9D8B030D-6E8A-4147-A177-3AD203B41FA5}">
                      <a16:colId xmlns:a16="http://schemas.microsoft.com/office/drawing/2014/main" val="1188821157"/>
                    </a:ext>
                  </a:extLst>
                </a:gridCol>
              </a:tblGrid>
              <a:tr h="370840">
                <a:tc>
                  <a:txBody>
                    <a:bodyPr/>
                    <a:lstStyle/>
                    <a:p>
                      <a:endParaRPr lang="en-US" dirty="0"/>
                    </a:p>
                  </a:txBody>
                  <a:tcPr/>
                </a:tc>
                <a:tc>
                  <a:txBody>
                    <a:bodyPr/>
                    <a:lstStyle/>
                    <a:p>
                      <a:pPr algn="ctr"/>
                      <a:r>
                        <a:rPr lang="en-US" dirty="0"/>
                        <a:t>Swift</a:t>
                      </a:r>
                    </a:p>
                  </a:txBody>
                  <a:tcPr/>
                </a:tc>
                <a:tc>
                  <a:txBody>
                    <a:bodyPr/>
                    <a:lstStyle/>
                    <a:p>
                      <a:pPr algn="ctr"/>
                      <a:r>
                        <a:rPr lang="en-US" dirty="0"/>
                        <a:t>Objective-C</a:t>
                      </a:r>
                    </a:p>
                  </a:txBody>
                  <a:tcPr/>
                </a:tc>
                <a:tc>
                  <a:txBody>
                    <a:bodyPr/>
                    <a:lstStyle/>
                    <a:p>
                      <a:pPr algn="ctr"/>
                      <a:r>
                        <a:rPr lang="en-US" dirty="0" err="1"/>
                        <a:t>Fluter</a:t>
                      </a:r>
                      <a:endParaRPr lang="en-US" dirty="0"/>
                    </a:p>
                  </a:txBody>
                  <a:tcPr/>
                </a:tc>
                <a:tc>
                  <a:txBody>
                    <a:bodyPr/>
                    <a:lstStyle/>
                    <a:p>
                      <a:pPr algn="ctr"/>
                      <a:r>
                        <a:rPr lang="en-US" dirty="0"/>
                        <a:t>C#</a:t>
                      </a:r>
                    </a:p>
                  </a:txBody>
                  <a:tcPr/>
                </a:tc>
                <a:extLst>
                  <a:ext uri="{0D108BD9-81ED-4DB2-BD59-A6C34878D82A}">
                    <a16:rowId xmlns:a16="http://schemas.microsoft.com/office/drawing/2014/main" val="3774518144"/>
                  </a:ext>
                </a:extLst>
              </a:tr>
              <a:tr h="370840">
                <a:tc>
                  <a:txBody>
                    <a:bodyPr/>
                    <a:lstStyle/>
                    <a:p>
                      <a:pPr algn="ctr"/>
                      <a:r>
                        <a:rPr lang="en-US" dirty="0"/>
                        <a:t>github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0" dirty="0">
                          <a:solidFill>
                            <a:srgbClr val="24292F"/>
                          </a:solidFill>
                          <a:effectLst/>
                          <a:latin typeface="+mn-lt"/>
                        </a:rPr>
                        <a:t>232,474 </a:t>
                      </a:r>
                      <a:endParaRPr lang="en-US" b="1" dirty="0">
                        <a:latin typeface="+mn-lt"/>
                      </a:endParaRPr>
                    </a:p>
                  </a:txBody>
                  <a:tcPr/>
                </a:tc>
                <a:tc>
                  <a:txBody>
                    <a:bodyPr/>
                    <a:lstStyle/>
                    <a:p>
                      <a:pPr algn="ctr"/>
                      <a:r>
                        <a:rPr lang="en-US" sz="1800" b="1" i="0" kern="1200" dirty="0">
                          <a:solidFill>
                            <a:schemeClr val="dk1"/>
                          </a:solidFill>
                          <a:effectLst/>
                          <a:latin typeface="+mn-lt"/>
                          <a:ea typeface="+mn-ea"/>
                          <a:cs typeface="+mn-cs"/>
                        </a:rPr>
                        <a:t>17,751</a:t>
                      </a:r>
                    </a:p>
                    <a:p>
                      <a:endParaRPr lang="en-US" b="1" dirty="0">
                        <a:latin typeface="+mn-lt"/>
                      </a:endParaRPr>
                    </a:p>
                  </a:txBody>
                  <a:tcPr/>
                </a:tc>
                <a:tc>
                  <a:txBody>
                    <a:bodyPr/>
                    <a:lstStyle/>
                    <a:p>
                      <a:pPr algn="ctr"/>
                      <a:r>
                        <a:rPr lang="en-US" sz="1800" b="1" i="0" kern="1200" dirty="0">
                          <a:solidFill>
                            <a:schemeClr val="dk1"/>
                          </a:solidFill>
                          <a:effectLst/>
                          <a:latin typeface="+mn-lt"/>
                          <a:ea typeface="+mn-ea"/>
                          <a:cs typeface="+mn-cs"/>
                        </a:rPr>
                        <a:t>467 </a:t>
                      </a:r>
                    </a:p>
                  </a:txBody>
                  <a:tcPr/>
                </a:tc>
                <a:tc>
                  <a:txBody>
                    <a:bodyPr/>
                    <a:lstStyle/>
                    <a:p>
                      <a:pPr algn="ctr"/>
                      <a:r>
                        <a:rPr lang="en-US" sz="1800" b="1" i="0" kern="1200" dirty="0">
                          <a:solidFill>
                            <a:schemeClr val="dk1"/>
                          </a:solidFill>
                          <a:effectLst/>
                          <a:latin typeface="+mn-lt"/>
                          <a:ea typeface="+mn-ea"/>
                          <a:cs typeface="+mn-cs"/>
                        </a:rPr>
                        <a:t>193,276</a:t>
                      </a:r>
                    </a:p>
                    <a:p>
                      <a:endParaRPr lang="en-US" b="1" dirty="0">
                        <a:latin typeface="+mn-lt"/>
                      </a:endParaRPr>
                    </a:p>
                  </a:txBody>
                  <a:tcPr/>
                </a:tc>
                <a:extLst>
                  <a:ext uri="{0D108BD9-81ED-4DB2-BD59-A6C34878D82A}">
                    <a16:rowId xmlns:a16="http://schemas.microsoft.com/office/drawing/2014/main" val="1926626361"/>
                  </a:ext>
                </a:extLst>
              </a:tr>
              <a:tr h="370840">
                <a:tc>
                  <a:txBody>
                    <a:bodyPr/>
                    <a:lstStyle/>
                    <a:p>
                      <a:pPr algn="ctr"/>
                      <a:r>
                        <a:rPr lang="en-US" dirty="0"/>
                        <a:t>Stack overflow</a:t>
                      </a:r>
                    </a:p>
                  </a:txBody>
                  <a:tcPr/>
                </a:tc>
                <a:tc>
                  <a:txBody>
                    <a:bodyPr/>
                    <a:lstStyle/>
                    <a:p>
                      <a:pPr algn="ctr"/>
                      <a:r>
                        <a:rPr lang="en-US" b="1" i="0" dirty="0">
                          <a:solidFill>
                            <a:srgbClr val="232629"/>
                          </a:solidFill>
                          <a:effectLst/>
                          <a:latin typeface="+mn-lt"/>
                        </a:rPr>
                        <a:t>311,709</a:t>
                      </a:r>
                      <a:endParaRPr lang="en-US" b="1" dirty="0">
                        <a:latin typeface="+mn-lt"/>
                      </a:endParaRPr>
                    </a:p>
                  </a:txBody>
                  <a:tcPr/>
                </a:tc>
                <a:tc>
                  <a:txBody>
                    <a:bodyPr/>
                    <a:lstStyle/>
                    <a:p>
                      <a:pPr algn="ctr"/>
                      <a:r>
                        <a:rPr lang="en-US" sz="1800" b="1" i="0" kern="1200" dirty="0">
                          <a:solidFill>
                            <a:schemeClr val="dk1"/>
                          </a:solidFill>
                          <a:effectLst/>
                          <a:latin typeface="+mn-lt"/>
                          <a:ea typeface="+mn-ea"/>
                          <a:cs typeface="+mn-cs"/>
                        </a:rPr>
                        <a:t>292,329</a:t>
                      </a:r>
                      <a:endParaRPr lang="en-US" b="1" dirty="0">
                        <a:latin typeface="+mn-lt"/>
                      </a:endParaRPr>
                    </a:p>
                  </a:txBody>
                  <a:tcPr/>
                </a:tc>
                <a:tc>
                  <a:txBody>
                    <a:bodyPr/>
                    <a:lstStyle/>
                    <a:p>
                      <a:pPr algn="ctr"/>
                      <a:r>
                        <a:rPr lang="en-US" sz="1800" b="1" i="0" kern="1200" dirty="0">
                          <a:solidFill>
                            <a:schemeClr val="dk1"/>
                          </a:solidFill>
                          <a:effectLst/>
                          <a:latin typeface="+mn-lt"/>
                          <a:ea typeface="+mn-ea"/>
                          <a:cs typeface="+mn-cs"/>
                        </a:rPr>
                        <a:t>333 </a:t>
                      </a:r>
                      <a:endParaRPr lang="en-US" b="1" dirty="0">
                        <a:latin typeface="+mn-lt"/>
                      </a:endParaRPr>
                    </a:p>
                  </a:txBody>
                  <a:tcPr/>
                </a:tc>
                <a:tc>
                  <a:txBody>
                    <a:bodyPr/>
                    <a:lstStyle/>
                    <a:p>
                      <a:pPr algn="ctr"/>
                      <a:r>
                        <a:rPr lang="en-US" sz="1800" b="1" i="0" kern="1200" dirty="0">
                          <a:solidFill>
                            <a:schemeClr val="dk1"/>
                          </a:solidFill>
                          <a:effectLst/>
                          <a:latin typeface="+mn-lt"/>
                          <a:ea typeface="+mn-ea"/>
                          <a:cs typeface="+mn-cs"/>
                        </a:rPr>
                        <a:t>1,531,799</a:t>
                      </a:r>
                      <a:endParaRPr lang="en-US" b="1" dirty="0">
                        <a:latin typeface="+mn-lt"/>
                      </a:endParaRPr>
                    </a:p>
                  </a:txBody>
                  <a:tcPr/>
                </a:tc>
                <a:extLst>
                  <a:ext uri="{0D108BD9-81ED-4DB2-BD59-A6C34878D82A}">
                    <a16:rowId xmlns:a16="http://schemas.microsoft.com/office/drawing/2014/main" val="3598262648"/>
                  </a:ext>
                </a:extLst>
              </a:tr>
              <a:tr h="370840">
                <a:tc>
                  <a:txBody>
                    <a:bodyPr/>
                    <a:lstStyle/>
                    <a:p>
                      <a:pPr algn="ctr"/>
                      <a:r>
                        <a:rPr lang="en-US" dirty="0"/>
                        <a:t>SAP</a:t>
                      </a:r>
                    </a:p>
                  </a:txBody>
                  <a:tcPr/>
                </a:tc>
                <a:tc>
                  <a:txBody>
                    <a:bodyPr/>
                    <a:lstStyle/>
                    <a:p>
                      <a:pPr algn="ctr"/>
                      <a:r>
                        <a:rPr lang="en-US" b="1" i="0" dirty="0">
                          <a:solidFill>
                            <a:srgbClr val="333333"/>
                          </a:solidFill>
                          <a:effectLst/>
                          <a:latin typeface="+mn-lt"/>
                        </a:rPr>
                        <a:t>39,556</a:t>
                      </a:r>
                      <a:endParaRPr lang="en-US" b="1" dirty="0">
                        <a:latin typeface="+mn-lt"/>
                      </a:endParaRPr>
                    </a:p>
                  </a:txBody>
                  <a:tcPr/>
                </a:tc>
                <a:tc>
                  <a:txBody>
                    <a:bodyPr/>
                    <a:lstStyle/>
                    <a:p>
                      <a:pPr algn="ctr"/>
                      <a:r>
                        <a:rPr lang="en-US" sz="1800" b="1" i="0" kern="1200" dirty="0">
                          <a:solidFill>
                            <a:schemeClr val="dk1"/>
                          </a:solidFill>
                          <a:effectLst/>
                          <a:latin typeface="+mn-lt"/>
                          <a:ea typeface="+mn-ea"/>
                          <a:cs typeface="+mn-cs"/>
                        </a:rPr>
                        <a:t>828,275</a:t>
                      </a:r>
                    </a:p>
                    <a:p>
                      <a:endParaRPr lang="en-US" b="1" dirty="0">
                        <a:latin typeface="+mn-lt"/>
                      </a:endParaRPr>
                    </a:p>
                  </a:txBody>
                  <a:tcPr/>
                </a:tc>
                <a:tc>
                  <a:txBody>
                    <a:bodyPr/>
                    <a:lstStyle/>
                    <a:p>
                      <a:pPr algn="ctr"/>
                      <a:r>
                        <a:rPr lang="en-US" sz="1800" b="1" i="0" kern="1200" dirty="0">
                          <a:solidFill>
                            <a:schemeClr val="dk1"/>
                          </a:solidFill>
                          <a:effectLst/>
                          <a:latin typeface="+mn-lt"/>
                          <a:ea typeface="+mn-ea"/>
                          <a:cs typeface="+mn-cs"/>
                        </a:rPr>
                        <a:t>99,561</a:t>
                      </a:r>
                    </a:p>
                    <a:p>
                      <a:endParaRPr lang="en-US" b="1" dirty="0">
                        <a:latin typeface="+mn-lt"/>
                      </a:endParaRPr>
                    </a:p>
                  </a:txBody>
                  <a:tcPr/>
                </a:tc>
                <a:tc>
                  <a:txBody>
                    <a:bodyPr/>
                    <a:lstStyle/>
                    <a:p>
                      <a:pPr algn="ctr"/>
                      <a:r>
                        <a:rPr lang="en-US" sz="1800" b="1" i="0" kern="1200" dirty="0">
                          <a:solidFill>
                            <a:schemeClr val="dk1"/>
                          </a:solidFill>
                          <a:effectLst/>
                          <a:latin typeface="+mn-lt"/>
                          <a:ea typeface="+mn-ea"/>
                          <a:cs typeface="+mn-cs"/>
                        </a:rPr>
                        <a:t>247,432</a:t>
                      </a:r>
                    </a:p>
                    <a:p>
                      <a:endParaRPr lang="en-US" b="1" dirty="0">
                        <a:latin typeface="+mn-lt"/>
                      </a:endParaRPr>
                    </a:p>
                  </a:txBody>
                  <a:tcPr/>
                </a:tc>
                <a:extLst>
                  <a:ext uri="{0D108BD9-81ED-4DB2-BD59-A6C34878D82A}">
                    <a16:rowId xmlns:a16="http://schemas.microsoft.com/office/drawing/2014/main" val="3743681968"/>
                  </a:ext>
                </a:extLst>
              </a:tr>
            </a:tbl>
          </a:graphicData>
        </a:graphic>
      </p:graphicFrame>
    </p:spTree>
    <p:extLst>
      <p:ext uri="{BB962C8B-B14F-4D97-AF65-F5344CB8AC3E}">
        <p14:creationId xmlns:p14="http://schemas.microsoft.com/office/powerpoint/2010/main" val="996020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055B-A182-4960-97CA-CC89797FD450}"/>
              </a:ext>
            </a:extLst>
          </p:cNvPr>
          <p:cNvSpPr>
            <a:spLocks noGrp="1"/>
          </p:cNvSpPr>
          <p:nvPr>
            <p:ph type="title"/>
          </p:nvPr>
        </p:nvSpPr>
        <p:spPr/>
        <p:txBody>
          <a:bodyPr/>
          <a:lstStyle/>
          <a:p>
            <a:r>
              <a:rPr lang="en-US" altLang="zh-CN" dirty="0"/>
              <a:t>Average Annual Developer Salary</a:t>
            </a:r>
            <a:endParaRPr lang="en-US" dirty="0"/>
          </a:p>
        </p:txBody>
      </p:sp>
      <p:sp>
        <p:nvSpPr>
          <p:cNvPr id="3" name="Content Placeholder 2">
            <a:extLst>
              <a:ext uri="{FF2B5EF4-FFF2-40B4-BE49-F238E27FC236}">
                <a16:creationId xmlns:a16="http://schemas.microsoft.com/office/drawing/2014/main" id="{A7C084EE-04FA-4F5A-9301-CEDA41875003}"/>
              </a:ext>
            </a:extLst>
          </p:cNvPr>
          <p:cNvSpPr>
            <a:spLocks noGrp="1"/>
          </p:cNvSpPr>
          <p:nvPr>
            <p:ph idx="1"/>
          </p:nvPr>
        </p:nvSpPr>
        <p:spPr/>
        <p:txBody>
          <a:bodyPr/>
          <a:lstStyle/>
          <a:p>
            <a:r>
              <a:rPr lang="en-US" altLang="zh-CN" sz="2800" b="1" dirty="0"/>
              <a:t>Swift vs Common Languages </a:t>
            </a:r>
          </a:p>
          <a:p>
            <a:r>
              <a:rPr lang="en-US" altLang="zh-CN" sz="2800" b="1" dirty="0"/>
              <a:t>(Python, Java, C/C++, </a:t>
            </a:r>
            <a:r>
              <a:rPr lang="en-US" altLang="zh-CN" sz="2800" b="1" dirty="0" err="1"/>
              <a:t>Javascript</a:t>
            </a:r>
            <a:r>
              <a:rPr lang="en-US" altLang="zh-CN" sz="2800" b="1" dirty="0"/>
              <a:t>, C)</a:t>
            </a:r>
            <a:endParaRPr lang="en-US" sz="2800" b="1" dirty="0"/>
          </a:p>
          <a:p>
            <a:endParaRPr lang="en-US" sz="2800" b="1" dirty="0"/>
          </a:p>
          <a:p>
            <a:pPr marL="0" indent="0">
              <a:buNone/>
            </a:pPr>
            <a:endParaRPr lang="en-US" sz="2800" b="1" dirty="0"/>
          </a:p>
          <a:p>
            <a:r>
              <a:rPr lang="en-US" altLang="zh-CN" sz="2800" b="1" dirty="0"/>
              <a:t>Swift vs Specialized Languages </a:t>
            </a:r>
          </a:p>
          <a:p>
            <a:r>
              <a:rPr lang="en-US" altLang="zh-CN" sz="2800" b="1" dirty="0"/>
              <a:t>(Clojure, Rust, R, Kotlin, Go)</a:t>
            </a:r>
            <a:endParaRPr lang="en-US" sz="2800" b="1" dirty="0"/>
          </a:p>
          <a:p>
            <a:endParaRPr lang="en-US" dirty="0"/>
          </a:p>
        </p:txBody>
      </p:sp>
    </p:spTree>
    <p:extLst>
      <p:ext uri="{BB962C8B-B14F-4D97-AF65-F5344CB8AC3E}">
        <p14:creationId xmlns:p14="http://schemas.microsoft.com/office/powerpoint/2010/main" val="1358736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sz="5400" b="1" dirty="0"/>
              <a:t>Learning Resources</a:t>
            </a:r>
            <a:endParaRPr lang="en-US" dirty="0"/>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pPr>
              <a:lnSpc>
                <a:spcPct val="200000"/>
              </a:lnSpc>
            </a:pPr>
            <a:r>
              <a:rPr lang="zh-CN" altLang="en-US" dirty="0"/>
              <a:t>Swift has a lot of learning resources, but most of them are online courses, and most of the textual information comes from its official documents. </a:t>
            </a:r>
            <a:endParaRPr lang="en-US" altLang="zh-CN" dirty="0"/>
          </a:p>
          <a:p>
            <a:pPr>
              <a:lnSpc>
                <a:spcPct val="200000"/>
              </a:lnSpc>
            </a:pPr>
            <a:r>
              <a:rPr lang="en-US" altLang="zh-CN" dirty="0"/>
              <a:t>Over 2000 Swift books can be found on Amazon.</a:t>
            </a:r>
          </a:p>
        </p:txBody>
      </p:sp>
    </p:spTree>
    <p:extLst>
      <p:ext uri="{BB962C8B-B14F-4D97-AF65-F5344CB8AC3E}">
        <p14:creationId xmlns:p14="http://schemas.microsoft.com/office/powerpoint/2010/main" val="3490618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209A720-B31C-4A67-972E-68D1C4D6B80C}"/>
              </a:ext>
            </a:extLst>
          </p:cNvPr>
          <p:cNvGraphicFramePr>
            <a:graphicFrameLocks noGrp="1"/>
          </p:cNvGraphicFramePr>
          <p:nvPr>
            <p:extLst>
              <p:ext uri="{D42A27DB-BD31-4B8C-83A1-F6EECF244321}">
                <p14:modId xmlns:p14="http://schemas.microsoft.com/office/powerpoint/2010/main" val="3898275917"/>
              </p:ext>
            </p:extLst>
          </p:nvPr>
        </p:nvGraphicFramePr>
        <p:xfrm>
          <a:off x="1967992" y="2959946"/>
          <a:ext cx="8128000" cy="12801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918155800"/>
                    </a:ext>
                  </a:extLst>
                </a:gridCol>
                <a:gridCol w="1625600">
                  <a:extLst>
                    <a:ext uri="{9D8B030D-6E8A-4147-A177-3AD203B41FA5}">
                      <a16:colId xmlns:a16="http://schemas.microsoft.com/office/drawing/2014/main" val="576744416"/>
                    </a:ext>
                  </a:extLst>
                </a:gridCol>
                <a:gridCol w="1625600">
                  <a:extLst>
                    <a:ext uri="{9D8B030D-6E8A-4147-A177-3AD203B41FA5}">
                      <a16:colId xmlns:a16="http://schemas.microsoft.com/office/drawing/2014/main" val="1499820747"/>
                    </a:ext>
                  </a:extLst>
                </a:gridCol>
                <a:gridCol w="1625600">
                  <a:extLst>
                    <a:ext uri="{9D8B030D-6E8A-4147-A177-3AD203B41FA5}">
                      <a16:colId xmlns:a16="http://schemas.microsoft.com/office/drawing/2014/main" val="886519379"/>
                    </a:ext>
                  </a:extLst>
                </a:gridCol>
                <a:gridCol w="1625600">
                  <a:extLst>
                    <a:ext uri="{9D8B030D-6E8A-4147-A177-3AD203B41FA5}">
                      <a16:colId xmlns:a16="http://schemas.microsoft.com/office/drawing/2014/main" val="286768008"/>
                    </a:ext>
                  </a:extLst>
                </a:gridCol>
              </a:tblGrid>
              <a:tr h="370840">
                <a:tc>
                  <a:txBody>
                    <a:bodyPr/>
                    <a:lstStyle/>
                    <a:p>
                      <a:endParaRPr lang="en-US"/>
                    </a:p>
                  </a:txBody>
                  <a:tcPr/>
                </a:tc>
                <a:tc>
                  <a:txBody>
                    <a:bodyPr/>
                    <a:lstStyle/>
                    <a:p>
                      <a:pPr algn="ctr"/>
                      <a:r>
                        <a:rPr lang="en-US" dirty="0"/>
                        <a:t>Swift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Objective-C</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Fluter</a:t>
                      </a:r>
                      <a:endParaRPr lang="en-US" dirty="0"/>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a:t>
                      </a:r>
                    </a:p>
                    <a:p>
                      <a:endParaRPr lang="en-US" dirty="0"/>
                    </a:p>
                  </a:txBody>
                  <a:tcPr/>
                </a:tc>
                <a:extLst>
                  <a:ext uri="{0D108BD9-81ED-4DB2-BD59-A6C34878D82A}">
                    <a16:rowId xmlns:a16="http://schemas.microsoft.com/office/drawing/2014/main" val="3709539452"/>
                  </a:ext>
                </a:extLst>
              </a:tr>
              <a:tr h="370840">
                <a:tc>
                  <a:txBody>
                    <a:bodyPr/>
                    <a:lstStyle/>
                    <a:p>
                      <a:r>
                        <a:rPr lang="en-US" dirty="0"/>
                        <a:t>Number of books</a:t>
                      </a:r>
                    </a:p>
                  </a:txBody>
                  <a:tcPr/>
                </a:tc>
                <a:tc>
                  <a:txBody>
                    <a:bodyPr/>
                    <a:lstStyle/>
                    <a:p>
                      <a:pPr algn="ctr"/>
                      <a:r>
                        <a:rPr lang="en-US" sz="1800" b="0" i="1" kern="1200" dirty="0">
                          <a:solidFill>
                            <a:schemeClr val="dk1"/>
                          </a:solidFill>
                          <a:effectLst/>
                          <a:latin typeface="+mn-lt"/>
                          <a:ea typeface="+mn-ea"/>
                          <a:cs typeface="+mn-cs"/>
                        </a:rPr>
                        <a:t>182</a:t>
                      </a:r>
                      <a:endParaRPr lang="en-US" dirty="0"/>
                    </a:p>
                  </a:txBody>
                  <a:tcPr/>
                </a:tc>
                <a:tc>
                  <a:txBody>
                    <a:bodyPr/>
                    <a:lstStyle/>
                    <a:p>
                      <a:pPr algn="ctr"/>
                      <a:r>
                        <a:rPr lang="en-US" dirty="0"/>
                        <a:t>34</a:t>
                      </a:r>
                    </a:p>
                  </a:txBody>
                  <a:tcPr/>
                </a:tc>
                <a:tc>
                  <a:txBody>
                    <a:bodyPr/>
                    <a:lstStyle/>
                    <a:p>
                      <a:pPr algn="ctr"/>
                      <a:r>
                        <a:rPr lang="en-US" dirty="0"/>
                        <a:t>0</a:t>
                      </a:r>
                    </a:p>
                  </a:txBody>
                  <a:tcPr/>
                </a:tc>
                <a:tc>
                  <a:txBody>
                    <a:bodyPr/>
                    <a:lstStyle/>
                    <a:p>
                      <a:pPr algn="ctr"/>
                      <a:r>
                        <a:rPr lang="en-US" sz="1800" b="0" i="1" kern="1200" dirty="0">
                          <a:solidFill>
                            <a:schemeClr val="dk1"/>
                          </a:solidFill>
                          <a:effectLst/>
                          <a:latin typeface="+mn-lt"/>
                          <a:ea typeface="+mn-ea"/>
                          <a:cs typeface="+mn-cs"/>
                        </a:rPr>
                        <a:t>408 </a:t>
                      </a:r>
                      <a:endParaRPr lang="en-US" dirty="0"/>
                    </a:p>
                  </a:txBody>
                  <a:tcPr/>
                </a:tc>
                <a:extLst>
                  <a:ext uri="{0D108BD9-81ED-4DB2-BD59-A6C34878D82A}">
                    <a16:rowId xmlns:a16="http://schemas.microsoft.com/office/drawing/2014/main" val="4269277025"/>
                  </a:ext>
                </a:extLst>
              </a:tr>
            </a:tbl>
          </a:graphicData>
        </a:graphic>
      </p:graphicFrame>
    </p:spTree>
    <p:extLst>
      <p:ext uri="{BB962C8B-B14F-4D97-AF65-F5344CB8AC3E}">
        <p14:creationId xmlns:p14="http://schemas.microsoft.com/office/powerpoint/2010/main" val="288250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EB93-31FB-450F-8051-F2EA28267071}"/>
              </a:ext>
            </a:extLst>
          </p:cNvPr>
          <p:cNvSpPr>
            <a:spLocks noGrp="1"/>
          </p:cNvSpPr>
          <p:nvPr>
            <p:ph type="title"/>
          </p:nvPr>
        </p:nvSpPr>
        <p:spPr/>
        <p:txBody>
          <a:bodyPr vert="horz" lIns="91440" tIns="45720" rIns="91440" bIns="45720" rtlCol="0" anchor="ctr">
            <a:normAutofit/>
          </a:bodyPr>
          <a:lstStyle/>
          <a:p>
            <a:r>
              <a:rPr lang="en-US" dirty="0"/>
              <a:t>Criteria for programming language</a:t>
            </a:r>
          </a:p>
        </p:txBody>
      </p:sp>
      <p:sp>
        <p:nvSpPr>
          <p:cNvPr id="3" name="Content Placeholder 2">
            <a:extLst>
              <a:ext uri="{FF2B5EF4-FFF2-40B4-BE49-F238E27FC236}">
                <a16:creationId xmlns:a16="http://schemas.microsoft.com/office/drawing/2014/main" id="{A69A1235-C69B-4077-BF32-1ECCA3351DB4}"/>
              </a:ext>
            </a:extLst>
          </p:cNvPr>
          <p:cNvSpPr>
            <a:spLocks noGrp="1"/>
          </p:cNvSpPr>
          <p:nvPr>
            <p:ph idx="1"/>
          </p:nvPr>
        </p:nvSpPr>
        <p:spPr/>
        <p:txBody>
          <a:bodyPr/>
          <a:lstStyle/>
          <a:p>
            <a:r>
              <a:rPr lang="en-US" dirty="0"/>
              <a:t>Readability</a:t>
            </a:r>
          </a:p>
          <a:p>
            <a:endParaRPr lang="en-US" dirty="0"/>
          </a:p>
          <a:p>
            <a:r>
              <a:rPr lang="en-US" dirty="0"/>
              <a:t>Writability</a:t>
            </a:r>
          </a:p>
          <a:p>
            <a:endParaRPr lang="en-US" dirty="0"/>
          </a:p>
          <a:p>
            <a:r>
              <a:rPr lang="en-US" dirty="0"/>
              <a:t>Reliability</a:t>
            </a:r>
          </a:p>
          <a:p>
            <a:endParaRPr lang="en-US" dirty="0"/>
          </a:p>
          <a:p>
            <a:r>
              <a:rPr lang="en-US" dirty="0"/>
              <a:t>Cost</a:t>
            </a:r>
          </a:p>
        </p:txBody>
      </p:sp>
    </p:spTree>
    <p:extLst>
      <p:ext uri="{BB962C8B-B14F-4D97-AF65-F5344CB8AC3E}">
        <p14:creationId xmlns:p14="http://schemas.microsoft.com/office/powerpoint/2010/main" val="317267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dirty="0"/>
              <a:t>Readability</a:t>
            </a:r>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fontScale="70000" lnSpcReduction="20000"/>
          </a:bodyPr>
          <a:lstStyle/>
          <a:p>
            <a:r>
              <a:rPr lang="en-US" sz="2400" b="1" dirty="0">
                <a:effectLst/>
              </a:rPr>
              <a:t>Overall Simplicity</a:t>
            </a:r>
            <a:r>
              <a:rPr lang="en-US" sz="2400" b="1" dirty="0"/>
              <a:t> </a:t>
            </a:r>
          </a:p>
          <a:p>
            <a:pPr lvl="1"/>
            <a:r>
              <a:rPr lang="en-US" sz="2400" dirty="0"/>
              <a:t> </a:t>
            </a:r>
            <a:r>
              <a:rPr lang="en-US" sz="2400" dirty="0">
                <a:effectLst/>
              </a:rPr>
              <a:t>number of basic construct</a:t>
            </a:r>
          </a:p>
          <a:p>
            <a:pPr lvl="1"/>
            <a:endParaRPr lang="en-US" sz="2400" dirty="0"/>
          </a:p>
          <a:p>
            <a:pPr lvl="1"/>
            <a:r>
              <a:rPr lang="en-US" sz="3400" dirty="0"/>
              <a:t> </a:t>
            </a:r>
            <a:r>
              <a:rPr lang="en-US" sz="3400" dirty="0">
                <a:effectLst/>
              </a:rPr>
              <a:t>feature multiplicity</a:t>
            </a:r>
          </a:p>
          <a:p>
            <a:pPr lvl="2"/>
            <a:r>
              <a:rPr lang="en-US" sz="2400" b="0" i="0" dirty="0">
                <a:effectLst/>
                <a:latin typeface="Menlo"/>
              </a:rPr>
              <a:t>let b = 10   let a = 5                    equivalent to let (a, b) = (5,10)</a:t>
            </a:r>
          </a:p>
          <a:p>
            <a:pPr lvl="2"/>
            <a:endParaRPr lang="en-US" sz="2400" dirty="0">
              <a:effectLst/>
            </a:endParaRPr>
          </a:p>
          <a:p>
            <a:pPr lvl="2"/>
            <a:endParaRPr lang="en-US" sz="2400" dirty="0">
              <a:effectLst/>
            </a:endParaRPr>
          </a:p>
          <a:p>
            <a:pPr lvl="2"/>
            <a:endParaRPr lang="en-US" sz="2400" dirty="0">
              <a:effectLst/>
            </a:endParaRPr>
          </a:p>
          <a:p>
            <a:pPr lvl="1"/>
            <a:r>
              <a:rPr lang="en-US" sz="3400" dirty="0">
                <a:effectLst/>
              </a:rPr>
              <a:t>operator overloading</a:t>
            </a:r>
          </a:p>
          <a:p>
            <a:pPr lvl="1"/>
            <a:endParaRPr lang="en-US" sz="2400" dirty="0">
              <a:effectLst/>
            </a:endParaRPr>
          </a:p>
          <a:p>
            <a:pPr lvl="1"/>
            <a:endParaRPr lang="en-US" sz="2400" dirty="0"/>
          </a:p>
          <a:p>
            <a:pPr lvl="1"/>
            <a:endParaRPr lang="en-US" sz="2400" dirty="0">
              <a:effectLst/>
            </a:endParaRPr>
          </a:p>
          <a:p>
            <a:pPr lvl="1"/>
            <a:endParaRPr lang="en-US" sz="2400" dirty="0"/>
          </a:p>
          <a:p>
            <a:pPr marL="274320" lvl="1" indent="0">
              <a:buNone/>
            </a:pPr>
            <a:endParaRPr lang="en-US" dirty="0">
              <a:effectLst/>
            </a:endParaRPr>
          </a:p>
          <a:p>
            <a:pPr marL="274320" lvl="1" indent="0">
              <a:buNone/>
            </a:pPr>
            <a:r>
              <a:rPr lang="en-US" dirty="0">
                <a:effectLst/>
              </a:rPr>
              <a:t>Graph </a:t>
            </a:r>
            <a:r>
              <a:rPr lang="en-US" dirty="0" err="1">
                <a:effectLst/>
              </a:rPr>
              <a:t>from:</a:t>
            </a:r>
            <a:r>
              <a:rPr lang="en-US" dirty="0" err="1">
                <a:hlinkClick r:id="rId2">
                  <a:extLst>
                    <a:ext uri="{A12FA001-AC4F-418D-AE19-62706E023703}">
                      <ahyp:hlinkClr xmlns:ahyp="http://schemas.microsoft.com/office/drawing/2018/hyperlinkcolor" val="tx"/>
                    </a:ext>
                  </a:extLst>
                </a:hlinkClick>
              </a:rPr>
              <a:t>Operator</a:t>
            </a:r>
            <a:r>
              <a:rPr lang="en-US" dirty="0">
                <a:hlinkClick r:id="rId2">
                  <a:extLst>
                    <a:ext uri="{A12FA001-AC4F-418D-AE19-62706E023703}">
                      <ahyp:hlinkClr xmlns:ahyp="http://schemas.microsoft.com/office/drawing/2018/hyperlinkcolor" val="tx"/>
                    </a:ext>
                  </a:extLst>
                </a:hlinkClick>
              </a:rPr>
              <a:t> Overloading in Swift Tutorial | raywenderlich.com</a:t>
            </a:r>
            <a:endParaRPr lang="en-US" dirty="0">
              <a:effectLst/>
            </a:endParaRPr>
          </a:p>
          <a:p>
            <a:pPr lvl="1"/>
            <a:endParaRPr lang="en-US" sz="2400" dirty="0"/>
          </a:p>
        </p:txBody>
      </p:sp>
      <p:pic>
        <p:nvPicPr>
          <p:cNvPr id="9" name="Picture 8" descr="A picture containing text&#10;&#10;Description automatically generated">
            <a:extLst>
              <a:ext uri="{FF2B5EF4-FFF2-40B4-BE49-F238E27FC236}">
                <a16:creationId xmlns:a16="http://schemas.microsoft.com/office/drawing/2014/main" id="{2DD9893B-207C-47DF-9FB1-17979993F1CC}"/>
              </a:ext>
            </a:extLst>
          </p:cNvPr>
          <p:cNvPicPr>
            <a:picLocks noChangeAspect="1"/>
          </p:cNvPicPr>
          <p:nvPr/>
        </p:nvPicPr>
        <p:blipFill>
          <a:blip r:embed="rId3"/>
          <a:stretch>
            <a:fillRect/>
          </a:stretch>
        </p:blipFill>
        <p:spPr>
          <a:xfrm>
            <a:off x="7599670" y="1689828"/>
            <a:ext cx="3918722" cy="2884615"/>
          </a:xfrm>
          <a:prstGeom prst="rect">
            <a:avLst/>
          </a:prstGeom>
        </p:spPr>
      </p:pic>
    </p:spTree>
    <p:extLst>
      <p:ext uri="{BB962C8B-B14F-4D97-AF65-F5344CB8AC3E}">
        <p14:creationId xmlns:p14="http://schemas.microsoft.com/office/powerpoint/2010/main" val="57553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dirty="0"/>
              <a:t>Readability</a:t>
            </a:r>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r>
              <a:rPr lang="en-US" sz="2400" b="1" dirty="0">
                <a:effectLst/>
              </a:rPr>
              <a:t>Orthogonality</a:t>
            </a:r>
          </a:p>
          <a:p>
            <a:pPr marL="0" indent="0">
              <a:buNone/>
            </a:pPr>
            <a:r>
              <a:rPr lang="en-US" sz="2400" b="1" dirty="0"/>
              <a:t>	e.g. = vs ==</a:t>
            </a:r>
            <a:endParaRPr lang="en-US" sz="2400" b="1" dirty="0">
              <a:effectLst/>
            </a:endParaRPr>
          </a:p>
          <a:p>
            <a:r>
              <a:rPr lang="en-US" sz="2400" b="1" dirty="0">
                <a:effectLst/>
              </a:rPr>
              <a:t>Data type</a:t>
            </a:r>
          </a:p>
          <a:p>
            <a:pPr marL="0" indent="0">
              <a:buNone/>
            </a:pPr>
            <a:r>
              <a:rPr lang="en-US" sz="2400" b="1" dirty="0">
                <a:effectLst/>
              </a:rPr>
              <a:t>	</a:t>
            </a:r>
            <a:r>
              <a:rPr lang="en-US" sz="1800" dirty="0">
                <a:solidFill>
                  <a:srgbClr val="333333"/>
                </a:solidFill>
                <a:effectLst/>
                <a:latin typeface="Helvetica" panose="020B0604020202020204" pitchFamily="34" charset="0"/>
                <a:ea typeface="等线" panose="02010600030101010101" pitchFamily="2" charset="-122"/>
                <a:cs typeface="Times New Roman" panose="02020603050405020304" pitchFamily="18" charset="0"/>
              </a:rPr>
              <a:t>Int/Uint, Float, Double, Bool, String, Character, Optional, and Tuple </a:t>
            </a:r>
            <a:endParaRPr lang="en-US" sz="2400" b="1" dirty="0">
              <a:effectLst/>
            </a:endParaRPr>
          </a:p>
          <a:p>
            <a:r>
              <a:rPr lang="en-US" sz="2400" b="1" dirty="0">
                <a:effectLst/>
              </a:rPr>
              <a:t>Syntax Design</a:t>
            </a:r>
          </a:p>
          <a:p>
            <a:r>
              <a:rPr lang="en-US" sz="2400" b="1" dirty="0"/>
              <a:t>          </a:t>
            </a:r>
            <a:r>
              <a:rPr lang="en-US" sz="2400" dirty="0"/>
              <a:t>Ruby</a:t>
            </a:r>
          </a:p>
        </p:txBody>
      </p:sp>
    </p:spTree>
    <p:extLst>
      <p:ext uri="{BB962C8B-B14F-4D97-AF65-F5344CB8AC3E}">
        <p14:creationId xmlns:p14="http://schemas.microsoft.com/office/powerpoint/2010/main" val="172794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dirty="0"/>
              <a:t>Writability</a:t>
            </a:r>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pPr marL="274320" lvl="1" indent="0">
              <a:buNone/>
            </a:pPr>
            <a:endParaRPr lang="en-US" dirty="0"/>
          </a:p>
          <a:p>
            <a:r>
              <a:rPr lang="en-US" sz="2400" b="1" dirty="0">
                <a:effectLst/>
                <a:latin typeface="Calibri" panose="020F0502020204030204" pitchFamily="34" charset="0"/>
              </a:rPr>
              <a:t>Expressivity</a:t>
            </a:r>
          </a:p>
          <a:p>
            <a:r>
              <a:rPr lang="en-US" dirty="0">
                <a:solidFill>
                  <a:srgbClr val="000000"/>
                </a:solidFill>
                <a:effectLst/>
                <a:latin typeface="Helvetica" panose="020B0604020202020204" pitchFamily="34" charset="0"/>
                <a:ea typeface="等线" panose="02010600030101010101" pitchFamily="2" charset="-122"/>
              </a:rPr>
              <a:t>prefix expressions</a:t>
            </a:r>
          </a:p>
          <a:p>
            <a:r>
              <a:rPr lang="en-US" dirty="0">
                <a:solidFill>
                  <a:srgbClr val="000000"/>
                </a:solidFill>
                <a:effectLst/>
                <a:latin typeface="Helvetica" panose="020B0604020202020204" pitchFamily="34" charset="0"/>
                <a:ea typeface="等线" panose="02010600030101010101" pitchFamily="2" charset="-122"/>
              </a:rPr>
              <a:t>infix expressions</a:t>
            </a:r>
          </a:p>
          <a:p>
            <a:r>
              <a:rPr lang="en-US" dirty="0">
                <a:solidFill>
                  <a:srgbClr val="000000"/>
                </a:solidFill>
                <a:effectLst/>
                <a:latin typeface="Helvetica" panose="020B0604020202020204" pitchFamily="34" charset="0"/>
                <a:ea typeface="等线" panose="02010600030101010101" pitchFamily="2" charset="-122"/>
              </a:rPr>
              <a:t>primary expressions</a:t>
            </a:r>
          </a:p>
          <a:p>
            <a:r>
              <a:rPr lang="en-US" dirty="0">
                <a:solidFill>
                  <a:srgbClr val="000000"/>
                </a:solidFill>
                <a:effectLst/>
                <a:latin typeface="Helvetica" panose="020B0604020202020204" pitchFamily="34" charset="0"/>
                <a:ea typeface="等线" panose="02010600030101010101" pitchFamily="2" charset="-122"/>
              </a:rPr>
              <a:t>postfix expressions.</a:t>
            </a:r>
            <a:endParaRPr lang="en-US" b="1" dirty="0">
              <a:effectLst/>
              <a:latin typeface="Calibri" panose="020F0502020204030204" pitchFamily="34" charset="0"/>
            </a:endParaRPr>
          </a:p>
          <a:p>
            <a:pPr marL="0" indent="0">
              <a:buNone/>
            </a:pPr>
            <a:endParaRPr lang="en-US" sz="2400" b="1" dirty="0"/>
          </a:p>
        </p:txBody>
      </p:sp>
    </p:spTree>
    <p:extLst>
      <p:ext uri="{BB962C8B-B14F-4D97-AF65-F5344CB8AC3E}">
        <p14:creationId xmlns:p14="http://schemas.microsoft.com/office/powerpoint/2010/main" val="4121147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r>
              <a:rPr lang="en-US" sz="2400" b="1" dirty="0">
                <a:effectLst/>
              </a:rPr>
              <a:t>Type Checking</a:t>
            </a:r>
            <a:r>
              <a:rPr lang="en-US" sz="2400" dirty="0"/>
              <a:t> </a:t>
            </a:r>
          </a:p>
          <a:p>
            <a:endParaRPr lang="en-US" sz="2400" dirty="0"/>
          </a:p>
          <a:p>
            <a:pPr lvl="1"/>
            <a:r>
              <a:rPr kumimoji="0" lang="zh-CN" altLang="zh-CN" b="0" i="0" u="none" strike="noStrike" cap="none" normalizeH="0" baseline="0" dirty="0">
                <a:ln>
                  <a:noFill/>
                </a:ln>
                <a:effectLst/>
                <a:latin typeface="Arial" panose="020B0604020202020204" pitchFamily="34" charset="0"/>
                <a:ea typeface="inherit"/>
              </a:rPr>
              <a:t>The </a:t>
            </a:r>
            <a:r>
              <a:rPr kumimoji="0" lang="zh-CN" altLang="zh-CN" b="0" i="0" u="sng" strike="noStrike" cap="none" normalizeH="0" baseline="0" dirty="0">
                <a:ln>
                  <a:noFill/>
                </a:ln>
                <a:effectLst/>
                <a:latin typeface="Arial Unicode MS" panose="020B0604020202020204" pitchFamily="34" charset="-122"/>
                <a:ea typeface="var(--ff-mono)"/>
                <a:hlinkClick r:id="rId2">
                  <a:extLst>
                    <a:ext uri="{A12FA001-AC4F-418D-AE19-62706E023703}">
                      <ahyp:hlinkClr xmlns:ahyp="http://schemas.microsoft.com/office/drawing/2018/hyperlinkcolor" val="tx"/>
                    </a:ext>
                  </a:extLst>
                </a:hlinkClick>
              </a:rPr>
              <a:t>is</a:t>
            </a:r>
            <a:r>
              <a:rPr kumimoji="0" lang="zh-CN" altLang="zh-CN" b="0" i="0" u="none" strike="noStrike" cap="none" normalizeH="0" baseline="0" dirty="0">
                <a:ln>
                  <a:noFill/>
                </a:ln>
                <a:effectLst/>
                <a:ea typeface="inherit"/>
              </a:rPr>
              <a:t> </a:t>
            </a:r>
            <a:r>
              <a:rPr kumimoji="0" lang="zh-CN" altLang="zh-CN" b="0" i="0" u="none" strike="noStrike" cap="none" normalizeH="0" baseline="0" dirty="0">
                <a:ln>
                  <a:noFill/>
                </a:ln>
                <a:effectLst/>
                <a:latin typeface="Arial" panose="020B0604020202020204" pitchFamily="34" charset="0"/>
                <a:ea typeface="inherit"/>
              </a:rPr>
              <a:t>operator The </a:t>
            </a:r>
            <a:r>
              <a:rPr kumimoji="0" lang="zh-CN" altLang="zh-CN" b="0" i="0" u="sng" strike="noStrike" cap="none" normalizeH="0" baseline="0" dirty="0">
                <a:ln>
                  <a:noFill/>
                </a:ln>
                <a:solidFill>
                  <a:schemeClr val="bg1"/>
                </a:solidFill>
                <a:effectLst/>
                <a:latin typeface="Arial Unicode MS" panose="020B0604020202020204" pitchFamily="34" charset="-122"/>
                <a:ea typeface="var(--ff-mono)"/>
                <a:hlinkClick r:id="rId2">
                  <a:extLst>
                    <a:ext uri="{A12FA001-AC4F-418D-AE19-62706E023703}">
                      <ahyp:hlinkClr xmlns:ahyp="http://schemas.microsoft.com/office/drawing/2018/hyperlinkcolor" val="tx"/>
                    </a:ext>
                  </a:extLst>
                </a:hlinkClick>
              </a:rPr>
              <a:t>is</a:t>
            </a:r>
            <a:r>
              <a:rPr kumimoji="0" lang="zh-CN" altLang="zh-CN" b="0" i="0" u="none" strike="noStrike" cap="none" normalizeH="0" baseline="0" dirty="0">
                <a:ln>
                  <a:noFill/>
                </a:ln>
                <a:solidFill>
                  <a:schemeClr val="bg1"/>
                </a:solidFill>
                <a:effectLst/>
                <a:ea typeface="inherit"/>
              </a:rPr>
              <a:t> </a:t>
            </a:r>
            <a:r>
              <a:rPr kumimoji="0" lang="zh-CN" altLang="zh-CN" b="0" i="0" u="none" strike="noStrike" cap="none" normalizeH="0" baseline="0" dirty="0">
                <a:ln>
                  <a:noFill/>
                </a:ln>
                <a:solidFill>
                  <a:schemeClr val="bg1"/>
                </a:solidFill>
                <a:effectLst/>
                <a:latin typeface="Arial" panose="020B0604020202020204" pitchFamily="34" charset="0"/>
                <a:ea typeface="inherit"/>
              </a:rPr>
              <a:t>op</a:t>
            </a:r>
            <a:endParaRPr kumimoji="0" lang="en-US" altLang="zh-CN" b="0" i="0" u="none" strike="noStrike" cap="none" normalizeH="0" baseline="0" dirty="0">
              <a:ln>
                <a:noFill/>
              </a:ln>
              <a:solidFill>
                <a:schemeClr val="bg1"/>
              </a:solidFill>
              <a:effectLst/>
              <a:latin typeface="Arial" panose="020B0604020202020204" pitchFamily="34" charset="0"/>
              <a:ea typeface="inherit"/>
            </a:endParaRPr>
          </a:p>
          <a:p>
            <a:pPr lvl="1"/>
            <a:r>
              <a:rPr kumimoji="0" lang="zh-CN" altLang="zh-CN" b="0" i="0" u="none" strike="noStrike" cap="none" normalizeH="0" baseline="0" dirty="0">
                <a:ln>
                  <a:noFill/>
                </a:ln>
                <a:effectLst/>
                <a:latin typeface="Arial" panose="020B0604020202020204" pitchFamily="34" charset="0"/>
                <a:ea typeface="inherit"/>
              </a:rPr>
              <a:t>The </a:t>
            </a:r>
            <a:r>
              <a:rPr kumimoji="0" lang="zh-CN" altLang="zh-CN" b="0" i="0" u="none" strike="noStrike" cap="none" normalizeH="0" baseline="0" dirty="0">
                <a:ln>
                  <a:noFill/>
                </a:ln>
                <a:effectLst/>
                <a:latin typeface="Arial Unicode MS" panose="020B0604020202020204" pitchFamily="34" charset="-122"/>
                <a:ea typeface="var(--ff-mono)"/>
              </a:rPr>
              <a:t>is</a:t>
            </a:r>
            <a:r>
              <a:rPr kumimoji="0" lang="zh-CN" altLang="zh-CN" b="0" i="0" u="none" strike="noStrike" cap="none" normalizeH="0" baseline="0" dirty="0">
                <a:ln>
                  <a:noFill/>
                </a:ln>
                <a:effectLst/>
                <a:ea typeface="inherit"/>
              </a:rPr>
              <a:t> </a:t>
            </a:r>
            <a:r>
              <a:rPr kumimoji="0" lang="zh-CN" altLang="zh-CN" b="0" i="0" u="none" strike="noStrike" cap="none" normalizeH="0" baseline="0" dirty="0">
                <a:ln>
                  <a:noFill/>
                </a:ln>
                <a:effectLst/>
                <a:latin typeface="Arial" panose="020B0604020202020204" pitchFamily="34" charset="0"/>
                <a:ea typeface="inherit"/>
              </a:rPr>
              <a:t>operator checks at runtime whether the expression can be cast to the specified type. It returns </a:t>
            </a:r>
            <a:r>
              <a:rPr kumimoji="0" lang="zh-CN" altLang="zh-CN" b="0" i="0" u="none" strike="noStrike" cap="none" normalizeH="0" baseline="0" dirty="0">
                <a:ln>
                  <a:noFill/>
                </a:ln>
                <a:effectLst/>
                <a:latin typeface="Arial Unicode MS" panose="020B0604020202020204" pitchFamily="34" charset="-122"/>
                <a:ea typeface="var(--ff-mono)"/>
              </a:rPr>
              <a:t>true</a:t>
            </a:r>
            <a:r>
              <a:rPr kumimoji="0" lang="zh-CN" altLang="zh-CN" b="0" i="0" u="none" strike="noStrike" cap="none" normalizeH="0" baseline="0" dirty="0">
                <a:ln>
                  <a:noFill/>
                </a:ln>
                <a:effectLst/>
                <a:ea typeface="inherit"/>
              </a:rPr>
              <a:t> </a:t>
            </a:r>
            <a:r>
              <a:rPr kumimoji="0" lang="zh-CN" altLang="zh-CN" b="0" i="0" u="none" strike="noStrike" cap="none" normalizeH="0" baseline="0" dirty="0">
                <a:ln>
                  <a:noFill/>
                </a:ln>
                <a:effectLst/>
                <a:latin typeface="Arial" panose="020B0604020202020204" pitchFamily="34" charset="0"/>
                <a:ea typeface="inherit"/>
              </a:rPr>
              <a:t>if the expression can be cast to the specified type; otherwise, it returns </a:t>
            </a:r>
            <a:r>
              <a:rPr kumimoji="0" lang="zh-CN" altLang="zh-CN" b="0" i="0" u="none" strike="noStrike" cap="none" normalizeH="0" baseline="0" dirty="0">
                <a:ln>
                  <a:noFill/>
                </a:ln>
                <a:effectLst/>
                <a:latin typeface="Arial Unicode MS" panose="020B0604020202020204" pitchFamily="34" charset="-122"/>
                <a:ea typeface="var(--ff-mono)"/>
              </a:rPr>
              <a:t>false</a:t>
            </a:r>
            <a:endParaRPr lang="en-US" dirty="0"/>
          </a:p>
          <a:p>
            <a:pPr lvl="1"/>
            <a:endParaRPr lang="en-US" dirty="0"/>
          </a:p>
          <a:p>
            <a:pPr lvl="1"/>
            <a:r>
              <a:rPr kumimoji="0" lang="zh-CN" altLang="zh-CN" b="0" i="0" u="none" strike="noStrike" cap="none" normalizeH="0" baseline="0" dirty="0">
                <a:ln>
                  <a:noFill/>
                </a:ln>
                <a:effectLst/>
                <a:latin typeface="Arial" panose="020B0604020202020204" pitchFamily="34" charset="0"/>
                <a:ea typeface="inherit"/>
              </a:rPr>
              <a:t>Using </a:t>
            </a:r>
            <a:r>
              <a:rPr kumimoji="0" lang="zh-CN" altLang="zh-CN" b="0" i="0" u="sng" strike="noStrike" cap="none" normalizeH="0" baseline="0" dirty="0">
                <a:ln>
                  <a:noFill/>
                </a:ln>
                <a:effectLst/>
                <a:latin typeface="Arial Unicode MS" panose="020B0604020202020204" pitchFamily="34" charset="-122"/>
                <a:ea typeface="var(--ff-mono)"/>
                <a:hlinkClick r:id="rId3">
                  <a:extLst>
                    <a:ext uri="{A12FA001-AC4F-418D-AE19-62706E023703}">
                      <ahyp:hlinkClr xmlns:ahyp="http://schemas.microsoft.com/office/drawing/2018/hyperlinkcolor" val="tx"/>
                    </a:ext>
                  </a:extLst>
                </a:hlinkClick>
              </a:rPr>
              <a:t>type(of:)</a:t>
            </a:r>
            <a:endParaRPr kumimoji="0" lang="zh-CN" altLang="zh-CN" b="0" i="0" u="none" strike="noStrike" cap="none" normalizeH="0" baseline="0" dirty="0">
              <a:ln>
                <a:noFill/>
              </a:ln>
              <a:effectLst/>
              <a:ea typeface="inherit"/>
            </a:endParaRPr>
          </a:p>
          <a:p>
            <a:pPr lvl="1"/>
            <a:r>
              <a:rPr kumimoji="0" lang="zh-CN" altLang="zh-CN" b="0" i="0" u="none" strike="noStrike" cap="none" normalizeH="0" baseline="0" dirty="0">
                <a:ln>
                  <a:noFill/>
                </a:ln>
                <a:effectLst/>
                <a:latin typeface="Arial" panose="020B0604020202020204" pitchFamily="34" charset="0"/>
                <a:ea typeface="inherit"/>
              </a:rPr>
              <a:t>Unlike the </a:t>
            </a:r>
            <a:r>
              <a:rPr kumimoji="0" lang="zh-CN" altLang="zh-CN" b="0" i="0" u="none" strike="noStrike" cap="none" normalizeH="0" baseline="0" dirty="0">
                <a:ln>
                  <a:noFill/>
                </a:ln>
                <a:effectLst/>
                <a:latin typeface="Arial Unicode MS" panose="020B0604020202020204" pitchFamily="34" charset="-122"/>
                <a:ea typeface="var(--ff-mono)"/>
              </a:rPr>
              <a:t>is</a:t>
            </a:r>
            <a:r>
              <a:rPr kumimoji="0" lang="zh-CN" altLang="zh-CN" b="0" i="0" u="none" strike="noStrike" cap="none" normalizeH="0" baseline="0" dirty="0">
                <a:ln>
                  <a:noFill/>
                </a:ln>
                <a:effectLst/>
                <a:ea typeface="inherit"/>
              </a:rPr>
              <a:t> </a:t>
            </a:r>
            <a:r>
              <a:rPr kumimoji="0" lang="zh-CN" altLang="zh-CN" b="0" i="0" u="none" strike="noStrike" cap="none" normalizeH="0" baseline="0" dirty="0">
                <a:ln>
                  <a:noFill/>
                </a:ln>
                <a:effectLst/>
                <a:latin typeface="Arial" panose="020B0604020202020204" pitchFamily="34" charset="0"/>
                <a:ea typeface="inherit"/>
              </a:rPr>
              <a:t>operator, this can be used to check the exact type, without consideration for subclasses.</a:t>
            </a:r>
            <a:endParaRPr kumimoji="0" lang="en-US" altLang="zh-CN" b="0" i="0" u="none" strike="noStrike" cap="none" normalizeH="0" baseline="0" dirty="0">
              <a:ln>
                <a:noFill/>
              </a:ln>
              <a:effectLst/>
              <a:latin typeface="Arial" panose="020B0604020202020204" pitchFamily="34" charset="0"/>
              <a:ea typeface="inherit"/>
            </a:endParaRPr>
          </a:p>
          <a:p>
            <a:pPr lvl="1"/>
            <a:r>
              <a:rPr lang="en-US" sz="1800" dirty="0"/>
              <a:t>Swift is Type-Safe – i.e. Can’t pass a String when an Int is expected</a:t>
            </a:r>
          </a:p>
          <a:p>
            <a:pPr lvl="1"/>
            <a:r>
              <a:rPr lang="en-US" sz="1800" dirty="0"/>
              <a:t>Swift has Type Inference – Compiler can infer type at compile time </a:t>
            </a:r>
            <a:endParaRPr lang="en-US" sz="2400" dirty="0"/>
          </a:p>
          <a:p>
            <a:pPr lvl="1"/>
            <a:endParaRPr lang="en-US" sz="1800" dirty="0"/>
          </a:p>
          <a:p>
            <a:pPr lvl="1"/>
            <a:endParaRPr kumimoji="0" lang="en-US" altLang="zh-CN" b="0" i="0" u="none" strike="noStrike" cap="none" normalizeH="0" baseline="0" dirty="0">
              <a:ln>
                <a:noFill/>
              </a:ln>
              <a:effectLst/>
              <a:latin typeface="Arial" panose="020B0604020202020204" pitchFamily="34" charset="0"/>
              <a:ea typeface="inherit"/>
            </a:endParaRPr>
          </a:p>
          <a:p>
            <a:pPr lvl="1"/>
            <a:endParaRPr kumimoji="0" lang="zh-CN" altLang="zh-CN" b="0" i="0" u="none" strike="noStrike" cap="none" normalizeH="0" baseline="0" dirty="0">
              <a:ln>
                <a:noFill/>
              </a:ln>
              <a:effectLst/>
              <a:latin typeface="Arial" panose="020B0604020202020204" pitchFamily="34" charset="0"/>
              <a:ea typeface="inherit"/>
            </a:endParaRPr>
          </a:p>
          <a:p>
            <a:pPr lvl="1"/>
            <a:endParaRPr lang="en-US" dirty="0"/>
          </a:p>
          <a:p>
            <a:endParaRPr lang="en-US" sz="2400" dirty="0"/>
          </a:p>
          <a:p>
            <a:endParaRPr lang="en-US" sz="2400" b="1" dirty="0">
              <a:effectLst/>
            </a:endParaRPr>
          </a:p>
          <a:p>
            <a:endParaRPr lang="en-US" sz="2400" dirty="0"/>
          </a:p>
          <a:p>
            <a:endParaRPr lang="en-US" sz="2400" dirty="0"/>
          </a:p>
        </p:txBody>
      </p:sp>
    </p:spTree>
    <p:extLst>
      <p:ext uri="{BB962C8B-B14F-4D97-AF65-F5344CB8AC3E}">
        <p14:creationId xmlns:p14="http://schemas.microsoft.com/office/powerpoint/2010/main" val="186899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pPr marL="274320" lvl="1" indent="0">
              <a:buNone/>
            </a:pPr>
            <a:endParaRPr lang="en-US" dirty="0"/>
          </a:p>
          <a:p>
            <a:r>
              <a:rPr lang="en-US" sz="2400" b="1" dirty="0">
                <a:effectLst/>
              </a:rPr>
              <a:t>Exception handling</a:t>
            </a:r>
            <a:r>
              <a:rPr lang="en-US" sz="2400" dirty="0"/>
              <a:t> </a:t>
            </a:r>
          </a:p>
          <a:p>
            <a:endParaRPr lang="en-US" sz="2400" dirty="0"/>
          </a:p>
          <a:p>
            <a:endParaRPr lang="en-US" sz="2400" dirty="0"/>
          </a:p>
          <a:p>
            <a:r>
              <a:rPr lang="en-US" sz="2400" b="1" dirty="0">
                <a:effectLst/>
              </a:rPr>
              <a:t>Aliasing</a:t>
            </a:r>
          </a:p>
          <a:p>
            <a:r>
              <a:rPr lang="en-US" sz="1600" dirty="0"/>
              <a:t>Allows Type Aliasing using </a:t>
            </a:r>
            <a:r>
              <a:rPr lang="en-US" sz="1600" dirty="0" err="1"/>
              <a:t>typealias</a:t>
            </a:r>
            <a:r>
              <a:rPr lang="en-US" sz="1600" dirty="0"/>
              <a:t> </a:t>
            </a:r>
          </a:p>
          <a:p>
            <a:r>
              <a:rPr lang="en-US" sz="1400" dirty="0"/>
              <a:t>Ex: </a:t>
            </a:r>
            <a:r>
              <a:rPr lang="en-US" sz="1400" dirty="0" err="1"/>
              <a:t>typealias</a:t>
            </a:r>
            <a:r>
              <a:rPr lang="en-US" sz="1400" dirty="0"/>
              <a:t> Inches = Int </a:t>
            </a:r>
          </a:p>
          <a:p>
            <a:endParaRPr lang="en-US" sz="1600" dirty="0"/>
          </a:p>
          <a:p>
            <a:endParaRPr lang="en-US" sz="2400" b="1" dirty="0">
              <a:effectLst/>
            </a:endParaRPr>
          </a:p>
          <a:p>
            <a:endParaRPr lang="en-US" sz="2400" dirty="0"/>
          </a:p>
          <a:p>
            <a:endParaRPr lang="en-US" sz="2400" dirty="0"/>
          </a:p>
        </p:txBody>
      </p:sp>
    </p:spTree>
    <p:extLst>
      <p:ext uri="{BB962C8B-B14F-4D97-AF65-F5344CB8AC3E}">
        <p14:creationId xmlns:p14="http://schemas.microsoft.com/office/powerpoint/2010/main" val="324649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dirty="0"/>
              <a:t>Cost</a:t>
            </a:r>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r>
              <a:rPr lang="en-US" sz="2400" b="1" dirty="0">
                <a:effectLst/>
              </a:rPr>
              <a:t>training programmers to use the language</a:t>
            </a:r>
          </a:p>
          <a:p>
            <a:r>
              <a:rPr lang="en-US" sz="2400" b="1" dirty="0"/>
              <a:t> </a:t>
            </a:r>
            <a:r>
              <a:rPr lang="en-US" sz="2400" b="1" dirty="0">
                <a:effectLst/>
              </a:rPr>
              <a:t>writing programs in the language</a:t>
            </a:r>
            <a:endParaRPr lang="en-US" sz="2400" b="1" dirty="0"/>
          </a:p>
          <a:p>
            <a:r>
              <a:rPr lang="en-US" sz="2400" b="1" dirty="0">
                <a:effectLst/>
              </a:rPr>
              <a:t>compiling programs in the language</a:t>
            </a:r>
          </a:p>
          <a:p>
            <a:r>
              <a:rPr lang="en-US" sz="2400" b="1" dirty="0">
                <a:effectLst/>
              </a:rPr>
              <a:t>executing programs </a:t>
            </a:r>
          </a:p>
          <a:p>
            <a:r>
              <a:rPr lang="en-US" sz="2400" b="1" dirty="0">
                <a:effectLst/>
              </a:rPr>
              <a:t>cost of the language implementation system</a:t>
            </a:r>
          </a:p>
          <a:p>
            <a:r>
              <a:rPr lang="en-US" sz="2400" b="1" dirty="0">
                <a:effectLst/>
              </a:rPr>
              <a:t>cost of poor reliability</a:t>
            </a:r>
            <a:endParaRPr lang="en-US" sz="2400" b="1" dirty="0"/>
          </a:p>
          <a:p>
            <a:r>
              <a:rPr lang="en-US" sz="2400" b="1" dirty="0">
                <a:effectLst/>
              </a:rPr>
              <a:t>cost of maintaining programs</a:t>
            </a:r>
            <a:endParaRPr lang="en-US" sz="2400" b="1" dirty="0"/>
          </a:p>
        </p:txBody>
      </p:sp>
    </p:spTree>
    <p:extLst>
      <p:ext uri="{BB962C8B-B14F-4D97-AF65-F5344CB8AC3E}">
        <p14:creationId xmlns:p14="http://schemas.microsoft.com/office/powerpoint/2010/main" val="2077816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7A4A-689A-4D0C-8D8C-F54A09E13CFA}"/>
              </a:ext>
            </a:extLst>
          </p:cNvPr>
          <p:cNvSpPr>
            <a:spLocks noGrp="1"/>
          </p:cNvSpPr>
          <p:nvPr>
            <p:ph type="title"/>
          </p:nvPr>
        </p:nvSpPr>
        <p:spPr/>
        <p:txBody>
          <a:bodyPr/>
          <a:lstStyle/>
          <a:p>
            <a:r>
              <a:rPr lang="en-US" dirty="0"/>
              <a:t>definition of 3 measurable criteria</a:t>
            </a:r>
          </a:p>
        </p:txBody>
      </p:sp>
      <p:sp>
        <p:nvSpPr>
          <p:cNvPr id="3" name="Content Placeholder 2">
            <a:extLst>
              <a:ext uri="{FF2B5EF4-FFF2-40B4-BE49-F238E27FC236}">
                <a16:creationId xmlns:a16="http://schemas.microsoft.com/office/drawing/2014/main" id="{D0D5EC5B-24EC-4F8C-86A1-30A77C42D244}"/>
              </a:ext>
            </a:extLst>
          </p:cNvPr>
          <p:cNvSpPr>
            <a:spLocks noGrp="1"/>
          </p:cNvSpPr>
          <p:nvPr>
            <p:ph idx="1"/>
          </p:nvPr>
        </p:nvSpPr>
        <p:spPr/>
        <p:txBody>
          <a:bodyPr>
            <a:normAutofit/>
          </a:bodyPr>
          <a:lstStyle/>
          <a:p>
            <a:pPr marL="274320" lvl="1" indent="0">
              <a:buNone/>
            </a:pPr>
            <a:endParaRPr lang="en-US" dirty="0"/>
          </a:p>
          <a:p>
            <a:r>
              <a:rPr lang="en-US" sz="2400" b="1" dirty="0"/>
              <a:t>Number of application fields</a:t>
            </a:r>
          </a:p>
          <a:p>
            <a:endParaRPr lang="en-US" sz="2400" b="1" dirty="0"/>
          </a:p>
          <a:p>
            <a:r>
              <a:rPr lang="en-US" sz="2400" b="1" dirty="0"/>
              <a:t>Number of problem-solving source</a:t>
            </a:r>
          </a:p>
          <a:p>
            <a:endParaRPr lang="en-US" sz="2400" b="1" dirty="0"/>
          </a:p>
          <a:p>
            <a:r>
              <a:rPr lang="en-US" altLang="zh-CN" sz="2400" b="1" dirty="0"/>
              <a:t>Average Annual Developer Salary</a:t>
            </a:r>
            <a:endParaRPr lang="en-US" sz="2400" b="1" dirty="0"/>
          </a:p>
          <a:p>
            <a:pPr marL="0" indent="0">
              <a:buNone/>
            </a:pPr>
            <a:endParaRPr lang="en-US" sz="2400" b="1" dirty="0"/>
          </a:p>
          <a:p>
            <a:r>
              <a:rPr lang="en-US" sz="2400" b="1" dirty="0"/>
              <a:t>Learning Resources</a:t>
            </a:r>
          </a:p>
          <a:p>
            <a:endParaRPr lang="en-US" sz="2400" b="1" dirty="0"/>
          </a:p>
          <a:p>
            <a:endParaRPr lang="en-US" sz="2400" b="1" dirty="0"/>
          </a:p>
          <a:p>
            <a:endParaRPr lang="en-US" dirty="0"/>
          </a:p>
        </p:txBody>
      </p:sp>
    </p:spTree>
    <p:extLst>
      <p:ext uri="{BB962C8B-B14F-4D97-AF65-F5344CB8AC3E}">
        <p14:creationId xmlns:p14="http://schemas.microsoft.com/office/powerpoint/2010/main" val="3568908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{E332ADCA-CA2C-6B44-9524-0EFAD8F0AD0B}tf10001070</Template>
  <TotalTime>462</TotalTime>
  <Words>495</Words>
  <Application>Microsoft Office PowerPoint</Application>
  <PresentationFormat>Widescreen</PresentationFormat>
  <Paragraphs>140</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 Unicode MS</vt:lpstr>
      <vt:lpstr>Menlo</vt:lpstr>
      <vt:lpstr>SAPLight</vt:lpstr>
      <vt:lpstr>Arial</vt:lpstr>
      <vt:lpstr>Calibri</vt:lpstr>
      <vt:lpstr>Helvetica</vt:lpstr>
      <vt:lpstr>Rockwell</vt:lpstr>
      <vt:lpstr>Rockwell Condensed</vt:lpstr>
      <vt:lpstr>Rockwell Extra Bold</vt:lpstr>
      <vt:lpstr>Wingdings</vt:lpstr>
      <vt:lpstr>Wood Type</vt:lpstr>
      <vt:lpstr>Swift</vt:lpstr>
      <vt:lpstr>Criteria for programming language</vt:lpstr>
      <vt:lpstr>Readability</vt:lpstr>
      <vt:lpstr>Readability</vt:lpstr>
      <vt:lpstr>Writability</vt:lpstr>
      <vt:lpstr>Reliability</vt:lpstr>
      <vt:lpstr>Reliability</vt:lpstr>
      <vt:lpstr>Cost</vt:lpstr>
      <vt:lpstr>definition of 3 measurable criteria</vt:lpstr>
      <vt:lpstr>Number of application fields</vt:lpstr>
      <vt:lpstr>Number of problem-solving source</vt:lpstr>
      <vt:lpstr>PowerPoint Presentation</vt:lpstr>
      <vt:lpstr>Average Annual Developer Salary</vt:lpstr>
      <vt:lpstr>Learning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to OO Programming</dc:title>
  <dc:creator>Yangoz, Oguzhan</dc:creator>
  <cp:lastModifiedBy>Yuang Zhang</cp:lastModifiedBy>
  <cp:revision>130</cp:revision>
  <dcterms:created xsi:type="dcterms:W3CDTF">2022-03-05T19:52:12Z</dcterms:created>
  <dcterms:modified xsi:type="dcterms:W3CDTF">2022-04-11T19:43:58Z</dcterms:modified>
</cp:coreProperties>
</file>