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7" r:id="rId9"/>
    <p:sldId id="262" r:id="rId10"/>
    <p:sldId id="261" r:id="rId11"/>
    <p:sldId id="263" r:id="rId12"/>
    <p:sldId id="268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5AE31-3EEC-4981-9704-2FEE16CEF992}" v="1" dt="2023-07-27T15:31:32.995"/>
    <p1510:client id="{1F0457EA-15F7-497C-BBA0-12A2CAF45AAC}" v="18" dt="2023-07-27T16:47:36.926"/>
    <p1510:client id="{64C9B009-A76F-48FE-BDA3-F02B51FFADE8}" v="209" dt="2023-07-27T16:37:13.659"/>
    <p1510:client id="{BFD96792-45B9-43FA-9893-3E07369E9AC8}" v="57" dt="2023-07-28T03:37:01.207"/>
    <p1510:client id="{E085DC47-6928-41DC-8B20-4AE036026E5C}" v="32" dt="2023-07-28T00:51:58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14/08/2023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14/08/2023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14/08/2023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14/08/2023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14/08/2023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14/08/2023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14/08/2023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14/08/2023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14/08/2023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14/08/2023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14/08/2023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t>14/08/2023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inja-build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b="1" noProof="1">
                <a:latin typeface="Times New Roman"/>
                <a:cs typeface="Times New Roman"/>
              </a:rPr>
              <a:t>G</a:t>
            </a:r>
            <a:r>
              <a:rPr lang="vi-VN" noProof="1">
                <a:latin typeface="Times New Roman"/>
                <a:cs typeface="Times New Roman"/>
              </a:rPr>
              <a:t>enerate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b="1" dirty="0" err="1">
                <a:latin typeface="Times New Roman"/>
                <a:cs typeface="Times New Roman"/>
              </a:rPr>
              <a:t>N</a:t>
            </a:r>
            <a:r>
              <a:rPr lang="vi-VN" dirty="0" err="1">
                <a:latin typeface="Times New Roman"/>
                <a:cs typeface="Times New Roman"/>
              </a:rPr>
              <a:t>inja</a:t>
            </a:r>
            <a:r>
              <a:rPr lang="vi-VN" dirty="0">
                <a:latin typeface="Times New Roman"/>
                <a:cs typeface="Times New Roman"/>
              </a:rPr>
              <a:t> 101</a:t>
            </a:r>
            <a:endParaRPr lang="vi-VN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E64F3E-F06C-C7E4-7026-CCDAFFAB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Times New Roman"/>
              </a:rPr>
              <a:t>Labels</a:t>
            </a:r>
            <a:endParaRPr lang="vi-VN" dirty="0" err="1"/>
          </a:p>
        </p:txBody>
      </p:sp>
      <p:pic>
        <p:nvPicPr>
          <p:cNvPr id="4" name="Hình ảnh 4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E993605B-2CF2-F348-8C2B-9FEEF77B5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812" y="2086769"/>
            <a:ext cx="7572375" cy="3829050"/>
          </a:xfrm>
        </p:spPr>
      </p:pic>
    </p:spTree>
    <p:extLst>
      <p:ext uri="{BB962C8B-B14F-4D97-AF65-F5344CB8AC3E}">
        <p14:creationId xmlns:p14="http://schemas.microsoft.com/office/powerpoint/2010/main" val="177446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AF56F-87F2-995F-2855-1A2496E2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Times New Roman"/>
              </a:rPr>
              <a:t>Toolchains</a:t>
            </a:r>
            <a:endParaRPr lang="vi-VN" dirty="0" err="1"/>
          </a:p>
        </p:txBody>
      </p:sp>
      <p:pic>
        <p:nvPicPr>
          <p:cNvPr id="4" name="Hình ảnh 4" descr="Ảnh có chứa văn bản, ảnh chụp màn hình, Phông chữ, hàng&#10;&#10;Mô tả được tự động tạo">
            <a:extLst>
              <a:ext uri="{FF2B5EF4-FFF2-40B4-BE49-F238E27FC236}">
                <a16:creationId xmlns:a16="http://schemas.microsoft.com/office/drawing/2014/main" id="{3A39B523-D8FD-208D-6A03-ABC48C617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420" y="1825625"/>
            <a:ext cx="7639160" cy="4351338"/>
          </a:xfrm>
        </p:spPr>
      </p:pic>
    </p:spTree>
    <p:extLst>
      <p:ext uri="{BB962C8B-B14F-4D97-AF65-F5344CB8AC3E}">
        <p14:creationId xmlns:p14="http://schemas.microsoft.com/office/powerpoint/2010/main" val="250856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7098D4-F1B6-74E5-F450-C5A8FEE6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GN </a:t>
            </a:r>
            <a:r>
              <a:rPr lang="vi-VN" dirty="0" err="1">
                <a:latin typeface="Times New Roman"/>
                <a:cs typeface="Times New Roman"/>
              </a:rPr>
              <a:t>Help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8C0B6D-9A73-BD7B-911E-2D409BE9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 err="1">
                <a:latin typeface="Arial"/>
                <a:cs typeface="Arial"/>
              </a:rPr>
              <a:t>Gn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help</a:t>
            </a:r>
            <a:endParaRPr lang="vi-VN" dirty="0" err="1"/>
          </a:p>
        </p:txBody>
      </p:sp>
    </p:spTree>
    <p:extLst>
      <p:ext uri="{BB962C8B-B14F-4D97-AF65-F5344CB8AC3E}">
        <p14:creationId xmlns:p14="http://schemas.microsoft.com/office/powerpoint/2010/main" val="47324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C102B2-D4F8-A5A8-0234-BBDE118D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Times New Roman"/>
              </a:rPr>
              <a:t>What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is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Ninja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Build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EABCA1D-D47C-5CDA-D10B-F3C1936C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 err="1">
                <a:latin typeface="Arial"/>
                <a:ea typeface="+mn-lt"/>
                <a:cs typeface="Arial"/>
              </a:rPr>
              <a:t>Ninja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is</a:t>
            </a:r>
            <a:r>
              <a:rPr lang="vi-VN" dirty="0">
                <a:latin typeface="Arial"/>
                <a:ea typeface="+mn-lt"/>
                <a:cs typeface="Arial"/>
              </a:rPr>
              <a:t> a </a:t>
            </a:r>
            <a:r>
              <a:rPr lang="vi-VN" dirty="0" err="1">
                <a:latin typeface="Arial"/>
                <a:ea typeface="+mn-lt"/>
                <a:cs typeface="Arial"/>
              </a:rPr>
              <a:t>small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build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system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with</a:t>
            </a:r>
            <a:r>
              <a:rPr lang="vi-VN" dirty="0">
                <a:latin typeface="Arial"/>
                <a:ea typeface="+mn-lt"/>
                <a:cs typeface="Arial"/>
              </a:rPr>
              <a:t> a </a:t>
            </a:r>
            <a:r>
              <a:rPr lang="vi-VN" dirty="0" err="1">
                <a:latin typeface="Arial"/>
                <a:ea typeface="+mn-lt"/>
                <a:cs typeface="Arial"/>
              </a:rPr>
              <a:t>focus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on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speed</a:t>
            </a:r>
            <a:endParaRPr lang="vi-VN" dirty="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219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948E55-0257-88CA-BCEA-840F2590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Times New Roman"/>
              </a:rPr>
              <a:t>What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is</a:t>
            </a:r>
            <a:r>
              <a:rPr lang="vi-VN" dirty="0">
                <a:latin typeface="Times New Roman"/>
                <a:cs typeface="Times New Roman"/>
              </a:rPr>
              <a:t> GN ?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8CD040-C399-D4DE-C5E4-02F0CC27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>
                <a:latin typeface="Arial"/>
                <a:ea typeface="+mn-lt"/>
                <a:cs typeface="Arial"/>
              </a:rPr>
              <a:t>GN </a:t>
            </a:r>
            <a:r>
              <a:rPr lang="vi-VN" err="1">
                <a:latin typeface="Arial"/>
                <a:ea typeface="+mn-lt"/>
                <a:cs typeface="Arial"/>
              </a:rPr>
              <a:t>is</a:t>
            </a:r>
            <a:r>
              <a:rPr lang="vi-VN" dirty="0">
                <a:latin typeface="Arial"/>
                <a:ea typeface="+mn-lt"/>
                <a:cs typeface="Arial"/>
              </a:rPr>
              <a:t> a </a:t>
            </a:r>
            <a:r>
              <a:rPr lang="vi-VN" b="1" err="1">
                <a:latin typeface="Arial"/>
                <a:ea typeface="+mn-lt"/>
                <a:cs typeface="Arial"/>
              </a:rPr>
              <a:t>meta-build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system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that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generates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build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files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for</a:t>
            </a:r>
            <a:r>
              <a:rPr lang="vi-VN" dirty="0">
                <a:latin typeface="Arial"/>
                <a:ea typeface="+mn-lt"/>
                <a:cs typeface="Arial"/>
              </a:rPr>
              <a:t> </a:t>
            </a:r>
            <a:r>
              <a:rPr lang="vi-VN" dirty="0">
                <a:solidFill>
                  <a:srgbClr val="245DC1"/>
                </a:solidFill>
                <a:latin typeface="Arial"/>
                <a:ea typeface="+mn-lt"/>
                <a:cs typeface="Arial"/>
                <a:hlinkClick r:id="rId2"/>
              </a:rPr>
              <a:t>Ninja</a:t>
            </a:r>
            <a:r>
              <a:rPr lang="vi-VN" dirty="0">
                <a:latin typeface="Arial"/>
                <a:ea typeface="+mn-lt"/>
                <a:cs typeface="Arial"/>
              </a:rPr>
              <a:t>.</a:t>
            </a:r>
          </a:p>
          <a:p>
            <a:r>
              <a:rPr lang="vi-VN" dirty="0" err="1">
                <a:latin typeface="Arial"/>
                <a:ea typeface="+mn-lt"/>
                <a:cs typeface="Arial"/>
              </a:rPr>
              <a:t>Meta-build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system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provides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platform-independent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script</a:t>
            </a:r>
            <a:r>
              <a:rPr lang="vi-VN" dirty="0">
                <a:latin typeface="Arial"/>
                <a:ea typeface="+mn-lt"/>
                <a:cs typeface="Arial"/>
              </a:rPr>
              <a:t> to </a:t>
            </a:r>
            <a:r>
              <a:rPr lang="vi-VN" dirty="0" err="1">
                <a:latin typeface="Arial"/>
                <a:ea typeface="+mn-lt"/>
                <a:cs typeface="Arial"/>
              </a:rPr>
              <a:t>generate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build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script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depending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on</a:t>
            </a:r>
            <a:r>
              <a:rPr lang="vi-VN" dirty="0">
                <a:latin typeface="Arial"/>
                <a:ea typeface="+mn-lt"/>
                <a:cs typeface="Arial"/>
              </a:rPr>
              <a:t> the </a:t>
            </a:r>
            <a:r>
              <a:rPr lang="vi-VN" dirty="0" err="1">
                <a:latin typeface="Arial"/>
                <a:ea typeface="+mn-lt"/>
                <a:cs typeface="Arial"/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260781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B32616-F6FC-D481-C43C-E9CF86A2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ea typeface="+mj-lt"/>
                <a:cs typeface="Times New Roman"/>
              </a:rPr>
              <a:t>Basic</a:t>
            </a:r>
            <a:r>
              <a:rPr lang="vi-VN" dirty="0">
                <a:latin typeface="Times New Roman"/>
                <a:ea typeface="+mj-lt"/>
                <a:cs typeface="Times New Roman"/>
              </a:rPr>
              <a:t> </a:t>
            </a:r>
            <a:r>
              <a:rPr lang="vi-VN" dirty="0" err="1">
                <a:latin typeface="Times New Roman"/>
                <a:ea typeface="+mj-lt"/>
                <a:cs typeface="Times New Roman"/>
              </a:rPr>
              <a:t>Usage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5E2B08E-8168-0F03-4D1D-85F897621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 err="1">
                <a:latin typeface="Arial"/>
                <a:cs typeface="Arial"/>
              </a:rPr>
              <a:t>Gn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gen</a:t>
            </a:r>
            <a:r>
              <a:rPr lang="vi-VN" dirty="0">
                <a:latin typeface="Arial"/>
                <a:cs typeface="Arial"/>
              </a:rPr>
              <a:t> [</a:t>
            </a:r>
            <a:r>
              <a:rPr lang="vi-VN" dirty="0" err="1">
                <a:latin typeface="Arial"/>
                <a:cs typeface="Arial"/>
              </a:rPr>
              <a:t>output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dir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path</a:t>
            </a:r>
            <a:r>
              <a:rPr lang="vi-VN" dirty="0">
                <a:latin typeface="Arial"/>
                <a:cs typeface="Arial"/>
              </a:rPr>
              <a:t>]</a:t>
            </a:r>
          </a:p>
          <a:p>
            <a:r>
              <a:rPr lang="vi-VN" dirty="0" err="1">
                <a:latin typeface="Arial"/>
                <a:cs typeface="Arial"/>
              </a:rPr>
              <a:t>Ninja</a:t>
            </a:r>
            <a:r>
              <a:rPr lang="vi-VN" dirty="0">
                <a:latin typeface="Arial"/>
                <a:cs typeface="Arial"/>
              </a:rPr>
              <a:t> –C [</a:t>
            </a:r>
            <a:r>
              <a:rPr lang="vi-VN" dirty="0" err="1">
                <a:latin typeface="Arial"/>
                <a:cs typeface="Arial"/>
              </a:rPr>
              <a:t>output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dir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path</a:t>
            </a:r>
            <a:r>
              <a:rPr lang="vi-VN" dirty="0">
                <a:latin typeface="Arial"/>
                <a:cs typeface="Arial"/>
              </a:rPr>
              <a:t>] [</a:t>
            </a:r>
            <a:r>
              <a:rPr lang="vi-VN" dirty="0" err="1">
                <a:latin typeface="Arial"/>
                <a:cs typeface="Arial"/>
              </a:rPr>
              <a:t>target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name</a:t>
            </a:r>
            <a:r>
              <a:rPr lang="vi-VN" dirty="0">
                <a:latin typeface="Arial"/>
                <a:cs typeface="Arial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617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32C5BB-D7C1-0A5D-BFA6-98574C82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Times New Roman"/>
              </a:rPr>
              <a:t>How</a:t>
            </a:r>
            <a:r>
              <a:rPr lang="vi-VN" dirty="0">
                <a:latin typeface="Times New Roman"/>
                <a:cs typeface="Times New Roman"/>
              </a:rPr>
              <a:t> GN </a:t>
            </a:r>
            <a:r>
              <a:rPr lang="vi-VN" dirty="0" err="1">
                <a:latin typeface="Times New Roman"/>
                <a:cs typeface="Times New Roman"/>
              </a:rPr>
              <a:t>generate</a:t>
            </a:r>
            <a:r>
              <a:rPr lang="vi-VN" dirty="0">
                <a:latin typeface="Times New Roman"/>
                <a:cs typeface="Times New Roman"/>
              </a:rPr>
              <a:t> </a:t>
            </a:r>
            <a:r>
              <a:rPr lang="vi-VN" dirty="0" err="1">
                <a:latin typeface="Times New Roman"/>
                <a:cs typeface="Times New Roman"/>
              </a:rPr>
              <a:t>Ninja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build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file</a:t>
            </a:r>
            <a:r>
              <a:rPr lang="vi-VN"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7F1600D-FAFB-3467-FF61-7B351208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>
                <a:solidFill>
                  <a:srgbClr val="373737"/>
                </a:solidFill>
                <a:latin typeface="Arial"/>
                <a:ea typeface="+mn-lt"/>
                <a:cs typeface="Arial"/>
              </a:rPr>
              <a:t>GN </a:t>
            </a:r>
            <a:r>
              <a:rPr lang="vi-VN" err="1">
                <a:solidFill>
                  <a:srgbClr val="373737"/>
                </a:solidFill>
                <a:latin typeface="Arial"/>
                <a:ea typeface="+mn-lt"/>
                <a:cs typeface="Arial"/>
              </a:rPr>
              <a:t>goes</a:t>
            </a:r>
            <a:r>
              <a:rPr lang="vi-VN" dirty="0">
                <a:solidFill>
                  <a:srgbClr val="373737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err="1">
                <a:solidFill>
                  <a:srgbClr val="373737"/>
                </a:solidFill>
                <a:latin typeface="Arial"/>
                <a:ea typeface="+mn-lt"/>
                <a:cs typeface="Arial"/>
              </a:rPr>
              <a:t>through</a:t>
            </a:r>
            <a:r>
              <a:rPr lang="vi-VN" dirty="0">
                <a:solidFill>
                  <a:srgbClr val="373737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err="1">
                <a:solidFill>
                  <a:srgbClr val="373737"/>
                </a:solidFill>
                <a:latin typeface="Arial"/>
                <a:ea typeface="+mn-lt"/>
                <a:cs typeface="Arial"/>
              </a:rPr>
              <a:t>all</a:t>
            </a:r>
            <a:r>
              <a:rPr lang="vi-VN" dirty="0">
                <a:solidFill>
                  <a:srgbClr val="373737"/>
                </a:solidFill>
                <a:latin typeface="Arial"/>
                <a:ea typeface="+mn-lt"/>
                <a:cs typeface="Arial"/>
              </a:rPr>
              <a:t> BUILD.gn </a:t>
            </a:r>
            <a:r>
              <a:rPr lang="vi-VN" err="1">
                <a:solidFill>
                  <a:srgbClr val="373737"/>
                </a:solidFill>
                <a:latin typeface="Arial"/>
                <a:ea typeface="+mn-lt"/>
                <a:cs typeface="Arial"/>
              </a:rPr>
              <a:t>files</a:t>
            </a:r>
            <a:r>
              <a:rPr lang="vi-VN" dirty="0">
                <a:solidFill>
                  <a:srgbClr val="373737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err="1">
                <a:solidFill>
                  <a:srgbClr val="373737"/>
                </a:solidFill>
                <a:latin typeface="Arial"/>
                <a:ea typeface="+mn-lt"/>
                <a:cs typeface="Arial"/>
              </a:rPr>
              <a:t>starting</a:t>
            </a:r>
            <a:r>
              <a:rPr lang="vi-VN" dirty="0">
                <a:solidFill>
                  <a:srgbClr val="373737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err="1">
                <a:solidFill>
                  <a:srgbClr val="373737"/>
                </a:solidFill>
                <a:latin typeface="Arial"/>
                <a:ea typeface="+mn-lt"/>
                <a:cs typeface="Arial"/>
              </a:rPr>
              <a:t>from</a:t>
            </a:r>
            <a:r>
              <a:rPr lang="vi-VN" dirty="0">
                <a:solidFill>
                  <a:srgbClr val="373737"/>
                </a:solidFill>
                <a:latin typeface="Arial"/>
                <a:ea typeface="+mn-lt"/>
                <a:cs typeface="Arial"/>
              </a:rPr>
              <a:t> the </a:t>
            </a:r>
            <a:r>
              <a:rPr lang="vi-VN" err="1">
                <a:solidFill>
                  <a:srgbClr val="373737"/>
                </a:solidFill>
                <a:latin typeface="Arial"/>
                <a:ea typeface="+mn-lt"/>
                <a:cs typeface="Arial"/>
              </a:rPr>
              <a:t>top</a:t>
            </a:r>
            <a:r>
              <a:rPr lang="vi-VN" dirty="0">
                <a:solidFill>
                  <a:srgbClr val="373737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err="1">
                <a:solidFill>
                  <a:srgbClr val="373737"/>
                </a:solidFill>
                <a:latin typeface="Arial"/>
                <a:ea typeface="+mn-lt"/>
                <a:cs typeface="Arial"/>
              </a:rPr>
              <a:t>level</a:t>
            </a:r>
            <a:r>
              <a:rPr lang="vi-VN" dirty="0">
                <a:solidFill>
                  <a:srgbClr val="373737"/>
                </a:solidFill>
                <a:latin typeface="Arial"/>
                <a:ea typeface="+mn-lt"/>
                <a:cs typeface="Arial"/>
              </a:rPr>
              <a:t>, </a:t>
            </a:r>
            <a:r>
              <a:rPr lang="vi-VN" err="1">
                <a:solidFill>
                  <a:srgbClr val="373737"/>
                </a:solidFill>
                <a:latin typeface="Arial"/>
                <a:ea typeface="+mn-lt"/>
                <a:cs typeface="Arial"/>
              </a:rPr>
              <a:t>pick</a:t>
            </a:r>
            <a:r>
              <a:rPr lang="vi-VN" dirty="0">
                <a:solidFill>
                  <a:srgbClr val="373737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err="1">
                <a:solidFill>
                  <a:srgbClr val="373737"/>
                </a:solidFill>
                <a:latin typeface="Arial"/>
                <a:ea typeface="+mn-lt"/>
                <a:cs typeface="Arial"/>
              </a:rPr>
              <a:t>up</a:t>
            </a:r>
            <a:r>
              <a:rPr lang="vi-VN" dirty="0">
                <a:solidFill>
                  <a:srgbClr val="373737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err="1">
                <a:solidFill>
                  <a:srgbClr val="373737"/>
                </a:solidFill>
                <a:latin typeface="Arial"/>
                <a:ea typeface="+mn-lt"/>
                <a:cs typeface="Arial"/>
              </a:rPr>
              <a:t>all</a:t>
            </a:r>
            <a:r>
              <a:rPr lang="vi-VN" dirty="0">
                <a:solidFill>
                  <a:srgbClr val="373737"/>
                </a:solidFill>
                <a:latin typeface="Arial"/>
                <a:ea typeface="+mn-lt"/>
                <a:cs typeface="Arial"/>
              </a:rPr>
              <a:t> the </a:t>
            </a:r>
            <a:r>
              <a:rPr lang="vi-VN" b="1" err="1">
                <a:solidFill>
                  <a:srgbClr val="373737"/>
                </a:solidFill>
                <a:latin typeface="Arial"/>
                <a:ea typeface="+mn-lt"/>
                <a:cs typeface="Arial"/>
              </a:rPr>
              <a:t>targets</a:t>
            </a:r>
            <a:r>
              <a:rPr lang="vi-VN" b="1" dirty="0">
                <a:solidFill>
                  <a:srgbClr val="373737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err="1">
                <a:solidFill>
                  <a:srgbClr val="373737"/>
                </a:solidFill>
                <a:latin typeface="Arial"/>
                <a:ea typeface="+mn-lt"/>
                <a:cs typeface="Arial"/>
              </a:rPr>
              <a:t>defined</a:t>
            </a:r>
            <a:r>
              <a:rPr lang="vi-VN" dirty="0">
                <a:solidFill>
                  <a:srgbClr val="373737"/>
                </a:solidFill>
                <a:latin typeface="Arial"/>
                <a:ea typeface="+mn-lt"/>
                <a:cs typeface="Arial"/>
              </a:rPr>
              <a:t> in </a:t>
            </a:r>
            <a:r>
              <a:rPr lang="vi-VN" err="1">
                <a:solidFill>
                  <a:srgbClr val="373737"/>
                </a:solidFill>
                <a:latin typeface="Arial"/>
                <a:ea typeface="+mn-lt"/>
                <a:cs typeface="Arial"/>
              </a:rPr>
              <a:t>there</a:t>
            </a:r>
            <a:r>
              <a:rPr lang="vi-VN" dirty="0">
                <a:solidFill>
                  <a:srgbClr val="373737"/>
                </a:solidFill>
                <a:latin typeface="Arial"/>
                <a:ea typeface="+mn-lt"/>
                <a:cs typeface="Arial"/>
              </a:rPr>
              <a:t>, then </a:t>
            </a:r>
            <a:r>
              <a:rPr lang="vi-VN" err="1">
                <a:solidFill>
                  <a:srgbClr val="373737"/>
                </a:solidFill>
                <a:latin typeface="Arial"/>
                <a:ea typeface="+mn-lt"/>
                <a:cs typeface="Arial"/>
              </a:rPr>
              <a:t>move</a:t>
            </a:r>
            <a:r>
              <a:rPr lang="vi-VN" dirty="0">
                <a:solidFill>
                  <a:srgbClr val="373737"/>
                </a:solidFill>
                <a:latin typeface="Arial"/>
                <a:ea typeface="+mn-lt"/>
                <a:cs typeface="Arial"/>
              </a:rPr>
              <a:t> to the </a:t>
            </a:r>
            <a:r>
              <a:rPr lang="vi-VN" err="1">
                <a:solidFill>
                  <a:srgbClr val="373737"/>
                </a:solidFill>
                <a:latin typeface="Arial"/>
                <a:ea typeface="+mn-lt"/>
                <a:cs typeface="Arial"/>
              </a:rPr>
              <a:t>next</a:t>
            </a:r>
            <a:r>
              <a:rPr lang="vi-VN" dirty="0">
                <a:solidFill>
                  <a:srgbClr val="373737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err="1">
                <a:solidFill>
                  <a:srgbClr val="373737"/>
                </a:solidFill>
                <a:latin typeface="Arial"/>
                <a:ea typeface="+mn-lt"/>
                <a:cs typeface="Arial"/>
              </a:rPr>
              <a:t>level</a:t>
            </a:r>
            <a:r>
              <a:rPr lang="vi-VN" dirty="0">
                <a:solidFill>
                  <a:srgbClr val="373737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err="1">
                <a:solidFill>
                  <a:srgbClr val="373737"/>
                </a:solidFill>
                <a:latin typeface="Arial"/>
                <a:ea typeface="+mn-lt"/>
                <a:cs typeface="Arial"/>
              </a:rPr>
              <a:t>recursively</a:t>
            </a:r>
            <a:endParaRPr lang="vi-VN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096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1A5E31-48A8-5D8B-C0D2-5A4DBD44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Times New Roman"/>
              </a:rPr>
              <a:t>How</a:t>
            </a:r>
            <a:r>
              <a:rPr lang="vi-VN" dirty="0">
                <a:latin typeface="Times New Roman"/>
                <a:cs typeface="Times New Roman"/>
              </a:rPr>
              <a:t> GN </a:t>
            </a:r>
            <a:r>
              <a:rPr lang="vi-VN" dirty="0" err="1">
                <a:latin typeface="Times New Roman"/>
                <a:cs typeface="Times New Roman"/>
              </a:rPr>
              <a:t>generate</a:t>
            </a:r>
            <a:r>
              <a:rPr lang="vi-VN" dirty="0">
                <a:latin typeface="Times New Roman"/>
                <a:cs typeface="Times New Roman"/>
              </a:rPr>
              <a:t> </a:t>
            </a:r>
            <a:r>
              <a:rPr lang="vi-VN" dirty="0" err="1">
                <a:latin typeface="Times New Roman"/>
                <a:cs typeface="Times New Roman"/>
              </a:rPr>
              <a:t>Ninja</a:t>
            </a:r>
            <a:r>
              <a:rPr lang="vi-VN" dirty="0">
                <a:latin typeface="Times New Roman"/>
                <a:cs typeface="Times New Roman"/>
              </a:rPr>
              <a:t> </a:t>
            </a:r>
            <a:r>
              <a:rPr lang="vi-VN" dirty="0" err="1">
                <a:latin typeface="Times New Roman"/>
                <a:cs typeface="Times New Roman"/>
              </a:rPr>
              <a:t>build</a:t>
            </a:r>
            <a:r>
              <a:rPr lang="vi-VN" dirty="0">
                <a:latin typeface="Times New Roman"/>
                <a:cs typeface="Times New Roman"/>
              </a:rPr>
              <a:t> </a:t>
            </a:r>
            <a:r>
              <a:rPr lang="vi-VN" dirty="0" err="1">
                <a:latin typeface="Times New Roman"/>
                <a:cs typeface="Times New Roman"/>
              </a:rPr>
              <a:t>file</a:t>
            </a:r>
            <a:r>
              <a:rPr lang="vi-VN" dirty="0">
                <a:latin typeface="Times New Roman"/>
                <a:cs typeface="Times New Roman"/>
              </a:rPr>
              <a:t>?</a:t>
            </a:r>
          </a:p>
        </p:txBody>
      </p:sp>
      <p:pic>
        <p:nvPicPr>
          <p:cNvPr id="4" name="Hình ảnh 4" descr="Ảnh có chứa văn bản, Phông chữ, ảnh chụp màn hình&#10;&#10;Mô tả được tự động tạo">
            <a:extLst>
              <a:ext uri="{FF2B5EF4-FFF2-40B4-BE49-F238E27FC236}">
                <a16:creationId xmlns:a16="http://schemas.microsoft.com/office/drawing/2014/main" id="{113F1080-D3BB-827F-35FE-613C1FFD6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537" y="2153444"/>
            <a:ext cx="8924925" cy="3695700"/>
          </a:xfrm>
        </p:spPr>
      </p:pic>
    </p:spTree>
    <p:extLst>
      <p:ext uri="{BB962C8B-B14F-4D97-AF65-F5344CB8AC3E}">
        <p14:creationId xmlns:p14="http://schemas.microsoft.com/office/powerpoint/2010/main" val="234740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E64164-1007-B1E2-3CE6-23CFCB00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Times New Roman"/>
              </a:rPr>
              <a:t>How</a:t>
            </a:r>
            <a:r>
              <a:rPr lang="vi-VN" dirty="0">
                <a:latin typeface="Times New Roman"/>
                <a:cs typeface="Times New Roman"/>
              </a:rPr>
              <a:t> GN </a:t>
            </a:r>
            <a:r>
              <a:rPr lang="vi-VN" dirty="0" err="1">
                <a:latin typeface="Times New Roman"/>
                <a:cs typeface="Times New Roman"/>
              </a:rPr>
              <a:t>generate</a:t>
            </a:r>
            <a:r>
              <a:rPr lang="vi-VN" dirty="0">
                <a:latin typeface="Times New Roman"/>
                <a:cs typeface="Times New Roman"/>
              </a:rPr>
              <a:t> </a:t>
            </a:r>
            <a:r>
              <a:rPr lang="vi-VN" dirty="0" err="1">
                <a:latin typeface="Times New Roman"/>
                <a:cs typeface="Times New Roman"/>
              </a:rPr>
              <a:t>Ninja</a:t>
            </a:r>
            <a:r>
              <a:rPr lang="vi-VN" dirty="0">
                <a:latin typeface="Times New Roman"/>
                <a:cs typeface="Times New Roman"/>
              </a:rPr>
              <a:t> </a:t>
            </a:r>
            <a:r>
              <a:rPr lang="vi-VN" dirty="0" err="1">
                <a:latin typeface="Times New Roman"/>
                <a:cs typeface="Times New Roman"/>
              </a:rPr>
              <a:t>build</a:t>
            </a:r>
            <a:r>
              <a:rPr lang="vi-VN" dirty="0">
                <a:latin typeface="Times New Roman"/>
                <a:cs typeface="Times New Roman"/>
              </a:rPr>
              <a:t> </a:t>
            </a:r>
            <a:r>
              <a:rPr lang="vi-VN" dirty="0" err="1">
                <a:latin typeface="Times New Roman"/>
                <a:cs typeface="Times New Roman"/>
              </a:rPr>
              <a:t>file</a:t>
            </a:r>
            <a:r>
              <a:rPr lang="vi-VN" dirty="0">
                <a:latin typeface="Times New Roman"/>
                <a:cs typeface="Times New Roman"/>
              </a:rPr>
              <a:t>?</a:t>
            </a:r>
          </a:p>
          <a:p>
            <a:endParaRPr lang="vi-VN" dirty="0">
              <a:latin typeface="Times New Roman"/>
              <a:cs typeface="Times New Roman"/>
            </a:endParaRPr>
          </a:p>
        </p:txBody>
      </p:sp>
      <p:pic>
        <p:nvPicPr>
          <p:cNvPr id="7" name="Hình ảnh 7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764A4FB8-FE1B-8CB6-AC00-537BF6D18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869" y="1825625"/>
            <a:ext cx="3308262" cy="4351338"/>
          </a:xfrm>
        </p:spPr>
      </p:pic>
    </p:spTree>
    <p:extLst>
      <p:ext uri="{BB962C8B-B14F-4D97-AF65-F5344CB8AC3E}">
        <p14:creationId xmlns:p14="http://schemas.microsoft.com/office/powerpoint/2010/main" val="375113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45A653-F049-EC7C-1484-600703B9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Times New Roman"/>
              </a:rPr>
              <a:t>Build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tree</a:t>
            </a:r>
          </a:p>
        </p:txBody>
      </p:sp>
      <p:pic>
        <p:nvPicPr>
          <p:cNvPr id="4" name="Hình ảnh 4" descr="Ảnh có chứa văn bản, biểu đồ, Kế hoạch, hàng&#10;&#10;Mô tả được tự động tạo">
            <a:extLst>
              <a:ext uri="{FF2B5EF4-FFF2-40B4-BE49-F238E27FC236}">
                <a16:creationId xmlns:a16="http://schemas.microsoft.com/office/drawing/2014/main" id="{B14861BE-78C9-62DF-BCD3-9A5BEEED6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5085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874BF8-2FE4-F056-C409-9B8E7A8E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Times New Roman"/>
              </a:rPr>
              <a:t>Targets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8EE73EF-CAD6-FA41-FCEE-9419A7568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sz="2000" b="1" dirty="0" err="1">
                <a:latin typeface="Arial"/>
                <a:ea typeface="+mn-lt"/>
                <a:cs typeface="Arial"/>
              </a:rPr>
              <a:t>Built</a:t>
            </a:r>
            <a:r>
              <a:rPr lang="vi-VN" sz="2000" b="1" dirty="0">
                <a:latin typeface="Arial"/>
                <a:ea typeface="+mn-lt"/>
                <a:cs typeface="Arial"/>
              </a:rPr>
              <a:t>-in </a:t>
            </a:r>
            <a:r>
              <a:rPr lang="vi-VN" sz="2000" b="1" dirty="0" err="1">
                <a:latin typeface="Arial"/>
                <a:ea typeface="+mn-lt"/>
                <a:cs typeface="Arial"/>
              </a:rPr>
              <a:t>target</a:t>
            </a:r>
            <a:r>
              <a:rPr lang="vi-VN" sz="2000" b="1" dirty="0">
                <a:latin typeface="Arial"/>
                <a:ea typeface="+mn-lt"/>
                <a:cs typeface="Arial"/>
              </a:rPr>
              <a:t> </a:t>
            </a:r>
            <a:r>
              <a:rPr lang="vi-VN" sz="2000" b="1" dirty="0" err="1">
                <a:latin typeface="Arial"/>
                <a:ea typeface="+mn-lt"/>
                <a:cs typeface="Arial"/>
              </a:rPr>
              <a:t>types</a:t>
            </a:r>
            <a:r>
              <a:rPr lang="vi-VN" sz="2000" b="1" dirty="0">
                <a:latin typeface="Arial"/>
                <a:ea typeface="+mn-lt"/>
                <a:cs typeface="Arial"/>
              </a:rPr>
              <a:t>: </a:t>
            </a:r>
            <a:r>
              <a:rPr lang="vi-VN" sz="2000" b="1" dirty="0" err="1">
                <a:latin typeface="Times New Roman"/>
                <a:ea typeface="+mn-lt"/>
                <a:cs typeface="Times New Roman"/>
              </a:rPr>
              <a:t>executable</a:t>
            </a:r>
            <a:r>
              <a:rPr lang="vi-VN" sz="2000" dirty="0">
                <a:latin typeface="Times New Roman"/>
                <a:ea typeface="+mn-lt"/>
                <a:cs typeface="Times New Roman"/>
              </a:rPr>
              <a:t>, </a:t>
            </a:r>
            <a:r>
              <a:rPr lang="vi-VN" sz="2000" b="1" dirty="0" err="1">
                <a:latin typeface="Times New Roman"/>
                <a:ea typeface="+mn-lt"/>
                <a:cs typeface="Times New Roman"/>
              </a:rPr>
              <a:t>shared_library</a:t>
            </a:r>
            <a:r>
              <a:rPr lang="vi-VN" sz="2000" dirty="0">
                <a:latin typeface="Times New Roman"/>
                <a:ea typeface="+mn-lt"/>
                <a:cs typeface="Times New Roman"/>
              </a:rPr>
              <a:t>, </a:t>
            </a:r>
            <a:r>
              <a:rPr lang="vi-VN" sz="2000" b="1" dirty="0" err="1">
                <a:latin typeface="Times New Roman"/>
                <a:ea typeface="+mn-lt"/>
                <a:cs typeface="Times New Roman"/>
              </a:rPr>
              <a:t>static_library</a:t>
            </a:r>
            <a:endParaRPr lang="vi-VN" dirty="0" err="1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vi-VN" sz="2000" b="1" err="1">
                <a:latin typeface="Arial"/>
                <a:ea typeface="+mn-lt"/>
                <a:cs typeface="Arial"/>
              </a:rPr>
              <a:t>group</a:t>
            </a:r>
            <a:r>
              <a:rPr lang="vi-VN" sz="2000" dirty="0">
                <a:latin typeface="Arial"/>
                <a:ea typeface="+mn-lt"/>
                <a:cs typeface="Arial"/>
              </a:rPr>
              <a:t>: a </a:t>
            </a:r>
            <a:r>
              <a:rPr lang="vi-VN" sz="2000" err="1">
                <a:latin typeface="Arial"/>
                <a:ea typeface="+mn-lt"/>
                <a:cs typeface="Arial"/>
              </a:rPr>
              <a:t>named</a:t>
            </a:r>
            <a:r>
              <a:rPr lang="vi-VN" sz="2000" dirty="0">
                <a:latin typeface="Arial"/>
                <a:ea typeface="+mn-lt"/>
                <a:cs typeface="Arial"/>
              </a:rPr>
              <a:t> </a:t>
            </a:r>
            <a:r>
              <a:rPr lang="vi-VN" sz="2000" err="1">
                <a:latin typeface="Arial"/>
                <a:ea typeface="+mn-lt"/>
                <a:cs typeface="Arial"/>
              </a:rPr>
              <a:t>group</a:t>
            </a:r>
            <a:r>
              <a:rPr lang="vi-VN" sz="2000" dirty="0">
                <a:latin typeface="Arial"/>
                <a:ea typeface="+mn-lt"/>
                <a:cs typeface="Arial"/>
              </a:rPr>
              <a:t> </a:t>
            </a:r>
            <a:r>
              <a:rPr lang="vi-VN" sz="2000" err="1">
                <a:latin typeface="Arial"/>
                <a:ea typeface="+mn-lt"/>
                <a:cs typeface="Arial"/>
              </a:rPr>
              <a:t>of</a:t>
            </a:r>
            <a:r>
              <a:rPr lang="vi-VN" sz="2000" dirty="0">
                <a:latin typeface="Arial"/>
                <a:ea typeface="+mn-lt"/>
                <a:cs typeface="Arial"/>
              </a:rPr>
              <a:t> </a:t>
            </a:r>
            <a:r>
              <a:rPr lang="vi-VN" sz="2000" err="1">
                <a:latin typeface="Arial"/>
                <a:ea typeface="+mn-lt"/>
                <a:cs typeface="Arial"/>
              </a:rPr>
              <a:t>targets</a:t>
            </a:r>
            <a:endParaRPr lang="vi-VN" sz="2000">
              <a:latin typeface="Arial"/>
              <a:ea typeface="+mn-lt"/>
              <a:cs typeface="Arial"/>
            </a:endParaRPr>
          </a:p>
          <a:p>
            <a:r>
              <a:rPr lang="vi-VN" sz="2000" b="1" dirty="0" err="1">
                <a:solidFill>
                  <a:srgbClr val="000000"/>
                </a:solidFill>
                <a:latin typeface="Arial"/>
                <a:cs typeface="Arial"/>
              </a:rPr>
              <a:t>Config</a:t>
            </a:r>
            <a:r>
              <a:rPr lang="vi-VN" sz="200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vi-VN" sz="2000" b="1" dirty="0">
                <a:latin typeface="Arial"/>
                <a:ea typeface="+mn-lt"/>
                <a:cs typeface="Arial"/>
              </a:rPr>
              <a:t> </a:t>
            </a:r>
            <a:r>
              <a:rPr lang="vi-VN" sz="2000" dirty="0" err="1">
                <a:latin typeface="Arial"/>
                <a:ea typeface="+mn-lt"/>
                <a:cs typeface="Arial"/>
              </a:rPr>
              <a:t>configuration</a:t>
            </a:r>
            <a:r>
              <a:rPr lang="vi-VN" sz="2000" dirty="0">
                <a:latin typeface="Arial"/>
                <a:ea typeface="+mn-lt"/>
                <a:cs typeface="Arial"/>
              </a:rPr>
              <a:t> </a:t>
            </a:r>
            <a:r>
              <a:rPr lang="vi-VN" sz="2000" dirty="0" err="1">
                <a:latin typeface="Arial"/>
                <a:ea typeface="+mn-lt"/>
                <a:cs typeface="Arial"/>
              </a:rPr>
              <a:t>objects</a:t>
            </a:r>
            <a:r>
              <a:rPr lang="vi-VN" sz="2000" dirty="0">
                <a:latin typeface="Arial"/>
                <a:ea typeface="+mn-lt"/>
                <a:cs typeface="Arial"/>
              </a:rPr>
              <a:t> can be </a:t>
            </a:r>
            <a:r>
              <a:rPr lang="vi-VN" sz="2000" dirty="0" err="1">
                <a:latin typeface="Arial"/>
                <a:ea typeface="+mn-lt"/>
                <a:cs typeface="Arial"/>
              </a:rPr>
              <a:t>applied</a:t>
            </a:r>
            <a:r>
              <a:rPr lang="vi-VN" sz="2000" dirty="0">
                <a:latin typeface="Arial"/>
                <a:ea typeface="+mn-lt"/>
                <a:cs typeface="Arial"/>
              </a:rPr>
              <a:t> to </a:t>
            </a:r>
            <a:r>
              <a:rPr lang="vi-VN" sz="2000" dirty="0" err="1">
                <a:latin typeface="Arial"/>
                <a:ea typeface="+mn-lt"/>
                <a:cs typeface="Arial"/>
              </a:rPr>
              <a:t>targets</a:t>
            </a:r>
            <a:r>
              <a:rPr lang="vi-VN" sz="2000" dirty="0">
                <a:latin typeface="Arial"/>
                <a:ea typeface="+mn-lt"/>
                <a:cs typeface="Arial"/>
              </a:rPr>
              <a:t> </a:t>
            </a:r>
            <a:r>
              <a:rPr lang="vi-VN" sz="2000" dirty="0" err="1">
                <a:latin typeface="Arial"/>
                <a:ea typeface="+mn-lt"/>
                <a:cs typeface="Arial"/>
              </a:rPr>
              <a:t>and</a:t>
            </a:r>
            <a:r>
              <a:rPr lang="vi-VN" sz="2000" dirty="0">
                <a:latin typeface="Arial"/>
                <a:ea typeface="+mn-lt"/>
                <a:cs typeface="Arial"/>
              </a:rPr>
              <a:t> </a:t>
            </a:r>
            <a:r>
              <a:rPr lang="vi-VN" sz="2000" dirty="0" err="1">
                <a:latin typeface="Arial"/>
                <a:ea typeface="+mn-lt"/>
                <a:cs typeface="Arial"/>
              </a:rPr>
              <a:t>specify</a:t>
            </a:r>
            <a:r>
              <a:rPr lang="vi-VN" sz="2000" dirty="0">
                <a:latin typeface="Arial"/>
                <a:ea typeface="+mn-lt"/>
                <a:cs typeface="Arial"/>
              </a:rPr>
              <a:t> </a:t>
            </a:r>
            <a:r>
              <a:rPr lang="vi-VN" sz="2000" dirty="0" err="1">
                <a:latin typeface="Arial"/>
                <a:ea typeface="+mn-lt"/>
                <a:cs typeface="Arial"/>
              </a:rPr>
              <a:t>sets</a:t>
            </a:r>
            <a:r>
              <a:rPr lang="vi-VN" sz="2000" dirty="0">
                <a:latin typeface="Arial"/>
                <a:ea typeface="+mn-lt"/>
                <a:cs typeface="Arial"/>
              </a:rPr>
              <a:t> </a:t>
            </a:r>
            <a:r>
              <a:rPr lang="vi-VN" sz="2000" dirty="0" err="1">
                <a:latin typeface="Arial"/>
                <a:ea typeface="+mn-lt"/>
                <a:cs typeface="Arial"/>
              </a:rPr>
              <a:t>of</a:t>
            </a:r>
            <a:r>
              <a:rPr lang="vi-VN" sz="2000" dirty="0">
                <a:latin typeface="Arial"/>
                <a:ea typeface="+mn-lt"/>
                <a:cs typeface="Arial"/>
              </a:rPr>
              <a:t> </a:t>
            </a:r>
            <a:r>
              <a:rPr lang="vi-VN" sz="2000" dirty="0" err="1">
                <a:latin typeface="Arial"/>
                <a:ea typeface="+mn-lt"/>
                <a:cs typeface="Arial"/>
              </a:rPr>
              <a:t>compiler</a:t>
            </a:r>
            <a:r>
              <a:rPr lang="vi-VN" sz="2000" dirty="0">
                <a:latin typeface="Arial"/>
                <a:ea typeface="+mn-lt"/>
                <a:cs typeface="Arial"/>
              </a:rPr>
              <a:t> </a:t>
            </a:r>
            <a:r>
              <a:rPr lang="vi-VN" sz="2000" dirty="0" err="1">
                <a:latin typeface="Arial"/>
                <a:ea typeface="+mn-lt"/>
                <a:cs typeface="Arial"/>
              </a:rPr>
              <a:t>flags</a:t>
            </a:r>
            <a:r>
              <a:rPr lang="vi-VN" sz="2000" dirty="0">
                <a:latin typeface="Arial"/>
                <a:ea typeface="+mn-lt"/>
                <a:cs typeface="Arial"/>
              </a:rPr>
              <a:t>, </a:t>
            </a:r>
            <a:r>
              <a:rPr lang="vi-VN" sz="2000" dirty="0" err="1">
                <a:latin typeface="Arial"/>
                <a:ea typeface="+mn-lt"/>
                <a:cs typeface="Arial"/>
              </a:rPr>
              <a:t>includes</a:t>
            </a:r>
            <a:r>
              <a:rPr lang="vi-VN" sz="2000" dirty="0">
                <a:latin typeface="Arial"/>
                <a:ea typeface="+mn-lt"/>
                <a:cs typeface="Arial"/>
              </a:rPr>
              <a:t>, </a:t>
            </a:r>
            <a:r>
              <a:rPr lang="vi-VN" sz="2000" dirty="0" err="1">
                <a:latin typeface="Arial"/>
                <a:ea typeface="+mn-lt"/>
                <a:cs typeface="Arial"/>
              </a:rPr>
              <a:t>defines</a:t>
            </a:r>
            <a:r>
              <a:rPr lang="vi-VN" sz="2000" dirty="0">
                <a:latin typeface="Arial"/>
                <a:ea typeface="+mn-lt"/>
                <a:cs typeface="Arial"/>
              </a:rPr>
              <a:t>, </a:t>
            </a:r>
            <a:r>
              <a:rPr lang="vi-VN" sz="2000" dirty="0" err="1">
                <a:latin typeface="Arial"/>
                <a:ea typeface="+mn-lt"/>
                <a:cs typeface="Arial"/>
              </a:rPr>
              <a:t>etc</a:t>
            </a:r>
            <a:r>
              <a:rPr lang="vi-VN" sz="2000" dirty="0">
                <a:latin typeface="Arial"/>
                <a:ea typeface="+mn-lt"/>
                <a:cs typeface="Arial"/>
              </a:rPr>
              <a:t>. </a:t>
            </a:r>
            <a:endParaRPr lang="vi-VN">
              <a:solidFill>
                <a:srgbClr val="61616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606582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12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3" baseType="lpstr">
      <vt:lpstr>Chủ đề của Office</vt:lpstr>
      <vt:lpstr>Generate Ninja 101</vt:lpstr>
      <vt:lpstr>What is Ninja Build</vt:lpstr>
      <vt:lpstr>What is GN ?</vt:lpstr>
      <vt:lpstr>Basic Usage</vt:lpstr>
      <vt:lpstr>How GN generate Ninja build file?</vt:lpstr>
      <vt:lpstr>How GN generate Ninja build file?</vt:lpstr>
      <vt:lpstr>How GN generate Ninja build file? </vt:lpstr>
      <vt:lpstr>Build tree</vt:lpstr>
      <vt:lpstr>Targets</vt:lpstr>
      <vt:lpstr>Labels</vt:lpstr>
      <vt:lpstr>Toolchains</vt:lpstr>
      <vt:lpstr>GN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revision>125</cp:revision>
  <dcterms:created xsi:type="dcterms:W3CDTF">2023-07-27T14:32:24Z</dcterms:created>
  <dcterms:modified xsi:type="dcterms:W3CDTF">2023-08-14T10:00:43Z</dcterms:modified>
</cp:coreProperties>
</file>