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88" r:id="rId4"/>
    <p:sldId id="289" r:id="rId5"/>
    <p:sldId id="278" r:id="rId6"/>
    <p:sldId id="267" r:id="rId7"/>
    <p:sldId id="274" r:id="rId8"/>
    <p:sldId id="277" r:id="rId9"/>
    <p:sldId id="291" r:id="rId10"/>
    <p:sldId id="293" r:id="rId11"/>
    <p:sldId id="294" r:id="rId12"/>
    <p:sldId id="292" r:id="rId13"/>
    <p:sldId id="298" r:id="rId14"/>
    <p:sldId id="296" r:id="rId15"/>
    <p:sldId id="297" r:id="rId16"/>
    <p:sldId id="300" r:id="rId17"/>
    <p:sldId id="301" r:id="rId18"/>
    <p:sldId id="302" r:id="rId19"/>
    <p:sldId id="303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FCA1E9-FA01-4F70-82AC-481445E8C660}">
          <p14:sldIdLst>
            <p14:sldId id="287"/>
            <p14:sldId id="288"/>
            <p14:sldId id="289"/>
            <p14:sldId id="278"/>
            <p14:sldId id="267"/>
            <p14:sldId id="274"/>
            <p14:sldId id="277"/>
            <p14:sldId id="291"/>
            <p14:sldId id="293"/>
            <p14:sldId id="294"/>
            <p14:sldId id="292"/>
            <p14:sldId id="298"/>
            <p14:sldId id="296"/>
            <p14:sldId id="297"/>
            <p14:sldId id="300"/>
            <p14:sldId id="301"/>
            <p14:sldId id="302"/>
            <p14:sldId id="303"/>
            <p14:sldId id="299"/>
          </p14:sldIdLst>
        </p14:section>
        <p14:section name="Untitled Section" id="{BF92FFFE-23AC-4BF5-949D-7F7F58B8CEFD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dulous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1BAB-D22A-4552-B5CA-AC20A7FC8B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53B56D-061B-4655-89DA-DF9BCFB802C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96" y="34242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Business Problem :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41" y="1318148"/>
            <a:ext cx="10740421" cy="3450613"/>
          </a:xfrm>
        </p:spPr>
        <p:txBody>
          <a:bodyPr/>
          <a:lstStyle/>
          <a:p>
            <a:r>
              <a:rPr lang="en-IN" dirty="0"/>
              <a:t>To predict the impact of the incident raised by the customer.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u="sng" dirty="0">
                <a:solidFill>
                  <a:schemeClr val="bg1">
                    <a:lumMod val="50000"/>
                  </a:schemeClr>
                </a:solidFill>
              </a:rPr>
              <a:t>OBJECTIVE :</a:t>
            </a:r>
            <a:r>
              <a:rPr lang="en-IN" sz="2400" u="sng" dirty="0"/>
              <a:t> </a:t>
            </a:r>
            <a:r>
              <a:rPr lang="en-IN" u="sng" dirty="0"/>
              <a:t> </a:t>
            </a:r>
            <a:endParaRPr lang="en-IN" u="sng" dirty="0"/>
          </a:p>
          <a:p>
            <a:pPr marL="0" indent="0">
              <a:buNone/>
            </a:pPr>
            <a:r>
              <a:rPr lang="en-IN" dirty="0"/>
              <a:t>The objective of the analysis is to predict an impact on the basis of tickets raised.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Imputated Data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863" y="2406706"/>
            <a:ext cx="8596139" cy="33892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</a:t>
            </a:r>
            <a:r>
              <a:rPr lang="en-IN"/>
              <a:t>for consideration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8271" y="1353787"/>
            <a:ext cx="4488872" cy="5210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2943" y="1353787"/>
            <a:ext cx="39901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Algorithm Used: </a:t>
            </a:r>
            <a:r>
              <a:rPr lang="en-IN" dirty="0">
                <a:solidFill>
                  <a:srgbClr val="FF0000"/>
                </a:solidFill>
              </a:rPr>
              <a:t>ExtraTreeClassifier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Feature 9: Opened by</a:t>
            </a:r>
            <a:endParaRPr lang="en-IN" dirty="0"/>
          </a:p>
          <a:p>
            <a:r>
              <a:rPr lang="en-IN" dirty="0"/>
              <a:t>Feature 6: ID</a:t>
            </a:r>
            <a:endParaRPr lang="en-IN" dirty="0"/>
          </a:p>
          <a:p>
            <a:r>
              <a:rPr lang="en-IN" dirty="0"/>
              <a:t>Feature 13 : </a:t>
            </a:r>
            <a:r>
              <a:rPr lang="en-IN" dirty="0" err="1"/>
              <a:t>Category_ID</a:t>
            </a:r>
            <a:endParaRPr lang="en-IN" dirty="0"/>
          </a:p>
          <a:p>
            <a:r>
              <a:rPr lang="en-IN" dirty="0"/>
              <a:t>Feature 8: </a:t>
            </a:r>
            <a:r>
              <a:rPr lang="en-IN" dirty="0" err="1"/>
              <a:t>ID_caller</a:t>
            </a:r>
            <a:endParaRPr lang="en-IN" dirty="0"/>
          </a:p>
          <a:p>
            <a:r>
              <a:rPr lang="en-IN" dirty="0"/>
              <a:t>Feature 16: </a:t>
            </a:r>
            <a:r>
              <a:rPr lang="en-IN" dirty="0" err="1"/>
              <a:t>Support_incharge</a:t>
            </a:r>
            <a:endParaRPr lang="en-IN" dirty="0"/>
          </a:p>
          <a:p>
            <a:r>
              <a:rPr lang="en-IN" dirty="0"/>
              <a:t>Feature 12: Location</a:t>
            </a:r>
            <a:endParaRPr lang="en-IN" dirty="0"/>
          </a:p>
          <a:p>
            <a:r>
              <a:rPr lang="en-IN" dirty="0"/>
              <a:t>Feature 15: Support group</a:t>
            </a:r>
            <a:endParaRPr lang="en-IN" dirty="0"/>
          </a:p>
          <a:p>
            <a:r>
              <a:rPr lang="en-IN" dirty="0"/>
              <a:t>Feature 14:User_Symp</a:t>
            </a:r>
            <a:endParaRPr lang="en-IN" dirty="0"/>
          </a:p>
          <a:p>
            <a:r>
              <a:rPr lang="en-IN" dirty="0"/>
              <a:t>Feature 3: Count updated</a:t>
            </a:r>
            <a:endParaRPr lang="en-IN" dirty="0"/>
          </a:p>
          <a:p>
            <a:r>
              <a:rPr lang="en-IN" dirty="0"/>
              <a:t>Feature 1:Count_reassignment</a:t>
            </a:r>
            <a:endParaRPr lang="en-IN" dirty="0"/>
          </a:p>
          <a:p>
            <a:r>
              <a:rPr lang="en-IN" dirty="0"/>
              <a:t>Feature 10: </a:t>
            </a:r>
            <a:r>
              <a:rPr lang="en-IN" dirty="0" err="1"/>
              <a:t>Updated_by</a:t>
            </a:r>
            <a:endParaRPr lang="en-IN" dirty="0"/>
          </a:p>
          <a:p>
            <a:r>
              <a:rPr lang="en-IN" dirty="0"/>
              <a:t>Feature 7: </a:t>
            </a:r>
            <a:r>
              <a:rPr lang="en-IN" dirty="0" err="1"/>
              <a:t>ID_Check</a:t>
            </a:r>
            <a:endParaRPr lang="en-IN" dirty="0"/>
          </a:p>
          <a:p>
            <a:endParaRPr lang="en-IN" dirty="0"/>
          </a:p>
          <a:p>
            <a:r>
              <a:rPr lang="en-IN" dirty="0"/>
              <a:t>Apart from this, we are also considering taking difference of timing and Doc Knowledge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K Nearest </a:t>
            </a:r>
            <a:r>
              <a:rPr lang="en-IN" dirty="0" err="1"/>
              <a:t>Neighbors</a:t>
            </a:r>
            <a:endParaRPr lang="en-IN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77334" y="4758673"/>
          <a:ext cx="6328580" cy="17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16"/>
                <a:gridCol w="1265716"/>
                <a:gridCol w="1265716"/>
                <a:gridCol w="1265716"/>
                <a:gridCol w="1265716"/>
              </a:tblGrid>
              <a:tr h="4262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  <a:endParaRPr lang="en-IN" dirty="0"/>
                    </a:p>
                  </a:txBody>
                  <a:tcPr/>
                </a:tc>
              </a:tr>
              <a:tr h="426209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784</a:t>
                      </a:r>
                      <a:endParaRPr lang="en-IN" dirty="0"/>
                    </a:p>
                  </a:txBody>
                  <a:tcPr/>
                </a:tc>
              </a:tr>
              <a:tr h="426209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28556</a:t>
                      </a:r>
                      <a:endParaRPr lang="en-IN" dirty="0"/>
                    </a:p>
                  </a:txBody>
                  <a:tcPr/>
                </a:tc>
              </a:tr>
              <a:tr h="426209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7334" y="4389341"/>
            <a:ext cx="225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Testing Data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839" y="3930732"/>
            <a:ext cx="2980706" cy="29807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09611" y="3561400"/>
            <a:ext cx="3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Confusion matrix for Test Data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246909"/>
            <a:ext cx="8870427" cy="5367647"/>
          </a:xfrm>
        </p:spPr>
        <p:txBody>
          <a:bodyPr/>
          <a:lstStyle/>
          <a:p>
            <a:r>
              <a:rPr lang="en-US" dirty="0"/>
              <a:t>Key Points:</a:t>
            </a:r>
            <a:endParaRPr lang="en-US" dirty="0"/>
          </a:p>
          <a:p>
            <a:r>
              <a:rPr lang="en-IN" dirty="0"/>
              <a:t>Accuracy:95.40%</a:t>
            </a:r>
            <a:endParaRPr lang="en-IN" dirty="0"/>
          </a:p>
          <a:p>
            <a:r>
              <a:rPr lang="en-IN" dirty="0"/>
              <a:t>47% of the times low and medium incidents were considered as High(Precision).</a:t>
            </a:r>
            <a:endParaRPr lang="en-IN" dirty="0"/>
          </a:p>
          <a:p>
            <a:r>
              <a:rPr lang="en-IN" dirty="0"/>
              <a:t>Only 36% of the times low impact incident is considered as low otherwise </a:t>
            </a:r>
            <a:r>
              <a:rPr lang="en-IN" dirty="0">
                <a:solidFill>
                  <a:schemeClr val="accent1"/>
                </a:solidFill>
              </a:rPr>
              <a:t>74% of time high or medium incident are predicted a low.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/>
              <a:t>51% of </a:t>
            </a:r>
            <a:r>
              <a:rPr lang="en-IN" dirty="0">
                <a:solidFill>
                  <a:schemeClr val="accent1"/>
                </a:solidFill>
              </a:rPr>
              <a:t>high impact incident cases were wrongly predicted as low or medium impact incidents</a:t>
            </a:r>
            <a:r>
              <a:rPr lang="en-IN" dirty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25% of the times low is wrongly predicted as high or medium impact incident.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6068"/>
          </a:xfrm>
        </p:spPr>
        <p:txBody>
          <a:bodyPr/>
          <a:lstStyle/>
          <a:p>
            <a:r>
              <a:rPr lang="en-IN" dirty="0"/>
              <a:t>Using Random Forest Classifier</a:t>
            </a:r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677334" y="4694989"/>
          <a:ext cx="6245980" cy="186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96"/>
                <a:gridCol w="1249196"/>
                <a:gridCol w="1249196"/>
                <a:gridCol w="1249196"/>
                <a:gridCol w="1249196"/>
              </a:tblGrid>
              <a:tr h="6060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  <a:endParaRPr lang="en-IN" dirty="0"/>
                    </a:p>
                  </a:txBody>
                  <a:tcPr/>
                </a:tc>
              </a:tr>
              <a:tr h="418810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455</a:t>
                      </a:r>
                      <a:endParaRPr lang="en-IN" dirty="0"/>
                    </a:p>
                  </a:txBody>
                  <a:tcPr/>
                </a:tc>
              </a:tr>
              <a:tr h="418810">
                <a:tc>
                  <a:txBody>
                    <a:bodyPr/>
                    <a:lstStyle/>
                    <a:p>
                      <a:r>
                        <a:rPr lang="en-IN" dirty="0"/>
                        <a:t>Medium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IN" dirty="0"/>
                        <a:t>8638</a:t>
                      </a:r>
                      <a:endParaRPr lang="en-IN" dirty="0"/>
                    </a:p>
                  </a:txBody>
                  <a:tcPr/>
                </a:tc>
              </a:tr>
              <a:tr h="418810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IN" dirty="0"/>
                        <a:t>37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7482" y="4109648"/>
            <a:ext cx="2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 on Test 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491671" y="3211556"/>
            <a:ext cx="332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Confusion matrix for test data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3" y="1555668"/>
            <a:ext cx="8003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Accuracy:98.11%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42% of the times low and medium incidents were considered as High(Precision).(303+2)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Only 75% of the times low impact incident is considered as low otherwise </a:t>
            </a:r>
            <a:r>
              <a:rPr lang="en-IN" dirty="0">
                <a:solidFill>
                  <a:schemeClr val="accent1"/>
                </a:solidFill>
              </a:rPr>
              <a:t>25% of time high or medium incident are predicted a low</a:t>
            </a:r>
            <a:r>
              <a:rPr lang="en-IN" dirty="0"/>
              <a:t>.(198+3)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6% of high impact incident cases were wrongly predicted as low or medium impact incidents</a:t>
            </a:r>
            <a:r>
              <a:rPr lang="en-IN" dirty="0"/>
              <a:t>.(21+8)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5% of the times low is wrongly predicted as high or medium impact incident.(3+26)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71" y="3671649"/>
            <a:ext cx="2830819" cy="28308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062"/>
          </a:xfrm>
        </p:spPr>
        <p:txBody>
          <a:bodyPr/>
          <a:lstStyle/>
          <a:p>
            <a:r>
              <a:rPr lang="en-IN" dirty="0"/>
              <a:t>Using Decision Tree</a:t>
            </a:r>
            <a:endParaRPr lang="en-IN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77334" y="4978949"/>
          <a:ext cx="6577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592"/>
                <a:gridCol w="1315592"/>
                <a:gridCol w="1315592"/>
                <a:gridCol w="1315592"/>
                <a:gridCol w="1315592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28184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IN" dirty="0"/>
                        <a:t>14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7334" y="4528622"/>
            <a:ext cx="276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Testing Data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61647" y="2907867"/>
            <a:ext cx="35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Confusion matrix for Test data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2535"/>
            <a:ext cx="8596668" cy="5260769"/>
          </a:xfrm>
        </p:spPr>
        <p:txBody>
          <a:bodyPr/>
          <a:lstStyle/>
          <a:p>
            <a:r>
              <a:rPr lang="en-IN" dirty="0"/>
              <a:t>Accuracy:97.90</a:t>
            </a:r>
            <a:endParaRPr lang="en-IN" dirty="0"/>
          </a:p>
          <a:p>
            <a:r>
              <a:rPr lang="en-IN" dirty="0"/>
              <a:t>30% of the times low and medium incidents were considered as High(Precision).(225+12)</a:t>
            </a:r>
            <a:endParaRPr lang="en-IN" dirty="0"/>
          </a:p>
          <a:p>
            <a:r>
              <a:rPr lang="en-IN" dirty="0"/>
              <a:t>Only 85% of the times low impact incident is considered as low otherwise </a:t>
            </a:r>
            <a:r>
              <a:rPr lang="en-IN" dirty="0">
                <a:solidFill>
                  <a:schemeClr val="accent1"/>
                </a:solidFill>
              </a:rPr>
              <a:t>15% of time high or medium incident are predicted a low.(110+11)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24% of high impact incident cases were wrongly predicted as low or medium impact incidents</a:t>
            </a:r>
            <a:r>
              <a:rPr lang="en-IN" dirty="0"/>
              <a:t>.(167+11)</a:t>
            </a:r>
            <a:endParaRPr lang="en-IN" dirty="0"/>
          </a:p>
          <a:p>
            <a:r>
              <a:rPr lang="en-IN" dirty="0"/>
              <a:t>14% of the times low is wrongly predicted as high or medium impact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incident.(99+12)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19" y="3338153"/>
            <a:ext cx="3708781" cy="29625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561"/>
          </a:xfrm>
        </p:spPr>
        <p:txBody>
          <a:bodyPr/>
          <a:lstStyle/>
          <a:p>
            <a:r>
              <a:rPr lang="en-IN" dirty="0"/>
              <a:t>Under sampling using Clustering centroid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8161"/>
            <a:ext cx="8596668" cy="4723201"/>
          </a:xfrm>
        </p:spPr>
        <p:txBody>
          <a:bodyPr/>
          <a:lstStyle/>
          <a:p>
            <a:r>
              <a:rPr lang="en-IN" dirty="0"/>
              <a:t>Random Forest: accuracy:0.06%</a:t>
            </a:r>
            <a:endParaRPr lang="en-IN" dirty="0"/>
          </a:p>
          <a:p>
            <a:r>
              <a:rPr lang="en-IN" dirty="0"/>
              <a:t>Dataset size:1700 with equal number of rows for each incident impact.</a:t>
            </a:r>
            <a:endParaRPr lang="en-IN" dirty="0"/>
          </a:p>
          <a:p>
            <a:r>
              <a:rPr lang="en-IN" dirty="0"/>
              <a:t>Applied under sampling on training data(70k)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772336" y="2687320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IN" dirty="0"/>
              <a:t>Under oversampling using Smote Tomek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5284519"/>
          </a:xfrm>
        </p:spPr>
        <p:txBody>
          <a:bodyPr/>
          <a:lstStyle/>
          <a:p>
            <a:r>
              <a:rPr lang="en-IN" dirty="0"/>
              <a:t>Applied this algorithm on training dataset on 70% of training data.</a:t>
            </a:r>
            <a:endParaRPr lang="en-IN" dirty="0"/>
          </a:p>
          <a:p>
            <a:r>
              <a:rPr lang="en-IN" dirty="0"/>
              <a:t>Size of Low and high increased to 65k and number of observation from medium incident were reduced to  65k.</a:t>
            </a:r>
            <a:endParaRPr lang="en-IN" dirty="0"/>
          </a:p>
          <a:p>
            <a:r>
              <a:rPr lang="en-IN" dirty="0"/>
              <a:t>Random forest Accuracy:97.97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Decision Tree Accuracy:95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07644" y="299745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28325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306286"/>
            <a:ext cx="2632362" cy="2632362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061462" y="485944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1269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27314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1147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644" y="4400130"/>
            <a:ext cx="2632362" cy="26323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sz="3200" dirty="0"/>
              <a:t>nsemble Model 1 using KNN, Decision Tree and Random Forest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82138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Imbalance Training dataset with split of 70:30.</a:t>
            </a:r>
            <a:endParaRPr lang="en-IN" dirty="0"/>
          </a:p>
          <a:p>
            <a:r>
              <a:rPr lang="en-IN" dirty="0"/>
              <a:t>Accuracy</a:t>
            </a:r>
            <a:r>
              <a:rPr lang="en-IN"/>
              <a:t>: 98.63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28% of the times low and medium incidents were considered as High(Precision).(201+5)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Only 86% of the times low impact incident is considered as low otherwise </a:t>
            </a:r>
            <a:r>
              <a:rPr lang="en-IN" dirty="0">
                <a:solidFill>
                  <a:schemeClr val="accent1"/>
                </a:solidFill>
              </a:rPr>
              <a:t>14% of time high or medium incident are predicted a low</a:t>
            </a:r>
            <a:r>
              <a:rPr lang="en-IN" dirty="0"/>
              <a:t>.(107+8)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9% of high impact incident cases were wrongly predicted as low or medium impact incidents</a:t>
            </a:r>
            <a:r>
              <a:rPr lang="en-IN" dirty="0"/>
              <a:t>.(43+8)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6% of the times low is wrongly predicted as high or medium impact incident.(42+5)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88197" y="2605414"/>
          <a:ext cx="77374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87"/>
                <a:gridCol w="1547487"/>
                <a:gridCol w="1547487"/>
                <a:gridCol w="1547487"/>
                <a:gridCol w="1547487"/>
              </a:tblGrid>
              <a:tr h="3302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  <a:endParaRPr lang="en-IN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.91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732</a:t>
                      </a:r>
                      <a:endParaRPr lang="en-IN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28756</a:t>
                      </a:r>
                      <a:endParaRPr lang="en-IN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94" y="1930400"/>
            <a:ext cx="2590410" cy="25904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Model 2 using KNN, Decision Tree and Random Forest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7915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Dataset Used : After applying combination of under sampling and oversampling(Smote Tomek)</a:t>
            </a:r>
            <a:endParaRPr lang="en-IN" dirty="0"/>
          </a:p>
          <a:p>
            <a:r>
              <a:rPr lang="en-IN" dirty="0"/>
              <a:t>Accuracy:97.98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25% of the times low and medium incidents were considered as High(Precision).(172+10)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Only 85% of the times low impact incident is considered as low otherwise </a:t>
            </a:r>
            <a:r>
              <a:rPr lang="en-IN" dirty="0">
                <a:solidFill>
                  <a:schemeClr val="accent1"/>
                </a:solidFill>
              </a:rPr>
              <a:t>15% of time high or medium incident are predicted a low</a:t>
            </a:r>
            <a:r>
              <a:rPr lang="en-IN" dirty="0"/>
              <a:t>.(105+15)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25% of high impact incident cases were wrongly predicted as low or medium impact incidents</a:t>
            </a:r>
            <a:r>
              <a:rPr lang="en-IN" dirty="0"/>
              <a:t>.(171+15)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16% of the times low is wrongly predicted as high or medium impact incident.(127+10).</a:t>
            </a:r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30295" y="2791624"/>
          <a:ext cx="73745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00"/>
                <a:gridCol w="1552303"/>
                <a:gridCol w="1552303"/>
                <a:gridCol w="1552303"/>
                <a:gridCol w="1339266"/>
              </a:tblGrid>
              <a:tr h="31446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  <a:endParaRPr lang="en-IN" dirty="0"/>
                    </a:p>
                  </a:txBody>
                  <a:tcPr/>
                </a:tc>
              </a:tr>
              <a:tr h="314466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732</a:t>
                      </a:r>
                      <a:endParaRPr lang="en-IN" dirty="0"/>
                    </a:p>
                  </a:txBody>
                  <a:tcPr/>
                </a:tc>
              </a:tr>
              <a:tr h="314466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28184</a:t>
                      </a:r>
                      <a:endParaRPr lang="en-IN" dirty="0"/>
                    </a:p>
                  </a:txBody>
                  <a:tcPr/>
                </a:tc>
              </a:tr>
              <a:tr h="314466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30" y="2061804"/>
            <a:ext cx="3328158" cy="3328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9195"/>
          </a:xfrm>
        </p:spPr>
        <p:txBody>
          <a:bodyPr/>
          <a:lstStyle/>
          <a:p>
            <a:r>
              <a:rPr lang="en-US" dirty="0"/>
              <a:t>key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795"/>
            <a:ext cx="8596668" cy="4402567"/>
          </a:xfrm>
        </p:spPr>
        <p:txBody>
          <a:bodyPr/>
          <a:lstStyle/>
          <a:p>
            <a:r>
              <a:rPr lang="en-US" dirty="0"/>
              <a:t>Selection parameters for consideration: </a:t>
            </a:r>
            <a:endParaRPr lang="en-US" dirty="0"/>
          </a:p>
          <a:p>
            <a:r>
              <a:rPr lang="en-US" dirty="0"/>
              <a:t>Precision value for Low impact incident should be high.</a:t>
            </a:r>
            <a:endParaRPr lang="en-US" dirty="0"/>
          </a:p>
          <a:p>
            <a:r>
              <a:rPr lang="en-US" dirty="0"/>
              <a:t>Recall value for High impact cased should be high.</a:t>
            </a:r>
            <a:endParaRPr lang="en-US" dirty="0"/>
          </a:p>
          <a:p>
            <a:r>
              <a:rPr lang="en-US" dirty="0"/>
              <a:t>However, precision for high and recall for low also taken into consideration.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90" y="2904382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EXPLORATORY  Data  Analysis (EDA)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50" y="292002"/>
            <a:ext cx="9603275" cy="1049235"/>
          </a:xfrm>
        </p:spPr>
        <p:txBody>
          <a:bodyPr/>
          <a:lstStyle/>
          <a:p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Data set details</a:t>
            </a:r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6" t="27082" r="17396" b="31179"/>
          <a:stretch>
            <a:fillRect/>
          </a:stretch>
        </p:blipFill>
        <p:spPr>
          <a:xfrm>
            <a:off x="386350" y="1448858"/>
            <a:ext cx="11665667" cy="458193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90" y="827850"/>
            <a:ext cx="7213380" cy="7221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Impact on ID</a:t>
            </a:r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8966" y="3154292"/>
            <a:ext cx="8630446" cy="4042163"/>
          </a:xfrm>
        </p:spPr>
        <p:txBody>
          <a:bodyPr/>
          <a:lstStyle/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  <p:pic>
        <p:nvPicPr>
          <p:cNvPr id="4" name="Content Placeholder 8" descr="A screenshot of a computer&#10;&#10;Description automatically generated"/>
          <p:cNvPicPr>
            <a:picLocks noGrp="1" noChangeAspect="1"/>
          </p:cNvPicPr>
          <p:nvPr>
            <p:ph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82565" r="56622" b="6034"/>
          <a:stretch>
            <a:fillRect/>
          </a:stretch>
        </p:blipFill>
        <p:spPr>
          <a:xfrm>
            <a:off x="0" y="1308100"/>
            <a:ext cx="4284663" cy="1035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17" y="678820"/>
            <a:ext cx="7361583" cy="6109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90" y="3429000"/>
            <a:ext cx="391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10 ID’s which occurred maximum time.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1" y="265735"/>
            <a:ext cx="9269896" cy="589032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Impact on </a:t>
            </a:r>
            <a:r>
              <a:rPr lang="en-IN" u="sng" dirty="0" err="1">
                <a:solidFill>
                  <a:schemeClr val="bg1">
                    <a:lumMod val="50000"/>
                  </a:schemeClr>
                </a:solidFill>
              </a:rPr>
              <a:t>Opened_by</a:t>
            </a:r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32489" r="55868" b="53427"/>
          <a:stretch>
            <a:fillRect/>
          </a:stretch>
        </p:blipFill>
        <p:spPr>
          <a:xfrm>
            <a:off x="192157" y="987715"/>
            <a:ext cx="4854516" cy="120883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06" y="1291472"/>
            <a:ext cx="7381494" cy="5596344"/>
          </a:xfrm>
          <a:prstGeom prst="rect">
            <a:avLst/>
          </a:prstGeom>
        </p:spPr>
      </p:pic>
      <p:sp>
        <p:nvSpPr>
          <p:cNvPr id="6" name="Text Placeholder 5"/>
          <p:cNvSpPr txBox="1"/>
          <p:nvPr/>
        </p:nvSpPr>
        <p:spPr>
          <a:xfrm>
            <a:off x="-41397" y="2299678"/>
            <a:ext cx="8630446" cy="404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Incidents registered by Group 17 are highest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 total and also maximum in which has either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medium or high impact.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Group 17 opened maximum number of cases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Of location 204.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831"/>
            <a:ext cx="9697278" cy="1018098"/>
          </a:xfrm>
        </p:spPr>
        <p:txBody>
          <a:bodyPr/>
          <a:lstStyle/>
          <a:p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Impact on Location</a:t>
            </a:r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Content Placeholder 8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t="80447" r="57271" b="7854"/>
          <a:stretch>
            <a:fillRect/>
          </a:stretch>
        </p:blipFill>
        <p:spPr>
          <a:xfrm>
            <a:off x="172949" y="1000470"/>
            <a:ext cx="4349356" cy="9470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05" y="868438"/>
            <a:ext cx="7669695" cy="5989562"/>
          </a:xfrm>
          <a:prstGeom prst="rect">
            <a:avLst/>
          </a:prstGeom>
        </p:spPr>
      </p:pic>
      <p:sp>
        <p:nvSpPr>
          <p:cNvPr id="7" name="Text Placeholder 5"/>
          <p:cNvSpPr txBox="1"/>
          <p:nvPr/>
        </p:nvSpPr>
        <p:spPr>
          <a:xfrm>
            <a:off x="-41397" y="2299678"/>
            <a:ext cx="8630446" cy="404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15636" y="2826327"/>
            <a:ext cx="410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all incidents, location 204 faced highest number of cases and those cases are being opened by group 17.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6" y="86830"/>
            <a:ext cx="10184296" cy="857387"/>
          </a:xfrm>
        </p:spPr>
        <p:txBody>
          <a:bodyPr/>
          <a:lstStyle/>
          <a:p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Impact on </a:t>
            </a:r>
            <a:r>
              <a:rPr lang="en-IN" u="sng" dirty="0" err="1">
                <a:solidFill>
                  <a:schemeClr val="bg1">
                    <a:lumMod val="50000"/>
                  </a:schemeClr>
                </a:solidFill>
              </a:rPr>
              <a:t>Doc_knowledge</a:t>
            </a:r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Content Placeholder 8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5" t="61999" r="56372" b="23917"/>
          <a:stretch>
            <a:fillRect/>
          </a:stretch>
        </p:blipFill>
        <p:spPr>
          <a:xfrm>
            <a:off x="162339" y="810779"/>
            <a:ext cx="5444092" cy="140564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09" y="401602"/>
            <a:ext cx="4496190" cy="6233700"/>
          </a:xfrm>
          <a:prstGeom prst="rect">
            <a:avLst/>
          </a:prstGeom>
        </p:spPr>
      </p:pic>
      <p:sp>
        <p:nvSpPr>
          <p:cNvPr id="5" name="Text Placeholder 5"/>
          <p:cNvSpPr txBox="1"/>
          <p:nvPr/>
        </p:nvSpPr>
        <p:spPr>
          <a:xfrm>
            <a:off x="82826" y="2414235"/>
            <a:ext cx="8630446" cy="404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6265" y="2414235"/>
            <a:ext cx="5343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Proportion of high impact while working according to document is 0.028</a:t>
            </a:r>
            <a:endParaRPr lang="en-IN" dirty="0"/>
          </a:p>
          <a:p>
            <a:r>
              <a:rPr lang="en-IN" dirty="0"/>
              <a:t>Proportion of high impact while not working according to document is 0.023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bg1">
                    <a:lumMod val="50000"/>
                  </a:schemeClr>
                </a:solidFill>
              </a:rPr>
              <a:t>CATEGORICAL CORRELATION MATRIX(HEATMAP)</a:t>
            </a:r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" y="1930400"/>
            <a:ext cx="6589713" cy="4737100"/>
          </a:xfrm>
        </p:spPr>
      </p:pic>
      <p:sp>
        <p:nvSpPr>
          <p:cNvPr id="6" name="Rectangle 5"/>
          <p:cNvSpPr/>
          <p:nvPr/>
        </p:nvSpPr>
        <p:spPr>
          <a:xfrm>
            <a:off x="6872141" y="1930400"/>
            <a:ext cx="3063711" cy="3778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Cramer’s Value</a:t>
            </a:r>
            <a:endParaRPr lang="en-IN" u="sng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&gt;0.25		Very Strong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&gt;0.15		       Strong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&gt;0.10		  Moderate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&gt;0.05	             	Weak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&gt;0	      		No or Very       		Weak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r>
              <a:rPr lang="en-IN" dirty="0"/>
              <a:t>KNN Imputation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0" y="1496291"/>
            <a:ext cx="2747890" cy="3131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0026" y="1793174"/>
            <a:ext cx="4370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Encoding Used : Label Encoding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Independent Variables with less     proportion of missing values are dropped such as </a:t>
            </a:r>
            <a:r>
              <a:rPr lang="en-IN" dirty="0" err="1"/>
              <a:t>ID_caller</a:t>
            </a:r>
            <a:r>
              <a:rPr lang="en-IN" dirty="0"/>
              <a:t>, Location, and </a:t>
            </a:r>
            <a:r>
              <a:rPr lang="en-IN" dirty="0" err="1"/>
              <a:t>Category_ID</a:t>
            </a:r>
            <a:r>
              <a:rPr lang="en-IN" dirty="0"/>
              <a:t>.</a:t>
            </a:r>
            <a:endParaRPr lang="en-IN" dirty="0"/>
          </a:p>
          <a:p>
            <a:endParaRPr lang="en-IN" dirty="0"/>
          </a:p>
          <a:p>
            <a:r>
              <a:rPr lang="en-IN" dirty="0"/>
              <a:t>KNN imputation applied on the rest of the variables based on number of missing values. Less number of missing values are imputed first and so on.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5529</Words>
  <Application>WPS Presentation</Application>
  <PresentationFormat>Widescreen</PresentationFormat>
  <Paragraphs>487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Business Problem :  </vt:lpstr>
      <vt:lpstr>EXPLORATORY  Data  Analysis (EDA)</vt:lpstr>
      <vt:lpstr>Data set details</vt:lpstr>
      <vt:lpstr>Impact on ID</vt:lpstr>
      <vt:lpstr>Impact on Opened_by</vt:lpstr>
      <vt:lpstr>Impact on Location</vt:lpstr>
      <vt:lpstr>Impact on Doc_knowledge </vt:lpstr>
      <vt:lpstr>CATEGORICAL CORRELATION MATRIX(HEATMAP)</vt:lpstr>
      <vt:lpstr>KNN Imputation</vt:lpstr>
      <vt:lpstr>Imputated Data</vt:lpstr>
      <vt:lpstr>Features for consideration </vt:lpstr>
      <vt:lpstr>Using K Nearest Neighbors</vt:lpstr>
      <vt:lpstr>Using Random Forest Classifier</vt:lpstr>
      <vt:lpstr>Using Decision Tree</vt:lpstr>
      <vt:lpstr>Under sampling using Clustering centroid</vt:lpstr>
      <vt:lpstr>Under oversampling using Smote Tomek</vt:lpstr>
      <vt:lpstr>Ensemble Model 1 using KNN, Decision Tree and Random Forest</vt:lpstr>
      <vt:lpstr>Ensemble Model 2 using KNN, Decision Tree and Random Forest 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Impact Prediction</dc:title>
  <dc:creator>sagar sanadi</dc:creator>
  <cp:lastModifiedBy>Krishna Heroor</cp:lastModifiedBy>
  <cp:revision>123</cp:revision>
  <dcterms:created xsi:type="dcterms:W3CDTF">2020-01-08T08:58:00Z</dcterms:created>
  <dcterms:modified xsi:type="dcterms:W3CDTF">2020-03-19T06:37:53Z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