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9BC2"/>
    <a:srgbClr val="CCCCFF"/>
    <a:srgbClr val="BFD935"/>
    <a:srgbClr val="A5C2E0"/>
    <a:srgbClr val="FE9374"/>
    <a:srgbClr val="FDC340"/>
    <a:srgbClr val="FCAF00"/>
    <a:srgbClr val="F1EB00"/>
    <a:srgbClr val="BBDE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08834-758F-41DA-AFD9-04A246EE2C52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83349-BAD0-4B2C-8FC7-00C374818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64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83349-BAD0-4B2C-8FC7-00C37481843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36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83349-BAD0-4B2C-8FC7-00C37481843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73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A9F70-162F-4DFF-B886-62E2EFCA7689}" type="datetimeFigureOut">
              <a:rPr lang="zh-CN" altLang="en-US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CF38-C294-4E5C-AAFA-3856956A608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93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7E1AEC-EEA6-42DC-9430-D42CA905FD73}" type="datetimeFigureOut">
              <a:rPr lang="zh-CN" altLang="en-US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EDF30F-7BBB-4CC0-9F9B-BC4986FAED2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73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C94055-3CED-4AE8-97A5-169090CA475E}" type="datetimeFigureOut">
              <a:rPr lang="zh-CN" altLang="en-US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24F60-6AFC-4B52-9EC2-5B804B45543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1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F31090-33D1-4E10-9518-6263D66F57A2}" type="datetimeFigureOut">
              <a:rPr lang="zh-CN" altLang="en-US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9BBF82-1EDF-4E1E-8446-0AA3C8E4D1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85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9E1ACE-0249-417F-AFF6-77440352C8A8}" type="datetimeFigureOut">
              <a:rPr lang="zh-CN" altLang="en-US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9DACF-37FD-4F82-A4AF-41168E71F9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2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0EAB24-4485-40AA-86D2-70BE37D6A439}" type="datetimeFigureOut">
              <a:rPr lang="zh-CN" altLang="en-US"/>
              <a:pPr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31CC1-EBF3-4808-8C87-A6F3D06EE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45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05BA1F-9D4F-4BA8-956A-79C93AA2B9BD}" type="datetimeFigureOut">
              <a:rPr lang="zh-CN" altLang="en-US"/>
              <a:pPr/>
              <a:t>2018/11/9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37DD1-4EA5-4630-B10F-C1548B5DB1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6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9859C6-7FCA-4419-9D22-9DCA5080E677}" type="datetimeFigureOut">
              <a:rPr lang="zh-CN" altLang="en-US"/>
              <a:pPr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35B10E-A9D0-4D07-B0D4-5079A901F46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74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913AF2-90B8-40EF-9F80-EAE009D15478}" type="datetimeFigureOut">
              <a:rPr lang="zh-CN" altLang="en-US"/>
              <a:pPr/>
              <a:t>2018/11/9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A8582-119E-4F00-94F7-CE9308B1AAE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93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12B8E0-371D-4F84-8159-C68AC8E5B96A}" type="datetimeFigureOut">
              <a:rPr lang="zh-CN" altLang="en-US"/>
              <a:pPr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7E2C7-5636-4182-B35C-EF7CE224830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76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0AF13D-37FE-414B-A5DD-C279EDA2F802}" type="datetimeFigureOut">
              <a:rPr lang="zh-CN" altLang="en-US"/>
              <a:pPr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424E96-0ED7-4BBB-ADCB-6C94483669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4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2F0D9">
            <a:alpha val="2999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CCE76588-15D4-4CF4-803F-C0D797268A6E}" type="datetimeFigureOut">
              <a:rPr lang="zh-CN" altLang="en-US"/>
              <a:pPr/>
              <a:t>2018/11/9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AF33B1BB-F70C-44A9-93CA-7DCB5BC94C9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aFK8P0CqCRs" TargetMode="External"/><Relationship Id="rId3" Type="http://schemas.openxmlformats.org/officeDocument/2006/relationships/hyperlink" Target="http://eltopocuriosoinfantilana.blogspot.com/2013/02/empezamos-el-proyecto-del-universo.html" TargetMode="External"/><Relationship Id="rId7" Type="http://schemas.openxmlformats.org/officeDocument/2006/relationships/hyperlink" Target="https://reurl.cc/GdzjZ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3q.9527.tw/85" TargetMode="Externa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hyperlink" Target="http://exde601e.blogspot.com/2015/08/apple-music-review.html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vimeo.com/55658574" TargetMode="External"/><Relationship Id="rId5" Type="http://schemas.openxmlformats.org/officeDocument/2006/relationships/hyperlink" Target="https://projects.raspberrypi.org/en/projects/gpio-music-box" TargetMode="External"/><Relationship Id="rId4" Type="http://schemas.openxmlformats.org/officeDocument/2006/relationships/hyperlink" Target="https://www.youtube.com/watch?v=rQ1412_rNmk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youtube.com/watch?v=fkVBAcvbrjU" TargetMode="External"/><Relationship Id="rId7" Type="http://schemas.openxmlformats.org/officeDocument/2006/relationships/hyperlink" Target="https://thegadabouttown.com/2015/12/02/it-was-a-dark-and-stormy-day/" TargetMode="External"/><Relationship Id="rId2" Type="http://schemas.openxmlformats.org/officeDocument/2006/relationships/hyperlink" Target="https://www.edntaiwan.com/news/article/20171130NT01-How-to-Build-a-Raspberry-Pi-Weather-Station" TargetMode="External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4" Type="http://schemas.openxmlformats.org/officeDocument/2006/relationships/hyperlink" Target="https://www.youtube.com/watch?v=wdaBi33nd3k" TargetMode="External"/><Relationship Id="rId9" Type="http://schemas.openxmlformats.org/officeDocument/2006/relationships/hyperlink" Target="http://jeatz-axl.deviantart.com/art/Mirror-39521357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iwan-raspberrypi.com/start/3-%E5%AE%89%E8%A3%9D%E4%BD%9C%E6%A5%AD%E7%B3%BB%E7%B5%B1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ites.google.com/site/raspberypishare0918/home/di-yi-ci-qi-dong/raspi-confi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rojects.raspberrypi.org/e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同心圆 17"/>
          <p:cNvSpPr>
            <a:spLocks/>
          </p:cNvSpPr>
          <p:nvPr/>
        </p:nvSpPr>
        <p:spPr bwMode="auto">
          <a:xfrm>
            <a:off x="1992313" y="1308100"/>
            <a:ext cx="4057650" cy="4056063"/>
          </a:xfrm>
          <a:custGeom>
            <a:avLst/>
            <a:gdLst>
              <a:gd name="T0" fmla="*/ 0 w 4057199"/>
              <a:gd name="T1" fmla="*/ 2028600 h 4057199"/>
              <a:gd name="T2" fmla="*/ 2028600 w 4057199"/>
              <a:gd name="T3" fmla="*/ 0 h 4057199"/>
              <a:gd name="T4" fmla="*/ 4057200 w 4057199"/>
              <a:gd name="T5" fmla="*/ 2028600 h 4057199"/>
              <a:gd name="T6" fmla="*/ 2028600 w 4057199"/>
              <a:gd name="T7" fmla="*/ 4057200 h 4057199"/>
              <a:gd name="T8" fmla="*/ 0 w 4057199"/>
              <a:gd name="T9" fmla="*/ 2028600 h 4057199"/>
              <a:gd name="T10" fmla="*/ 0 w 4057199"/>
              <a:gd name="T11" fmla="*/ 2028600 h 4057199"/>
              <a:gd name="T12" fmla="*/ 2028600 w 4057199"/>
              <a:gd name="T13" fmla="*/ 4057200 h 4057199"/>
              <a:gd name="T14" fmla="*/ 4057200 w 4057199"/>
              <a:gd name="T15" fmla="*/ 2028600 h 4057199"/>
              <a:gd name="T16" fmla="*/ 2028600 w 4057199"/>
              <a:gd name="T17" fmla="*/ 0 h 4057199"/>
              <a:gd name="T18" fmla="*/ 0 w 4057199"/>
              <a:gd name="T19" fmla="*/ 2028600 h 4057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57199" h="4057199">
                <a:moveTo>
                  <a:pt x="0" y="2028600"/>
                </a:moveTo>
                <a:cubicBezTo>
                  <a:pt x="0" y="908235"/>
                  <a:pt x="908235" y="0"/>
                  <a:pt x="2028600" y="0"/>
                </a:cubicBezTo>
                <a:cubicBezTo>
                  <a:pt x="3148965" y="0"/>
                  <a:pt x="4057200" y="908235"/>
                  <a:pt x="4057200" y="2028600"/>
                </a:cubicBezTo>
                <a:cubicBezTo>
                  <a:pt x="4057200" y="3148965"/>
                  <a:pt x="3148965" y="4057200"/>
                  <a:pt x="2028600" y="4057200"/>
                </a:cubicBezTo>
                <a:cubicBezTo>
                  <a:pt x="908235" y="4057200"/>
                  <a:pt x="0" y="3148965"/>
                  <a:pt x="0" y="2028600"/>
                </a:cubicBezTo>
                <a:close/>
                <a:moveTo>
                  <a:pt x="0" y="2028600"/>
                </a:moveTo>
                <a:cubicBezTo>
                  <a:pt x="0" y="3148965"/>
                  <a:pt x="908235" y="4057200"/>
                  <a:pt x="2028600" y="4057200"/>
                </a:cubicBezTo>
                <a:cubicBezTo>
                  <a:pt x="3148965" y="4057200"/>
                  <a:pt x="4057200" y="3148965"/>
                  <a:pt x="4057200" y="2028600"/>
                </a:cubicBezTo>
                <a:cubicBezTo>
                  <a:pt x="4057200" y="908235"/>
                  <a:pt x="3148965" y="0"/>
                  <a:pt x="2028600" y="0"/>
                </a:cubicBezTo>
                <a:cubicBezTo>
                  <a:pt x="908235" y="0"/>
                  <a:pt x="0" y="908235"/>
                  <a:pt x="0" y="2028600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7F7F7F">
                <a:alpha val="65999"/>
              </a:srgbClr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" name="同心圆 18"/>
          <p:cNvSpPr>
            <a:spLocks/>
          </p:cNvSpPr>
          <p:nvPr/>
        </p:nvSpPr>
        <p:spPr bwMode="auto">
          <a:xfrm>
            <a:off x="2670175" y="1984375"/>
            <a:ext cx="2701925" cy="2701925"/>
          </a:xfrm>
          <a:custGeom>
            <a:avLst/>
            <a:gdLst>
              <a:gd name="T0" fmla="*/ 0 w 2701987"/>
              <a:gd name="T1" fmla="*/ 1350994 h 2701987"/>
              <a:gd name="T2" fmla="*/ 1350994 w 2701987"/>
              <a:gd name="T3" fmla="*/ 0 h 2701987"/>
              <a:gd name="T4" fmla="*/ 2701988 w 2701987"/>
              <a:gd name="T5" fmla="*/ 1350994 h 2701987"/>
              <a:gd name="T6" fmla="*/ 1350994 w 2701987"/>
              <a:gd name="T7" fmla="*/ 2701988 h 2701987"/>
              <a:gd name="T8" fmla="*/ 0 w 2701987"/>
              <a:gd name="T9" fmla="*/ 1350994 h 2701987"/>
              <a:gd name="T10" fmla="*/ 0 w 2701987"/>
              <a:gd name="T11" fmla="*/ 1350994 h 2701987"/>
              <a:gd name="T12" fmla="*/ 1350994 w 2701987"/>
              <a:gd name="T13" fmla="*/ 2701988 h 2701987"/>
              <a:gd name="T14" fmla="*/ 2701988 w 2701987"/>
              <a:gd name="T15" fmla="*/ 1350994 h 2701987"/>
              <a:gd name="T16" fmla="*/ 1350994 w 2701987"/>
              <a:gd name="T17" fmla="*/ 0 h 2701987"/>
              <a:gd name="T18" fmla="*/ 0 w 2701987"/>
              <a:gd name="T19" fmla="*/ 1350994 h 2701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01987" h="2701987">
                <a:moveTo>
                  <a:pt x="0" y="1350994"/>
                </a:moveTo>
                <a:cubicBezTo>
                  <a:pt x="0" y="604861"/>
                  <a:pt x="604861" y="0"/>
                  <a:pt x="1350994" y="0"/>
                </a:cubicBezTo>
                <a:cubicBezTo>
                  <a:pt x="2097127" y="0"/>
                  <a:pt x="2701988" y="604861"/>
                  <a:pt x="2701988" y="1350994"/>
                </a:cubicBezTo>
                <a:cubicBezTo>
                  <a:pt x="2701988" y="2097127"/>
                  <a:pt x="2097127" y="2701988"/>
                  <a:pt x="1350994" y="2701988"/>
                </a:cubicBezTo>
                <a:cubicBezTo>
                  <a:pt x="604861" y="2701988"/>
                  <a:pt x="0" y="2097127"/>
                  <a:pt x="0" y="1350994"/>
                </a:cubicBezTo>
                <a:close/>
                <a:moveTo>
                  <a:pt x="0" y="1350994"/>
                </a:moveTo>
                <a:cubicBezTo>
                  <a:pt x="0" y="2097127"/>
                  <a:pt x="604861" y="2701988"/>
                  <a:pt x="1350994" y="2701988"/>
                </a:cubicBezTo>
                <a:cubicBezTo>
                  <a:pt x="2097127" y="2701988"/>
                  <a:pt x="2701988" y="2097127"/>
                  <a:pt x="2701988" y="1350994"/>
                </a:cubicBezTo>
                <a:cubicBezTo>
                  <a:pt x="2701988" y="604861"/>
                  <a:pt x="2097127" y="0"/>
                  <a:pt x="1350994" y="0"/>
                </a:cubicBezTo>
                <a:cubicBezTo>
                  <a:pt x="604861" y="0"/>
                  <a:pt x="0" y="604861"/>
                  <a:pt x="0" y="1350994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7F7F7F">
                <a:alpha val="65999"/>
              </a:srgbClr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6" name="同心圆 19"/>
          <p:cNvSpPr>
            <a:spLocks/>
          </p:cNvSpPr>
          <p:nvPr/>
        </p:nvSpPr>
        <p:spPr bwMode="auto">
          <a:xfrm>
            <a:off x="3059113" y="2374900"/>
            <a:ext cx="1927225" cy="1927225"/>
          </a:xfrm>
          <a:custGeom>
            <a:avLst/>
            <a:gdLst>
              <a:gd name="T0" fmla="*/ 0 w 1926617"/>
              <a:gd name="T1" fmla="*/ 963309 h 1926617"/>
              <a:gd name="T2" fmla="*/ 963309 w 1926617"/>
              <a:gd name="T3" fmla="*/ 0 h 1926617"/>
              <a:gd name="T4" fmla="*/ 1926618 w 1926617"/>
              <a:gd name="T5" fmla="*/ 963309 h 1926617"/>
              <a:gd name="T6" fmla="*/ 963309 w 1926617"/>
              <a:gd name="T7" fmla="*/ 1926618 h 1926617"/>
              <a:gd name="T8" fmla="*/ 0 w 1926617"/>
              <a:gd name="T9" fmla="*/ 963309 h 1926617"/>
              <a:gd name="T10" fmla="*/ 0 w 1926617"/>
              <a:gd name="T11" fmla="*/ 963309 h 1926617"/>
              <a:gd name="T12" fmla="*/ 963309 w 1926617"/>
              <a:gd name="T13" fmla="*/ 1926618 h 1926617"/>
              <a:gd name="T14" fmla="*/ 1926618 w 1926617"/>
              <a:gd name="T15" fmla="*/ 963309 h 1926617"/>
              <a:gd name="T16" fmla="*/ 963309 w 1926617"/>
              <a:gd name="T17" fmla="*/ 0 h 1926617"/>
              <a:gd name="T18" fmla="*/ 0 w 1926617"/>
              <a:gd name="T19" fmla="*/ 963309 h 1926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26617" h="1926617">
                <a:moveTo>
                  <a:pt x="0" y="963309"/>
                </a:moveTo>
                <a:cubicBezTo>
                  <a:pt x="0" y="431288"/>
                  <a:pt x="431288" y="0"/>
                  <a:pt x="963309" y="0"/>
                </a:cubicBezTo>
                <a:cubicBezTo>
                  <a:pt x="1495330" y="0"/>
                  <a:pt x="1926618" y="431288"/>
                  <a:pt x="1926618" y="963309"/>
                </a:cubicBezTo>
                <a:cubicBezTo>
                  <a:pt x="1926618" y="1495330"/>
                  <a:pt x="1495330" y="1926618"/>
                  <a:pt x="963309" y="1926618"/>
                </a:cubicBezTo>
                <a:cubicBezTo>
                  <a:pt x="431288" y="1926618"/>
                  <a:pt x="0" y="1495330"/>
                  <a:pt x="0" y="963309"/>
                </a:cubicBezTo>
                <a:close/>
                <a:moveTo>
                  <a:pt x="0" y="963309"/>
                </a:moveTo>
                <a:cubicBezTo>
                  <a:pt x="0" y="1495330"/>
                  <a:pt x="431288" y="1926618"/>
                  <a:pt x="963309" y="1926618"/>
                </a:cubicBezTo>
                <a:cubicBezTo>
                  <a:pt x="1495330" y="1926618"/>
                  <a:pt x="1926618" y="1495330"/>
                  <a:pt x="1926618" y="963309"/>
                </a:cubicBezTo>
                <a:cubicBezTo>
                  <a:pt x="1926618" y="431288"/>
                  <a:pt x="1495330" y="0"/>
                  <a:pt x="963309" y="0"/>
                </a:cubicBezTo>
                <a:cubicBezTo>
                  <a:pt x="431288" y="0"/>
                  <a:pt x="0" y="431288"/>
                  <a:pt x="0" y="963309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7F7F7F">
                <a:alpha val="65999"/>
              </a:srgbClr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3077" name="直接连接符 21"/>
          <p:cNvCxnSpPr>
            <a:cxnSpLocks noChangeShapeType="1"/>
          </p:cNvCxnSpPr>
          <p:nvPr/>
        </p:nvCxnSpPr>
        <p:spPr bwMode="auto">
          <a:xfrm>
            <a:off x="1389063" y="1084263"/>
            <a:ext cx="5237162" cy="0"/>
          </a:xfrm>
          <a:prstGeom prst="line">
            <a:avLst/>
          </a:prstGeom>
          <a:noFill/>
          <a:ln w="6350" cmpd="sng">
            <a:solidFill>
              <a:srgbClr val="7F7F7F">
                <a:alpha val="65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23"/>
          <p:cNvCxnSpPr>
            <a:cxnSpLocks noChangeShapeType="1"/>
          </p:cNvCxnSpPr>
          <p:nvPr/>
        </p:nvCxnSpPr>
        <p:spPr bwMode="auto">
          <a:xfrm>
            <a:off x="1425575" y="5592763"/>
            <a:ext cx="5176838" cy="0"/>
          </a:xfrm>
          <a:prstGeom prst="line">
            <a:avLst/>
          </a:prstGeom>
          <a:noFill/>
          <a:ln w="6350" cmpd="sng">
            <a:solidFill>
              <a:srgbClr val="7F7F7F">
                <a:alpha val="65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9" name="直接连接符 25"/>
          <p:cNvCxnSpPr>
            <a:cxnSpLocks noChangeShapeType="1"/>
          </p:cNvCxnSpPr>
          <p:nvPr/>
        </p:nvCxnSpPr>
        <p:spPr bwMode="auto">
          <a:xfrm>
            <a:off x="1781175" y="760413"/>
            <a:ext cx="0" cy="5129212"/>
          </a:xfrm>
          <a:prstGeom prst="line">
            <a:avLst/>
          </a:prstGeom>
          <a:noFill/>
          <a:ln w="6350" cmpd="sng">
            <a:solidFill>
              <a:srgbClr val="7F7F7F">
                <a:alpha val="65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0" name="直接连接符 27"/>
          <p:cNvCxnSpPr>
            <a:cxnSpLocks noChangeShapeType="1"/>
          </p:cNvCxnSpPr>
          <p:nvPr/>
        </p:nvCxnSpPr>
        <p:spPr bwMode="auto">
          <a:xfrm>
            <a:off x="6270625" y="771525"/>
            <a:ext cx="0" cy="5141913"/>
          </a:xfrm>
          <a:prstGeom prst="line">
            <a:avLst/>
          </a:prstGeom>
          <a:noFill/>
          <a:ln w="6350" cmpd="sng">
            <a:solidFill>
              <a:srgbClr val="7F7F7F">
                <a:alpha val="65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1" name="圆角矩形 28"/>
          <p:cNvSpPr>
            <a:spLocks noChangeArrowheads="1"/>
          </p:cNvSpPr>
          <p:nvPr/>
        </p:nvSpPr>
        <p:spPr bwMode="auto">
          <a:xfrm>
            <a:off x="1425575" y="760413"/>
            <a:ext cx="5200650" cy="5153025"/>
          </a:xfrm>
          <a:prstGeom prst="roundRect">
            <a:avLst>
              <a:gd name="adj" fmla="val 22565"/>
            </a:avLst>
          </a:prstGeom>
          <a:noFill/>
          <a:ln w="12700" cmpd="sng">
            <a:solidFill>
              <a:srgbClr val="7F7F7F">
                <a:alpha val="65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方正兰亭黑_GBK" charset="-122"/>
            </a:endParaRPr>
          </a:p>
        </p:txBody>
      </p:sp>
      <p:cxnSp>
        <p:nvCxnSpPr>
          <p:cNvPr id="3082" name="直接连接符 32"/>
          <p:cNvCxnSpPr>
            <a:cxnSpLocks noChangeShapeType="1"/>
          </p:cNvCxnSpPr>
          <p:nvPr/>
        </p:nvCxnSpPr>
        <p:spPr bwMode="auto">
          <a:xfrm>
            <a:off x="1425575" y="723900"/>
            <a:ext cx="5153025" cy="5189538"/>
          </a:xfrm>
          <a:prstGeom prst="line">
            <a:avLst/>
          </a:prstGeom>
          <a:noFill/>
          <a:ln w="6350" cmpd="sng">
            <a:solidFill>
              <a:srgbClr val="7F7F7F">
                <a:alpha val="65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3" name="直接连接符 34"/>
          <p:cNvCxnSpPr>
            <a:cxnSpLocks noChangeShapeType="1"/>
          </p:cNvCxnSpPr>
          <p:nvPr/>
        </p:nvCxnSpPr>
        <p:spPr bwMode="auto">
          <a:xfrm flipV="1">
            <a:off x="1425575" y="736600"/>
            <a:ext cx="5189538" cy="5189538"/>
          </a:xfrm>
          <a:prstGeom prst="line">
            <a:avLst/>
          </a:prstGeom>
          <a:noFill/>
          <a:ln w="6350" cmpd="sng">
            <a:solidFill>
              <a:srgbClr val="7F7F7F">
                <a:alpha val="65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4" name="直接连接符 36"/>
          <p:cNvCxnSpPr>
            <a:cxnSpLocks noChangeShapeType="1"/>
          </p:cNvCxnSpPr>
          <p:nvPr/>
        </p:nvCxnSpPr>
        <p:spPr bwMode="auto">
          <a:xfrm>
            <a:off x="3059113" y="760413"/>
            <a:ext cx="0" cy="5141912"/>
          </a:xfrm>
          <a:prstGeom prst="line">
            <a:avLst/>
          </a:prstGeom>
          <a:noFill/>
          <a:ln w="6350" cmpd="sng">
            <a:solidFill>
              <a:srgbClr val="7F7F7F">
                <a:alpha val="65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5" name="直接连接符 38"/>
          <p:cNvCxnSpPr>
            <a:cxnSpLocks noChangeShapeType="1"/>
            <a:endCxn id="3081" idx="2"/>
          </p:cNvCxnSpPr>
          <p:nvPr/>
        </p:nvCxnSpPr>
        <p:spPr bwMode="auto">
          <a:xfrm>
            <a:off x="3989388" y="736600"/>
            <a:ext cx="36512" cy="5176838"/>
          </a:xfrm>
          <a:prstGeom prst="line">
            <a:avLst/>
          </a:prstGeom>
          <a:noFill/>
          <a:ln w="6350" cmpd="sng">
            <a:solidFill>
              <a:srgbClr val="7F7F7F">
                <a:alpha val="65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6" name="直接连接符 40"/>
          <p:cNvCxnSpPr>
            <a:cxnSpLocks noChangeShapeType="1"/>
          </p:cNvCxnSpPr>
          <p:nvPr/>
        </p:nvCxnSpPr>
        <p:spPr bwMode="auto">
          <a:xfrm>
            <a:off x="4962525" y="760413"/>
            <a:ext cx="0" cy="5165725"/>
          </a:xfrm>
          <a:prstGeom prst="line">
            <a:avLst/>
          </a:prstGeom>
          <a:noFill/>
          <a:ln w="6350" cmpd="sng">
            <a:solidFill>
              <a:srgbClr val="7F7F7F">
                <a:alpha val="65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7" name="直接连接符 42"/>
          <p:cNvCxnSpPr>
            <a:cxnSpLocks noChangeShapeType="1"/>
          </p:cNvCxnSpPr>
          <p:nvPr/>
        </p:nvCxnSpPr>
        <p:spPr bwMode="auto">
          <a:xfrm>
            <a:off x="1425575" y="2374900"/>
            <a:ext cx="5200650" cy="0"/>
          </a:xfrm>
          <a:prstGeom prst="line">
            <a:avLst/>
          </a:prstGeom>
          <a:noFill/>
          <a:ln w="6350" cmpd="sng">
            <a:solidFill>
              <a:srgbClr val="7F7F7F">
                <a:alpha val="65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8" name="直接连接符 44"/>
          <p:cNvCxnSpPr>
            <a:cxnSpLocks noChangeShapeType="1"/>
            <a:stCxn id="3081" idx="1"/>
            <a:endCxn id="3081" idx="3"/>
          </p:cNvCxnSpPr>
          <p:nvPr/>
        </p:nvCxnSpPr>
        <p:spPr bwMode="auto">
          <a:xfrm>
            <a:off x="1425575" y="3336925"/>
            <a:ext cx="5200650" cy="0"/>
          </a:xfrm>
          <a:prstGeom prst="line">
            <a:avLst/>
          </a:prstGeom>
          <a:noFill/>
          <a:ln w="6350" cmpd="sng">
            <a:solidFill>
              <a:srgbClr val="7F7F7F">
                <a:alpha val="65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9" name="直接连接符 46"/>
          <p:cNvCxnSpPr>
            <a:cxnSpLocks noChangeShapeType="1"/>
          </p:cNvCxnSpPr>
          <p:nvPr/>
        </p:nvCxnSpPr>
        <p:spPr bwMode="auto">
          <a:xfrm>
            <a:off x="1425575" y="4302125"/>
            <a:ext cx="5189538" cy="0"/>
          </a:xfrm>
          <a:prstGeom prst="line">
            <a:avLst/>
          </a:prstGeom>
          <a:noFill/>
          <a:ln w="6350" cmpd="sng">
            <a:solidFill>
              <a:srgbClr val="7F7F7F">
                <a:alpha val="65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8" name="文本框 49"/>
          <p:cNvSpPr txBox="1">
            <a:spLocks noChangeArrowheads="1"/>
          </p:cNvSpPr>
          <p:nvPr/>
        </p:nvSpPr>
        <p:spPr bwMode="auto">
          <a:xfrm>
            <a:off x="7358062" y="1855316"/>
            <a:ext cx="46290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en-US" altLang="zh-TW" sz="48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Raspberry Pi 3</a:t>
            </a:r>
            <a:endParaRPr lang="zh-CN" altLang="en-US" sz="48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99" name="文本框 51"/>
          <p:cNvSpPr txBox="1">
            <a:spLocks noChangeArrowheads="1"/>
          </p:cNvSpPr>
          <p:nvPr/>
        </p:nvSpPr>
        <p:spPr bwMode="auto">
          <a:xfrm>
            <a:off x="7418042" y="4744140"/>
            <a:ext cx="12398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甘薇柔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00" name="文本框 52"/>
          <p:cNvSpPr txBox="1">
            <a:spLocks noChangeArrowheads="1"/>
          </p:cNvSpPr>
          <p:nvPr/>
        </p:nvSpPr>
        <p:spPr bwMode="auto">
          <a:xfrm>
            <a:off x="7418042" y="5226943"/>
            <a:ext cx="15335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2018/11/09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01" name="直接连接符 54"/>
          <p:cNvCxnSpPr>
            <a:cxnSpLocks noChangeShapeType="1"/>
          </p:cNvCxnSpPr>
          <p:nvPr/>
        </p:nvCxnSpPr>
        <p:spPr bwMode="auto">
          <a:xfrm>
            <a:off x="7316927" y="1718365"/>
            <a:ext cx="0" cy="1104900"/>
          </a:xfrm>
          <a:prstGeom prst="line">
            <a:avLst/>
          </a:prstGeom>
          <a:noFill/>
          <a:ln w="12700" cmpd="sng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FC47FAC1-7021-4E87-BF71-2979F28242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1111" l="9778" r="89778">
                        <a14:foregroundMark x1="48889" y1="91111" x2="48889" y2="91111"/>
                        <a14:backgroundMark x1="27556" y1="7556" x2="27556" y2="7556"/>
                        <a14:backgroundMark x1="25778" y1="8000" x2="25778" y2="8000"/>
                        <a14:backgroundMark x1="25333" y1="8000" x2="25333" y2="8000"/>
                        <a14:backgroundMark x1="30222" y1="6667" x2="24444" y2="8444"/>
                      </a14:backgroundRemoval>
                    </a14:imgEffect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425" y="1653037"/>
            <a:ext cx="3551926" cy="35519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1150938" y="769938"/>
            <a:ext cx="1792287" cy="1779587"/>
            <a:chOff x="0" y="0"/>
            <a:chExt cx="5237019" cy="5201394"/>
          </a:xfrm>
        </p:grpSpPr>
        <p:sp>
          <p:nvSpPr>
            <p:cNvPr id="4099" name="同心圆 17"/>
            <p:cNvSpPr>
              <a:spLocks/>
            </p:cNvSpPr>
            <p:nvPr/>
          </p:nvSpPr>
          <p:spPr bwMode="auto">
            <a:xfrm>
              <a:off x="603230" y="583300"/>
              <a:ext cx="4057199" cy="4057199"/>
            </a:xfrm>
            <a:custGeom>
              <a:avLst/>
              <a:gdLst>
                <a:gd name="T0" fmla="*/ 0 w 4057199"/>
                <a:gd name="T1" fmla="*/ 2028600 h 4057199"/>
                <a:gd name="T2" fmla="*/ 2028600 w 4057199"/>
                <a:gd name="T3" fmla="*/ 0 h 4057199"/>
                <a:gd name="T4" fmla="*/ 4057200 w 4057199"/>
                <a:gd name="T5" fmla="*/ 2028600 h 4057199"/>
                <a:gd name="T6" fmla="*/ 2028600 w 4057199"/>
                <a:gd name="T7" fmla="*/ 4057200 h 4057199"/>
                <a:gd name="T8" fmla="*/ 0 w 4057199"/>
                <a:gd name="T9" fmla="*/ 2028600 h 4057199"/>
                <a:gd name="T10" fmla="*/ 0 w 4057199"/>
                <a:gd name="T11" fmla="*/ 2028600 h 4057199"/>
                <a:gd name="T12" fmla="*/ 2028600 w 4057199"/>
                <a:gd name="T13" fmla="*/ 4057200 h 4057199"/>
                <a:gd name="T14" fmla="*/ 4057200 w 4057199"/>
                <a:gd name="T15" fmla="*/ 2028600 h 4057199"/>
                <a:gd name="T16" fmla="*/ 2028600 w 4057199"/>
                <a:gd name="T17" fmla="*/ 0 h 4057199"/>
                <a:gd name="T18" fmla="*/ 0 w 4057199"/>
                <a:gd name="T19" fmla="*/ 2028600 h 4057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57199" h="4057199">
                  <a:moveTo>
                    <a:pt x="0" y="2028600"/>
                  </a:moveTo>
                  <a:cubicBezTo>
                    <a:pt x="0" y="908235"/>
                    <a:pt x="908235" y="0"/>
                    <a:pt x="2028600" y="0"/>
                  </a:cubicBezTo>
                  <a:cubicBezTo>
                    <a:pt x="3148965" y="0"/>
                    <a:pt x="4057200" y="908235"/>
                    <a:pt x="4057200" y="2028600"/>
                  </a:cubicBezTo>
                  <a:cubicBezTo>
                    <a:pt x="4057200" y="3148965"/>
                    <a:pt x="3148965" y="4057200"/>
                    <a:pt x="2028600" y="4057200"/>
                  </a:cubicBezTo>
                  <a:cubicBezTo>
                    <a:pt x="908235" y="4057200"/>
                    <a:pt x="0" y="3148965"/>
                    <a:pt x="0" y="2028600"/>
                  </a:cubicBezTo>
                  <a:close/>
                  <a:moveTo>
                    <a:pt x="0" y="2028600"/>
                  </a:moveTo>
                  <a:cubicBezTo>
                    <a:pt x="0" y="3148965"/>
                    <a:pt x="908235" y="4057200"/>
                    <a:pt x="2028600" y="4057200"/>
                  </a:cubicBezTo>
                  <a:cubicBezTo>
                    <a:pt x="3148965" y="4057200"/>
                    <a:pt x="4057200" y="3148965"/>
                    <a:pt x="4057200" y="2028600"/>
                  </a:cubicBezTo>
                  <a:cubicBezTo>
                    <a:pt x="4057200" y="908235"/>
                    <a:pt x="3148965" y="0"/>
                    <a:pt x="2028600" y="0"/>
                  </a:cubicBezTo>
                  <a:cubicBezTo>
                    <a:pt x="908235" y="0"/>
                    <a:pt x="0" y="908235"/>
                    <a:pt x="0" y="20286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4999"/>
                </a:srgbClr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00" name="同心圆 18"/>
            <p:cNvSpPr>
              <a:spLocks/>
            </p:cNvSpPr>
            <p:nvPr/>
          </p:nvSpPr>
          <p:spPr bwMode="auto">
            <a:xfrm>
              <a:off x="1280849" y="1259947"/>
              <a:ext cx="2701987" cy="2701987"/>
            </a:xfrm>
            <a:custGeom>
              <a:avLst/>
              <a:gdLst>
                <a:gd name="T0" fmla="*/ 0 w 2701987"/>
                <a:gd name="T1" fmla="*/ 1350994 h 2701987"/>
                <a:gd name="T2" fmla="*/ 1350994 w 2701987"/>
                <a:gd name="T3" fmla="*/ 0 h 2701987"/>
                <a:gd name="T4" fmla="*/ 2701988 w 2701987"/>
                <a:gd name="T5" fmla="*/ 1350994 h 2701987"/>
                <a:gd name="T6" fmla="*/ 1350994 w 2701987"/>
                <a:gd name="T7" fmla="*/ 2701988 h 2701987"/>
                <a:gd name="T8" fmla="*/ 0 w 2701987"/>
                <a:gd name="T9" fmla="*/ 1350994 h 2701987"/>
                <a:gd name="T10" fmla="*/ 0 w 2701987"/>
                <a:gd name="T11" fmla="*/ 1350994 h 2701987"/>
                <a:gd name="T12" fmla="*/ 1350994 w 2701987"/>
                <a:gd name="T13" fmla="*/ 2701988 h 2701987"/>
                <a:gd name="T14" fmla="*/ 2701988 w 2701987"/>
                <a:gd name="T15" fmla="*/ 1350994 h 2701987"/>
                <a:gd name="T16" fmla="*/ 1350994 w 2701987"/>
                <a:gd name="T17" fmla="*/ 0 h 2701987"/>
                <a:gd name="T18" fmla="*/ 0 w 2701987"/>
                <a:gd name="T19" fmla="*/ 1350994 h 2701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1987" h="2701987">
                  <a:moveTo>
                    <a:pt x="0" y="1350994"/>
                  </a:moveTo>
                  <a:cubicBezTo>
                    <a:pt x="0" y="604861"/>
                    <a:pt x="604861" y="0"/>
                    <a:pt x="1350994" y="0"/>
                  </a:cubicBezTo>
                  <a:cubicBezTo>
                    <a:pt x="2097127" y="0"/>
                    <a:pt x="2701988" y="604861"/>
                    <a:pt x="2701988" y="1350994"/>
                  </a:cubicBezTo>
                  <a:cubicBezTo>
                    <a:pt x="2701988" y="2097127"/>
                    <a:pt x="2097127" y="2701988"/>
                    <a:pt x="1350994" y="2701988"/>
                  </a:cubicBezTo>
                  <a:cubicBezTo>
                    <a:pt x="604861" y="2701988"/>
                    <a:pt x="0" y="2097127"/>
                    <a:pt x="0" y="1350994"/>
                  </a:cubicBezTo>
                  <a:close/>
                  <a:moveTo>
                    <a:pt x="0" y="1350994"/>
                  </a:moveTo>
                  <a:cubicBezTo>
                    <a:pt x="0" y="2097127"/>
                    <a:pt x="604861" y="2701988"/>
                    <a:pt x="1350994" y="2701988"/>
                  </a:cubicBezTo>
                  <a:cubicBezTo>
                    <a:pt x="2097127" y="2701988"/>
                    <a:pt x="2701988" y="2097127"/>
                    <a:pt x="2701988" y="1350994"/>
                  </a:cubicBezTo>
                  <a:cubicBezTo>
                    <a:pt x="2701988" y="604861"/>
                    <a:pt x="2097127" y="0"/>
                    <a:pt x="1350994" y="0"/>
                  </a:cubicBezTo>
                  <a:cubicBezTo>
                    <a:pt x="604861" y="0"/>
                    <a:pt x="0" y="604861"/>
                    <a:pt x="0" y="135099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4999"/>
                </a:srgbClr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01" name="同心圆 19"/>
            <p:cNvSpPr>
              <a:spLocks/>
            </p:cNvSpPr>
            <p:nvPr/>
          </p:nvSpPr>
          <p:spPr bwMode="auto">
            <a:xfrm>
              <a:off x="1669638" y="1650882"/>
              <a:ext cx="1926617" cy="1926617"/>
            </a:xfrm>
            <a:custGeom>
              <a:avLst/>
              <a:gdLst>
                <a:gd name="T0" fmla="*/ 0 w 1926617"/>
                <a:gd name="T1" fmla="*/ 963309 h 1926617"/>
                <a:gd name="T2" fmla="*/ 963309 w 1926617"/>
                <a:gd name="T3" fmla="*/ 0 h 1926617"/>
                <a:gd name="T4" fmla="*/ 1926618 w 1926617"/>
                <a:gd name="T5" fmla="*/ 963309 h 1926617"/>
                <a:gd name="T6" fmla="*/ 963309 w 1926617"/>
                <a:gd name="T7" fmla="*/ 1926618 h 1926617"/>
                <a:gd name="T8" fmla="*/ 0 w 1926617"/>
                <a:gd name="T9" fmla="*/ 963309 h 1926617"/>
                <a:gd name="T10" fmla="*/ 0 w 1926617"/>
                <a:gd name="T11" fmla="*/ 963309 h 1926617"/>
                <a:gd name="T12" fmla="*/ 963309 w 1926617"/>
                <a:gd name="T13" fmla="*/ 1926618 h 1926617"/>
                <a:gd name="T14" fmla="*/ 1926618 w 1926617"/>
                <a:gd name="T15" fmla="*/ 963309 h 1926617"/>
                <a:gd name="T16" fmla="*/ 963309 w 1926617"/>
                <a:gd name="T17" fmla="*/ 0 h 1926617"/>
                <a:gd name="T18" fmla="*/ 0 w 1926617"/>
                <a:gd name="T19" fmla="*/ 963309 h 1926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6617" h="1926617">
                  <a:moveTo>
                    <a:pt x="0" y="963309"/>
                  </a:moveTo>
                  <a:cubicBezTo>
                    <a:pt x="0" y="431288"/>
                    <a:pt x="431288" y="0"/>
                    <a:pt x="963309" y="0"/>
                  </a:cubicBezTo>
                  <a:cubicBezTo>
                    <a:pt x="1495330" y="0"/>
                    <a:pt x="1926618" y="431288"/>
                    <a:pt x="1926618" y="963309"/>
                  </a:cubicBezTo>
                  <a:cubicBezTo>
                    <a:pt x="1926618" y="1495330"/>
                    <a:pt x="1495330" y="1926618"/>
                    <a:pt x="963309" y="1926618"/>
                  </a:cubicBezTo>
                  <a:cubicBezTo>
                    <a:pt x="431288" y="1926618"/>
                    <a:pt x="0" y="1495330"/>
                    <a:pt x="0" y="963309"/>
                  </a:cubicBezTo>
                  <a:close/>
                  <a:moveTo>
                    <a:pt x="0" y="963309"/>
                  </a:moveTo>
                  <a:cubicBezTo>
                    <a:pt x="0" y="1495330"/>
                    <a:pt x="431288" y="1926618"/>
                    <a:pt x="963309" y="1926618"/>
                  </a:cubicBezTo>
                  <a:cubicBezTo>
                    <a:pt x="1495330" y="1926618"/>
                    <a:pt x="1926618" y="1495330"/>
                    <a:pt x="1926618" y="963309"/>
                  </a:cubicBezTo>
                  <a:cubicBezTo>
                    <a:pt x="1926618" y="431288"/>
                    <a:pt x="1495330" y="0"/>
                    <a:pt x="963309" y="0"/>
                  </a:cubicBezTo>
                  <a:cubicBezTo>
                    <a:pt x="431288" y="0"/>
                    <a:pt x="0" y="431288"/>
                    <a:pt x="0" y="963309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BFBFBF">
                  <a:alpha val="54999"/>
                </a:srgbClr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4102" name="直接连接符 21"/>
            <p:cNvCxnSpPr>
              <a:cxnSpLocks noChangeShapeType="1"/>
            </p:cNvCxnSpPr>
            <p:nvPr/>
          </p:nvCxnSpPr>
          <p:spPr bwMode="auto">
            <a:xfrm>
              <a:off x="0" y="359879"/>
              <a:ext cx="5237019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4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3" name="直接连接符 23"/>
            <p:cNvCxnSpPr>
              <a:cxnSpLocks noChangeShapeType="1"/>
            </p:cNvCxnSpPr>
            <p:nvPr/>
          </p:nvCxnSpPr>
          <p:spPr bwMode="auto">
            <a:xfrm>
              <a:off x="35626" y="4868883"/>
              <a:ext cx="517764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4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4" name="直接连接符 25"/>
            <p:cNvCxnSpPr>
              <a:cxnSpLocks noChangeShapeType="1"/>
            </p:cNvCxnSpPr>
            <p:nvPr/>
          </p:nvCxnSpPr>
          <p:spPr bwMode="auto">
            <a:xfrm>
              <a:off x="391886" y="35627"/>
              <a:ext cx="0" cy="51301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4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5" name="直接连接符 27"/>
            <p:cNvCxnSpPr>
              <a:cxnSpLocks noChangeShapeType="1"/>
            </p:cNvCxnSpPr>
            <p:nvPr/>
          </p:nvCxnSpPr>
          <p:spPr bwMode="auto">
            <a:xfrm>
              <a:off x="4880759" y="47502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4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6" name="圆角矩形 28"/>
            <p:cNvSpPr>
              <a:spLocks noChangeArrowheads="1"/>
            </p:cNvSpPr>
            <p:nvPr/>
          </p:nvSpPr>
          <p:spPr bwMode="auto">
            <a:xfrm>
              <a:off x="35627" y="35626"/>
              <a:ext cx="5201392" cy="5153891"/>
            </a:xfrm>
            <a:prstGeom prst="roundRect">
              <a:avLst>
                <a:gd name="adj" fmla="val 22565"/>
              </a:avLst>
            </a:prstGeom>
            <a:noFill/>
            <a:ln w="3175" cmpd="sng">
              <a:solidFill>
                <a:srgbClr val="BFBFBF">
                  <a:alpha val="54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方正兰亭黑_GBK" charset="-122"/>
              </a:endParaRPr>
            </a:p>
          </p:txBody>
        </p:sp>
        <p:cxnSp>
          <p:nvCxnSpPr>
            <p:cNvPr id="4107" name="直接连接符 32"/>
            <p:cNvCxnSpPr>
              <a:cxnSpLocks noChangeShapeType="1"/>
            </p:cNvCxnSpPr>
            <p:nvPr/>
          </p:nvCxnSpPr>
          <p:spPr bwMode="auto">
            <a:xfrm>
              <a:off x="35626" y="0"/>
              <a:ext cx="5153891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4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8" name="直接连接符 34"/>
            <p:cNvCxnSpPr>
              <a:cxnSpLocks noChangeShapeType="1"/>
            </p:cNvCxnSpPr>
            <p:nvPr/>
          </p:nvCxnSpPr>
          <p:spPr bwMode="auto">
            <a:xfrm flipV="1">
              <a:off x="35626" y="11877"/>
              <a:ext cx="5189517" cy="5189517"/>
            </a:xfrm>
            <a:prstGeom prst="line">
              <a:avLst/>
            </a:prstGeom>
            <a:noFill/>
            <a:ln w="3175" cmpd="sng">
              <a:solidFill>
                <a:srgbClr val="BFBFBF">
                  <a:alpha val="54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9" name="直接连接符 36"/>
            <p:cNvCxnSpPr>
              <a:cxnSpLocks noChangeShapeType="1"/>
            </p:cNvCxnSpPr>
            <p:nvPr/>
          </p:nvCxnSpPr>
          <p:spPr bwMode="auto">
            <a:xfrm>
              <a:off x="1669638" y="35626"/>
              <a:ext cx="0" cy="5142016"/>
            </a:xfrm>
            <a:prstGeom prst="line">
              <a:avLst/>
            </a:prstGeom>
            <a:noFill/>
            <a:ln w="3175" cmpd="sng">
              <a:solidFill>
                <a:srgbClr val="BFBFBF">
                  <a:alpha val="54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0" name="直接连接符 38"/>
            <p:cNvCxnSpPr>
              <a:cxnSpLocks noChangeShapeType="1"/>
              <a:endCxn id="4106" idx="2"/>
            </p:cNvCxnSpPr>
            <p:nvPr/>
          </p:nvCxnSpPr>
          <p:spPr bwMode="auto">
            <a:xfrm>
              <a:off x="2600697" y="11877"/>
              <a:ext cx="35626" cy="517764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4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1" name="直接连接符 40"/>
            <p:cNvCxnSpPr>
              <a:cxnSpLocks noChangeShapeType="1"/>
            </p:cNvCxnSpPr>
            <p:nvPr/>
          </p:nvCxnSpPr>
          <p:spPr bwMode="auto">
            <a:xfrm>
              <a:off x="3572505" y="35626"/>
              <a:ext cx="0" cy="5165768"/>
            </a:xfrm>
            <a:prstGeom prst="line">
              <a:avLst/>
            </a:prstGeom>
            <a:noFill/>
            <a:ln w="3175" cmpd="sng">
              <a:solidFill>
                <a:srgbClr val="BFBFBF">
                  <a:alpha val="54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2" name="直接连接符 42"/>
            <p:cNvCxnSpPr>
              <a:cxnSpLocks noChangeShapeType="1"/>
            </p:cNvCxnSpPr>
            <p:nvPr/>
          </p:nvCxnSpPr>
          <p:spPr bwMode="auto">
            <a:xfrm>
              <a:off x="35626" y="1650882"/>
              <a:ext cx="5201393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4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3" name="直接连接符 44"/>
            <p:cNvCxnSpPr>
              <a:cxnSpLocks noChangeShapeType="1"/>
              <a:stCxn id="4106" idx="1"/>
              <a:endCxn id="4106" idx="3"/>
            </p:cNvCxnSpPr>
            <p:nvPr/>
          </p:nvCxnSpPr>
          <p:spPr bwMode="auto">
            <a:xfrm>
              <a:off x="35627" y="2612572"/>
              <a:ext cx="5201392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4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4" name="直接连接符 46"/>
            <p:cNvCxnSpPr>
              <a:cxnSpLocks noChangeShapeType="1"/>
            </p:cNvCxnSpPr>
            <p:nvPr/>
          </p:nvCxnSpPr>
          <p:spPr bwMode="auto">
            <a:xfrm>
              <a:off x="35626" y="3577499"/>
              <a:ext cx="5189517" cy="0"/>
            </a:xfrm>
            <a:prstGeom prst="line">
              <a:avLst/>
            </a:prstGeom>
            <a:noFill/>
            <a:ln w="3175" cmpd="sng">
              <a:solidFill>
                <a:srgbClr val="BFBFBF">
                  <a:alpha val="54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15" name="文本框 49"/>
          <p:cNvSpPr txBox="1">
            <a:spLocks noChangeArrowheads="1"/>
          </p:cNvSpPr>
          <p:nvPr/>
        </p:nvSpPr>
        <p:spPr bwMode="auto">
          <a:xfrm>
            <a:off x="1252538" y="1192213"/>
            <a:ext cx="16303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sz="54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目</a:t>
            </a:r>
            <a:r>
              <a:rPr lang="zh-TW" altLang="en-US" sz="54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錄</a:t>
            </a:r>
            <a:endParaRPr lang="zh-CN" altLang="en-US" sz="54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6" name="文本框 1"/>
          <p:cNvSpPr txBox="1">
            <a:spLocks noChangeArrowheads="1"/>
          </p:cNvSpPr>
          <p:nvPr/>
        </p:nvSpPr>
        <p:spPr bwMode="auto">
          <a:xfrm>
            <a:off x="1150938" y="2983097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en-US" sz="3200">
                <a:solidFill>
                  <a:srgbClr val="404040"/>
                </a:solidFill>
                <a:latin typeface="方正兰亭黑_GBK" charset="-122"/>
              </a:rPr>
              <a:t>1</a:t>
            </a:r>
            <a:endParaRPr lang="zh-CN" altLang="en-US" sz="3200">
              <a:solidFill>
                <a:srgbClr val="404040"/>
              </a:solidFill>
              <a:latin typeface="方正兰亭黑_GBK" charset="-122"/>
            </a:endParaRPr>
          </a:p>
        </p:txBody>
      </p:sp>
      <p:cxnSp>
        <p:nvCxnSpPr>
          <p:cNvPr id="4117" name="直接连接符 35"/>
          <p:cNvCxnSpPr>
            <a:cxnSpLocks noChangeShapeType="1"/>
          </p:cNvCxnSpPr>
          <p:nvPr/>
        </p:nvCxnSpPr>
        <p:spPr bwMode="auto">
          <a:xfrm flipH="1">
            <a:off x="1220788" y="3127560"/>
            <a:ext cx="476250" cy="581025"/>
          </a:xfrm>
          <a:prstGeom prst="line">
            <a:avLst/>
          </a:prstGeom>
          <a:noFill/>
          <a:ln w="12700" cmpd="sng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8" name="文本框 7"/>
          <p:cNvSpPr txBox="1">
            <a:spLocks noChangeArrowheads="1"/>
          </p:cNvSpPr>
          <p:nvPr/>
        </p:nvSpPr>
        <p:spPr bwMode="auto">
          <a:xfrm>
            <a:off x="1458913" y="3337110"/>
            <a:ext cx="2736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TW" altLang="en-US" sz="2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樹苺派可以做哪些事</a:t>
            </a:r>
            <a:r>
              <a:rPr lang="en-US" altLang="zh-TW" sz="2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20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9" name="文本框 27"/>
          <p:cNvSpPr txBox="1">
            <a:spLocks noChangeArrowheads="1"/>
          </p:cNvSpPr>
          <p:nvPr/>
        </p:nvSpPr>
        <p:spPr bwMode="auto">
          <a:xfrm>
            <a:off x="4433888" y="2976829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en-US" sz="3200">
                <a:solidFill>
                  <a:srgbClr val="404040"/>
                </a:solidFill>
                <a:latin typeface="方正兰亭黑_GBK" charset="-122"/>
              </a:rPr>
              <a:t>2</a:t>
            </a:r>
            <a:endParaRPr lang="zh-CN" altLang="en-US" sz="3200">
              <a:solidFill>
                <a:srgbClr val="404040"/>
              </a:solidFill>
              <a:latin typeface="方正兰亭黑_GBK" charset="-122"/>
            </a:endParaRPr>
          </a:p>
        </p:txBody>
      </p:sp>
      <p:cxnSp>
        <p:nvCxnSpPr>
          <p:cNvPr id="4120" name="直接连接符 43"/>
          <p:cNvCxnSpPr>
            <a:cxnSpLocks noChangeShapeType="1"/>
          </p:cNvCxnSpPr>
          <p:nvPr/>
        </p:nvCxnSpPr>
        <p:spPr bwMode="auto">
          <a:xfrm flipH="1">
            <a:off x="4505326" y="3121292"/>
            <a:ext cx="476250" cy="581025"/>
          </a:xfrm>
          <a:prstGeom prst="line">
            <a:avLst/>
          </a:prstGeom>
          <a:noFill/>
          <a:ln w="12700" cmpd="sng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1" name="文本框 7"/>
          <p:cNvSpPr txBox="1">
            <a:spLocks noChangeArrowheads="1"/>
          </p:cNvSpPr>
          <p:nvPr/>
        </p:nvSpPr>
        <p:spPr bwMode="auto">
          <a:xfrm>
            <a:off x="4843463" y="3357049"/>
            <a:ext cx="2063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TW" altLang="en-US" sz="2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如何建環境</a:t>
            </a:r>
            <a:r>
              <a:rPr lang="en-US" altLang="zh-TW" sz="2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20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22" name="文本框 31"/>
          <p:cNvSpPr txBox="1">
            <a:spLocks noChangeArrowheads="1"/>
          </p:cNvSpPr>
          <p:nvPr/>
        </p:nvSpPr>
        <p:spPr bwMode="auto">
          <a:xfrm>
            <a:off x="6902451" y="2981078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en-US" sz="3200">
                <a:solidFill>
                  <a:srgbClr val="404040"/>
                </a:solidFill>
                <a:latin typeface="方正兰亭黑_GBK" charset="-122"/>
              </a:rPr>
              <a:t>3</a:t>
            </a:r>
            <a:endParaRPr lang="zh-CN" altLang="en-US" sz="3200">
              <a:solidFill>
                <a:srgbClr val="404040"/>
              </a:solidFill>
              <a:latin typeface="方正兰亭黑_GBK" charset="-122"/>
            </a:endParaRPr>
          </a:p>
        </p:txBody>
      </p:sp>
      <p:cxnSp>
        <p:nvCxnSpPr>
          <p:cNvPr id="4123" name="直接连接符 53"/>
          <p:cNvCxnSpPr>
            <a:cxnSpLocks noChangeShapeType="1"/>
          </p:cNvCxnSpPr>
          <p:nvPr/>
        </p:nvCxnSpPr>
        <p:spPr bwMode="auto">
          <a:xfrm flipH="1">
            <a:off x="6972301" y="3125541"/>
            <a:ext cx="476250" cy="581025"/>
          </a:xfrm>
          <a:prstGeom prst="line">
            <a:avLst/>
          </a:prstGeom>
          <a:noFill/>
          <a:ln w="12700" cmpd="sng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4" name="文本框 7"/>
          <p:cNvSpPr txBox="1">
            <a:spLocks noChangeArrowheads="1"/>
          </p:cNvSpPr>
          <p:nvPr/>
        </p:nvSpPr>
        <p:spPr bwMode="auto">
          <a:xfrm>
            <a:off x="7210426" y="3335091"/>
            <a:ext cx="2063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TW" altLang="en-US" sz="2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實驗舉例</a:t>
            </a:r>
            <a:endParaRPr lang="zh-CN" altLang="en-US" sz="20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>
            <a:spLocks noChangeArrowheads="1"/>
          </p:cNvSpPr>
          <p:nvPr/>
        </p:nvSpPr>
        <p:spPr bwMode="auto">
          <a:xfrm>
            <a:off x="1203325" y="1709738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en-US" sz="3200">
                <a:solidFill>
                  <a:srgbClr val="404040"/>
                </a:solidFill>
                <a:latin typeface="方正兰亭黑_GBK" charset="-122"/>
              </a:rPr>
              <a:t>1</a:t>
            </a:r>
            <a:endParaRPr lang="zh-CN" altLang="en-US" sz="3200">
              <a:solidFill>
                <a:srgbClr val="404040"/>
              </a:solidFill>
              <a:latin typeface="方正兰亭黑_GBK" charset="-122"/>
            </a:endParaRPr>
          </a:p>
        </p:txBody>
      </p:sp>
      <p:sp>
        <p:nvSpPr>
          <p:cNvPr id="6147" name="文本框 7"/>
          <p:cNvSpPr txBox="1">
            <a:spLocks noChangeArrowheads="1"/>
          </p:cNvSpPr>
          <p:nvPr/>
        </p:nvSpPr>
        <p:spPr bwMode="auto">
          <a:xfrm>
            <a:off x="1801446" y="1740228"/>
            <a:ext cx="22767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TW" altLang="en-US" sz="28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遊戲</a:t>
            </a:r>
            <a:endParaRPr lang="zh-CN" altLang="en-US" sz="28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149" name="直接连接符 6"/>
          <p:cNvCxnSpPr>
            <a:cxnSpLocks noChangeShapeType="1"/>
          </p:cNvCxnSpPr>
          <p:nvPr/>
        </p:nvCxnSpPr>
        <p:spPr bwMode="auto">
          <a:xfrm>
            <a:off x="1693863" y="1614488"/>
            <a:ext cx="0" cy="776287"/>
          </a:xfrm>
          <a:prstGeom prst="line">
            <a:avLst/>
          </a:prstGeom>
          <a:noFill/>
          <a:ln w="12700" cmpd="sng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50" name="Group 6"/>
          <p:cNvGrpSpPr>
            <a:grpSpLocks/>
          </p:cNvGrpSpPr>
          <p:nvPr/>
        </p:nvGrpSpPr>
        <p:grpSpPr bwMode="auto">
          <a:xfrm>
            <a:off x="1750586" y="2935139"/>
            <a:ext cx="1858963" cy="1858962"/>
            <a:chOff x="0" y="0"/>
            <a:chExt cx="1858963" cy="1858963"/>
          </a:xfrm>
        </p:grpSpPr>
        <p:sp>
          <p:nvSpPr>
            <p:cNvPr id="6151" name="空心弧 2"/>
            <p:cNvSpPr>
              <a:spLocks/>
            </p:cNvSpPr>
            <p:nvPr/>
          </p:nvSpPr>
          <p:spPr bwMode="auto">
            <a:xfrm rot="15300000">
              <a:off x="0" y="0"/>
              <a:ext cx="1858963" cy="1858963"/>
            </a:xfrm>
            <a:custGeom>
              <a:avLst/>
              <a:gdLst>
                <a:gd name="T0" fmla="*/ 1091255 w 1858963"/>
                <a:gd name="T1" fmla="*/ 1844777 h 1858963"/>
                <a:gd name="T2" fmla="*/ 124971 w 1858963"/>
                <a:gd name="T3" fmla="*/ 1394991 h 1858963"/>
                <a:gd name="T4" fmla="*/ 216559 w 1858963"/>
                <a:gd name="T5" fmla="*/ 333094 h 1858963"/>
                <a:gd name="T6" fmla="*/ 1245588 w 1858963"/>
                <a:gd name="T7" fmla="*/ 55403 h 1858963"/>
                <a:gd name="T8" fmla="*/ 1858960 w 1858963"/>
                <a:gd name="T9" fmla="*/ 927061 h 1858963"/>
                <a:gd name="T10" fmla="*/ 1245588 w 1858963"/>
                <a:gd name="T11" fmla="*/ 55403 h 1858963"/>
                <a:gd name="T12" fmla="*/ 216559 w 1858963"/>
                <a:gd name="T13" fmla="*/ 333094 h 1858963"/>
                <a:gd name="T14" fmla="*/ 124971 w 1858963"/>
                <a:gd name="T15" fmla="*/ 1394991 h 1858963"/>
                <a:gd name="T16" fmla="*/ 1091255 w 1858963"/>
                <a:gd name="T17" fmla="*/ 1844777 h 1858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8963" h="1858963">
                  <a:moveTo>
                    <a:pt x="1091255" y="1844777"/>
                  </a:moveTo>
                  <a:cubicBezTo>
                    <a:pt x="706651" y="1912754"/>
                    <a:pt x="320576" y="1733044"/>
                    <a:pt x="124971" y="1394991"/>
                  </a:cubicBezTo>
                  <a:cubicBezTo>
                    <a:pt x="-70635" y="1056938"/>
                    <a:pt x="-34041" y="632662"/>
                    <a:pt x="216559" y="333094"/>
                  </a:cubicBezTo>
                  <a:cubicBezTo>
                    <a:pt x="467159" y="33526"/>
                    <a:pt x="878303" y="-77424"/>
                    <a:pt x="1245588" y="55403"/>
                  </a:cubicBezTo>
                  <a:cubicBezTo>
                    <a:pt x="1612873" y="188230"/>
                    <a:pt x="1857943" y="536497"/>
                    <a:pt x="1858960" y="927061"/>
                  </a:cubicBezTo>
                  <a:cubicBezTo>
                    <a:pt x="1857943" y="536497"/>
                    <a:pt x="1612873" y="188230"/>
                    <a:pt x="1245588" y="55403"/>
                  </a:cubicBezTo>
                  <a:cubicBezTo>
                    <a:pt x="878303" y="-77424"/>
                    <a:pt x="467159" y="33526"/>
                    <a:pt x="216559" y="333094"/>
                  </a:cubicBezTo>
                  <a:cubicBezTo>
                    <a:pt x="-34041" y="632662"/>
                    <a:pt x="-70635" y="1056938"/>
                    <a:pt x="124971" y="1394991"/>
                  </a:cubicBezTo>
                  <a:cubicBezTo>
                    <a:pt x="320577" y="1733044"/>
                    <a:pt x="706651" y="1912754"/>
                    <a:pt x="1091255" y="18447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52" name="椭圆 3"/>
            <p:cNvSpPr>
              <a:spLocks noChangeArrowheads="1"/>
            </p:cNvSpPr>
            <p:nvPr/>
          </p:nvSpPr>
          <p:spPr bwMode="auto">
            <a:xfrm>
              <a:off x="138986" y="123825"/>
              <a:ext cx="1581150" cy="1581150"/>
            </a:xfrm>
            <a:prstGeom prst="ellipse">
              <a:avLst/>
            </a:prstGeom>
            <a:solidFill>
              <a:srgbClr val="A6A6A6"/>
            </a:solidFill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方正兰亭黑_GBK" charset="-122"/>
              </a:endParaRPr>
            </a:p>
          </p:txBody>
        </p:sp>
      </p:grpSp>
      <p:sp>
        <p:nvSpPr>
          <p:cNvPr id="6158" name="文本框 7"/>
          <p:cNvSpPr txBox="1">
            <a:spLocks noChangeArrowheads="1"/>
          </p:cNvSpPr>
          <p:nvPr/>
        </p:nvSpPr>
        <p:spPr bwMode="auto">
          <a:xfrm>
            <a:off x="1203324" y="766763"/>
            <a:ext cx="53022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TW" altLang="en-US" sz="36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樹苺派可以做哪些事</a:t>
            </a:r>
            <a:r>
              <a:rPr lang="en-US" altLang="zh-TW" sz="36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36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63" name="文本框 13"/>
          <p:cNvSpPr txBox="1">
            <a:spLocks noChangeArrowheads="1"/>
          </p:cNvSpPr>
          <p:nvPr/>
        </p:nvSpPr>
        <p:spPr bwMode="auto">
          <a:xfrm>
            <a:off x="1612900" y="5150775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zh-TW" altLang="en-US" dirty="0">
                <a:latin typeface="方正兰亭黑_GBK" charset="-122"/>
              </a:rPr>
              <a:t>機器人</a:t>
            </a:r>
            <a:endParaRPr lang="zh-CN" altLang="en-US" dirty="0">
              <a:latin typeface="方正兰亭黑_GBK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3F73D0C-7A67-460C-BE21-EE3790E230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78973" y="3144246"/>
            <a:ext cx="1001453" cy="1410583"/>
          </a:xfrm>
          <a:prstGeom prst="rect">
            <a:avLst/>
          </a:prstGeom>
        </p:spPr>
      </p:pic>
      <p:grpSp>
        <p:nvGrpSpPr>
          <p:cNvPr id="28" name="Group 6">
            <a:extLst>
              <a:ext uri="{FF2B5EF4-FFF2-40B4-BE49-F238E27FC236}">
                <a16:creationId xmlns:a16="http://schemas.microsoft.com/office/drawing/2014/main" id="{F36F0737-BBFF-4EFA-B735-199D81DCC210}"/>
              </a:ext>
            </a:extLst>
          </p:cNvPr>
          <p:cNvGrpSpPr>
            <a:grpSpLocks/>
          </p:cNvGrpSpPr>
          <p:nvPr/>
        </p:nvGrpSpPr>
        <p:grpSpPr bwMode="auto">
          <a:xfrm>
            <a:off x="6865721" y="2935139"/>
            <a:ext cx="1858963" cy="1858962"/>
            <a:chOff x="0" y="0"/>
            <a:chExt cx="1858963" cy="1858963"/>
          </a:xfrm>
        </p:grpSpPr>
        <p:sp>
          <p:nvSpPr>
            <p:cNvPr id="29" name="空心弧 2">
              <a:extLst>
                <a:ext uri="{FF2B5EF4-FFF2-40B4-BE49-F238E27FC236}">
                  <a16:creationId xmlns:a16="http://schemas.microsoft.com/office/drawing/2014/main" id="{1DF22D9E-F90E-4AD3-990C-51BC990734E0}"/>
                </a:ext>
              </a:extLst>
            </p:cNvPr>
            <p:cNvSpPr>
              <a:spLocks/>
            </p:cNvSpPr>
            <p:nvPr/>
          </p:nvSpPr>
          <p:spPr bwMode="auto">
            <a:xfrm rot="15300000">
              <a:off x="0" y="0"/>
              <a:ext cx="1858963" cy="1858963"/>
            </a:xfrm>
            <a:custGeom>
              <a:avLst/>
              <a:gdLst>
                <a:gd name="T0" fmla="*/ 1091255 w 1858963"/>
                <a:gd name="T1" fmla="*/ 1844777 h 1858963"/>
                <a:gd name="T2" fmla="*/ 124971 w 1858963"/>
                <a:gd name="T3" fmla="*/ 1394991 h 1858963"/>
                <a:gd name="T4" fmla="*/ 216559 w 1858963"/>
                <a:gd name="T5" fmla="*/ 333094 h 1858963"/>
                <a:gd name="T6" fmla="*/ 1245588 w 1858963"/>
                <a:gd name="T7" fmla="*/ 55403 h 1858963"/>
                <a:gd name="T8" fmla="*/ 1858960 w 1858963"/>
                <a:gd name="T9" fmla="*/ 927061 h 1858963"/>
                <a:gd name="T10" fmla="*/ 1245588 w 1858963"/>
                <a:gd name="T11" fmla="*/ 55403 h 1858963"/>
                <a:gd name="T12" fmla="*/ 216559 w 1858963"/>
                <a:gd name="T13" fmla="*/ 333094 h 1858963"/>
                <a:gd name="T14" fmla="*/ 124971 w 1858963"/>
                <a:gd name="T15" fmla="*/ 1394991 h 1858963"/>
                <a:gd name="T16" fmla="*/ 1091255 w 1858963"/>
                <a:gd name="T17" fmla="*/ 1844777 h 1858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8963" h="1858963">
                  <a:moveTo>
                    <a:pt x="1091255" y="1844777"/>
                  </a:moveTo>
                  <a:cubicBezTo>
                    <a:pt x="706651" y="1912754"/>
                    <a:pt x="320576" y="1733044"/>
                    <a:pt x="124971" y="1394991"/>
                  </a:cubicBezTo>
                  <a:cubicBezTo>
                    <a:pt x="-70635" y="1056938"/>
                    <a:pt x="-34041" y="632662"/>
                    <a:pt x="216559" y="333094"/>
                  </a:cubicBezTo>
                  <a:cubicBezTo>
                    <a:pt x="467159" y="33526"/>
                    <a:pt x="878303" y="-77424"/>
                    <a:pt x="1245588" y="55403"/>
                  </a:cubicBezTo>
                  <a:cubicBezTo>
                    <a:pt x="1612873" y="188230"/>
                    <a:pt x="1857943" y="536497"/>
                    <a:pt x="1858960" y="927061"/>
                  </a:cubicBezTo>
                  <a:cubicBezTo>
                    <a:pt x="1857943" y="536497"/>
                    <a:pt x="1612873" y="188230"/>
                    <a:pt x="1245588" y="55403"/>
                  </a:cubicBezTo>
                  <a:cubicBezTo>
                    <a:pt x="878303" y="-77424"/>
                    <a:pt x="467159" y="33526"/>
                    <a:pt x="216559" y="333094"/>
                  </a:cubicBezTo>
                  <a:cubicBezTo>
                    <a:pt x="-34041" y="632662"/>
                    <a:pt x="-70635" y="1056938"/>
                    <a:pt x="124971" y="1394991"/>
                  </a:cubicBezTo>
                  <a:cubicBezTo>
                    <a:pt x="320577" y="1733044"/>
                    <a:pt x="706651" y="1912754"/>
                    <a:pt x="1091255" y="18447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" name="椭圆 3">
              <a:extLst>
                <a:ext uri="{FF2B5EF4-FFF2-40B4-BE49-F238E27FC236}">
                  <a16:creationId xmlns:a16="http://schemas.microsoft.com/office/drawing/2014/main" id="{D7D86598-9584-44F6-8685-0486670ED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986" y="123825"/>
              <a:ext cx="1581150" cy="1581150"/>
            </a:xfrm>
            <a:prstGeom prst="ellipse">
              <a:avLst/>
            </a:prstGeom>
            <a:solidFill>
              <a:srgbClr val="A6A6A6"/>
            </a:solidFill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方正兰亭黑_GBK" charset="-122"/>
              </a:endParaRPr>
            </a:p>
          </p:txBody>
        </p:sp>
      </p:grpSp>
      <p:sp>
        <p:nvSpPr>
          <p:cNvPr id="31" name="文本框 13">
            <a:extLst>
              <a:ext uri="{FF2B5EF4-FFF2-40B4-BE49-F238E27FC236}">
                <a16:creationId xmlns:a16="http://schemas.microsoft.com/office/drawing/2014/main" id="{21CDBFAB-3C36-423F-A510-25FE82AC8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035" y="5150775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zh-TW" altLang="en-US" dirty="0">
                <a:latin typeface="方正兰亭黑_GBK" charset="-122"/>
              </a:rPr>
              <a:t>紅白機</a:t>
            </a:r>
            <a:endParaRPr lang="zh-CN" altLang="en-US" dirty="0">
              <a:latin typeface="方正兰亭黑_GBK" charset="-122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6CBA4F6-B83D-433F-82C7-D24925209B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4" b="89674" l="4710" r="93478">
                        <a14:foregroundMark x1="8877" y1="43841" x2="8877" y2="56703"/>
                        <a14:foregroundMark x1="92572" y1="40036" x2="93659" y2="56703"/>
                        <a14:foregroundMark x1="4710" y1="43659" x2="4891" y2="489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07" y="3083248"/>
            <a:ext cx="1581150" cy="158115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46B22CA-62C8-4864-B2CE-9D50AFD51793}"/>
              </a:ext>
            </a:extLst>
          </p:cNvPr>
          <p:cNvSpPr txBox="1"/>
          <p:nvPr/>
        </p:nvSpPr>
        <p:spPr>
          <a:xfrm>
            <a:off x="6921488" y="5717009"/>
            <a:ext cx="38802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E19BC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https://3q.9527.tw/85</a:t>
            </a:r>
            <a:endParaRPr lang="en-US" altLang="zh-TW" sz="1400" dirty="0">
              <a:solidFill>
                <a:srgbClr val="E19BC2"/>
              </a:solidFill>
            </a:endParaRPr>
          </a:p>
          <a:p>
            <a:r>
              <a:rPr lang="en-US" altLang="zh-TW" sz="1400" dirty="0">
                <a:solidFill>
                  <a:srgbClr val="E19BC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https://reurl.cc/GdzjZ</a:t>
            </a:r>
            <a:endParaRPr lang="en-US" altLang="zh-TW" sz="1400" dirty="0">
              <a:solidFill>
                <a:srgbClr val="E19BC2"/>
              </a:solidFill>
            </a:endParaRPr>
          </a:p>
          <a:p>
            <a:r>
              <a:rPr lang="en-US" altLang="zh-TW" sz="1400" dirty="0">
                <a:solidFill>
                  <a:srgbClr val="E19BC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https://www.youtube.com/watch?v=aFK8P0CqCRs</a:t>
            </a:r>
            <a:endParaRPr lang="en-US" altLang="zh-TW" sz="1400" dirty="0">
              <a:solidFill>
                <a:srgbClr val="E19BC2"/>
              </a:solidFill>
            </a:endParaRPr>
          </a:p>
          <a:p>
            <a:endParaRPr lang="en-US" altLang="zh-TW" sz="1400" dirty="0">
              <a:solidFill>
                <a:srgbClr val="E19BC2"/>
              </a:solidFill>
            </a:endParaRPr>
          </a:p>
          <a:p>
            <a:endParaRPr lang="zh-TW" altLang="en-US" sz="1400" dirty="0">
              <a:solidFill>
                <a:srgbClr val="E19BC2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9F4E5FA-3201-466F-B028-7C0EA37B1DEB}"/>
              </a:ext>
            </a:extLst>
          </p:cNvPr>
          <p:cNvSpPr txBox="1"/>
          <p:nvPr/>
        </p:nvSpPr>
        <p:spPr>
          <a:xfrm>
            <a:off x="1693863" y="5717009"/>
            <a:ext cx="38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E19BC2"/>
                </a:solidFill>
              </a:rPr>
              <a:t>Top 5 Raspberry Pi Robot Projects</a:t>
            </a:r>
          </a:p>
          <a:p>
            <a:r>
              <a:rPr lang="en-US" altLang="zh-TW" sz="1400" dirty="0">
                <a:solidFill>
                  <a:srgbClr val="E19BC2"/>
                </a:solidFill>
              </a:rPr>
              <a:t>https://www.youtube.com/watch?v=j_1JFnwOFwI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>
            <a:spLocks noChangeArrowheads="1"/>
          </p:cNvSpPr>
          <p:nvPr/>
        </p:nvSpPr>
        <p:spPr bwMode="auto">
          <a:xfrm>
            <a:off x="1203325" y="1709738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en-US" altLang="zh-CN" sz="3200" dirty="0">
                <a:solidFill>
                  <a:srgbClr val="404040"/>
                </a:solidFill>
                <a:latin typeface="方正兰亭黑_GBK" charset="-122"/>
              </a:rPr>
              <a:t>2</a:t>
            </a:r>
            <a:endParaRPr lang="zh-CN" altLang="en-US" sz="3200" dirty="0">
              <a:solidFill>
                <a:srgbClr val="404040"/>
              </a:solidFill>
              <a:latin typeface="方正兰亭黑_GBK" charset="-122"/>
            </a:endParaRPr>
          </a:p>
        </p:txBody>
      </p:sp>
      <p:sp>
        <p:nvSpPr>
          <p:cNvPr id="6147" name="文本框 7"/>
          <p:cNvSpPr txBox="1">
            <a:spLocks noChangeArrowheads="1"/>
          </p:cNvSpPr>
          <p:nvPr/>
        </p:nvSpPr>
        <p:spPr bwMode="auto">
          <a:xfrm>
            <a:off x="1801446" y="1740228"/>
            <a:ext cx="22767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TW" altLang="en-US" sz="28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音樂</a:t>
            </a:r>
            <a:endParaRPr lang="zh-CN" altLang="en-US" sz="28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149" name="直接连接符 6"/>
          <p:cNvCxnSpPr>
            <a:cxnSpLocks noChangeShapeType="1"/>
          </p:cNvCxnSpPr>
          <p:nvPr/>
        </p:nvCxnSpPr>
        <p:spPr bwMode="auto">
          <a:xfrm>
            <a:off x="1693863" y="1614488"/>
            <a:ext cx="0" cy="776287"/>
          </a:xfrm>
          <a:prstGeom prst="line">
            <a:avLst/>
          </a:prstGeom>
          <a:noFill/>
          <a:ln w="12700" cmpd="sng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50" name="Group 6"/>
          <p:cNvGrpSpPr>
            <a:grpSpLocks/>
          </p:cNvGrpSpPr>
          <p:nvPr/>
        </p:nvGrpSpPr>
        <p:grpSpPr bwMode="auto">
          <a:xfrm>
            <a:off x="1750586" y="2935139"/>
            <a:ext cx="1858963" cy="1858962"/>
            <a:chOff x="0" y="0"/>
            <a:chExt cx="1858963" cy="1858963"/>
          </a:xfrm>
        </p:grpSpPr>
        <p:sp>
          <p:nvSpPr>
            <p:cNvPr id="6151" name="空心弧 2"/>
            <p:cNvSpPr>
              <a:spLocks/>
            </p:cNvSpPr>
            <p:nvPr/>
          </p:nvSpPr>
          <p:spPr bwMode="auto">
            <a:xfrm rot="15300000">
              <a:off x="0" y="0"/>
              <a:ext cx="1858963" cy="1858963"/>
            </a:xfrm>
            <a:custGeom>
              <a:avLst/>
              <a:gdLst>
                <a:gd name="T0" fmla="*/ 1091255 w 1858963"/>
                <a:gd name="T1" fmla="*/ 1844777 h 1858963"/>
                <a:gd name="T2" fmla="*/ 124971 w 1858963"/>
                <a:gd name="T3" fmla="*/ 1394991 h 1858963"/>
                <a:gd name="T4" fmla="*/ 216559 w 1858963"/>
                <a:gd name="T5" fmla="*/ 333094 h 1858963"/>
                <a:gd name="T6" fmla="*/ 1245588 w 1858963"/>
                <a:gd name="T7" fmla="*/ 55403 h 1858963"/>
                <a:gd name="T8" fmla="*/ 1858960 w 1858963"/>
                <a:gd name="T9" fmla="*/ 927061 h 1858963"/>
                <a:gd name="T10" fmla="*/ 1245588 w 1858963"/>
                <a:gd name="T11" fmla="*/ 55403 h 1858963"/>
                <a:gd name="T12" fmla="*/ 216559 w 1858963"/>
                <a:gd name="T13" fmla="*/ 333094 h 1858963"/>
                <a:gd name="T14" fmla="*/ 124971 w 1858963"/>
                <a:gd name="T15" fmla="*/ 1394991 h 1858963"/>
                <a:gd name="T16" fmla="*/ 1091255 w 1858963"/>
                <a:gd name="T17" fmla="*/ 1844777 h 1858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8963" h="1858963">
                  <a:moveTo>
                    <a:pt x="1091255" y="1844777"/>
                  </a:moveTo>
                  <a:cubicBezTo>
                    <a:pt x="706651" y="1912754"/>
                    <a:pt x="320576" y="1733044"/>
                    <a:pt x="124971" y="1394991"/>
                  </a:cubicBezTo>
                  <a:cubicBezTo>
                    <a:pt x="-70635" y="1056938"/>
                    <a:pt x="-34041" y="632662"/>
                    <a:pt x="216559" y="333094"/>
                  </a:cubicBezTo>
                  <a:cubicBezTo>
                    <a:pt x="467159" y="33526"/>
                    <a:pt x="878303" y="-77424"/>
                    <a:pt x="1245588" y="55403"/>
                  </a:cubicBezTo>
                  <a:cubicBezTo>
                    <a:pt x="1612873" y="188230"/>
                    <a:pt x="1857943" y="536497"/>
                    <a:pt x="1858960" y="927061"/>
                  </a:cubicBezTo>
                  <a:cubicBezTo>
                    <a:pt x="1857943" y="536497"/>
                    <a:pt x="1612873" y="188230"/>
                    <a:pt x="1245588" y="55403"/>
                  </a:cubicBezTo>
                  <a:cubicBezTo>
                    <a:pt x="878303" y="-77424"/>
                    <a:pt x="467159" y="33526"/>
                    <a:pt x="216559" y="333094"/>
                  </a:cubicBezTo>
                  <a:cubicBezTo>
                    <a:pt x="-34041" y="632662"/>
                    <a:pt x="-70635" y="1056938"/>
                    <a:pt x="124971" y="1394991"/>
                  </a:cubicBezTo>
                  <a:cubicBezTo>
                    <a:pt x="320577" y="1733044"/>
                    <a:pt x="706651" y="1912754"/>
                    <a:pt x="1091255" y="18447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52" name="椭圆 3"/>
            <p:cNvSpPr>
              <a:spLocks noChangeArrowheads="1"/>
            </p:cNvSpPr>
            <p:nvPr/>
          </p:nvSpPr>
          <p:spPr bwMode="auto">
            <a:xfrm>
              <a:off x="138986" y="123825"/>
              <a:ext cx="1581150" cy="1581150"/>
            </a:xfrm>
            <a:prstGeom prst="ellipse">
              <a:avLst/>
            </a:prstGeom>
            <a:solidFill>
              <a:srgbClr val="A6A6A6"/>
            </a:solidFill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方正兰亭黑_GBK" charset="-122"/>
              </a:endParaRPr>
            </a:p>
          </p:txBody>
        </p:sp>
      </p:grpSp>
      <p:sp>
        <p:nvSpPr>
          <p:cNvPr id="6158" name="文本框 7"/>
          <p:cNvSpPr txBox="1">
            <a:spLocks noChangeArrowheads="1"/>
          </p:cNvSpPr>
          <p:nvPr/>
        </p:nvSpPr>
        <p:spPr bwMode="auto">
          <a:xfrm>
            <a:off x="1203324" y="766763"/>
            <a:ext cx="53022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TW" altLang="en-US" sz="36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樹苺派可以做哪些事</a:t>
            </a:r>
            <a:r>
              <a:rPr lang="en-US" altLang="zh-TW" sz="36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36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63" name="文本框 13"/>
          <p:cNvSpPr txBox="1">
            <a:spLocks noChangeArrowheads="1"/>
          </p:cNvSpPr>
          <p:nvPr/>
        </p:nvSpPr>
        <p:spPr bwMode="auto">
          <a:xfrm>
            <a:off x="1612900" y="5150775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zh-TW" altLang="en-US">
                <a:latin typeface="方正兰亭黑_GBK" charset="-122"/>
              </a:rPr>
              <a:t>音樂盒</a:t>
            </a:r>
            <a:endParaRPr lang="zh-CN" altLang="en-US" dirty="0">
              <a:latin typeface="方正兰亭黑_GBK" charset="-122"/>
            </a:endParaRPr>
          </a:p>
        </p:txBody>
      </p:sp>
      <p:grpSp>
        <p:nvGrpSpPr>
          <p:cNvPr id="28" name="Group 6">
            <a:extLst>
              <a:ext uri="{FF2B5EF4-FFF2-40B4-BE49-F238E27FC236}">
                <a16:creationId xmlns:a16="http://schemas.microsoft.com/office/drawing/2014/main" id="{F36F0737-BBFF-4EFA-B735-199D81DCC210}"/>
              </a:ext>
            </a:extLst>
          </p:cNvPr>
          <p:cNvGrpSpPr>
            <a:grpSpLocks/>
          </p:cNvGrpSpPr>
          <p:nvPr/>
        </p:nvGrpSpPr>
        <p:grpSpPr bwMode="auto">
          <a:xfrm>
            <a:off x="6865721" y="2935139"/>
            <a:ext cx="1858963" cy="1858962"/>
            <a:chOff x="0" y="0"/>
            <a:chExt cx="1858963" cy="1858963"/>
          </a:xfrm>
        </p:grpSpPr>
        <p:sp>
          <p:nvSpPr>
            <p:cNvPr id="29" name="空心弧 2">
              <a:extLst>
                <a:ext uri="{FF2B5EF4-FFF2-40B4-BE49-F238E27FC236}">
                  <a16:creationId xmlns:a16="http://schemas.microsoft.com/office/drawing/2014/main" id="{1DF22D9E-F90E-4AD3-990C-51BC990734E0}"/>
                </a:ext>
              </a:extLst>
            </p:cNvPr>
            <p:cNvSpPr>
              <a:spLocks/>
            </p:cNvSpPr>
            <p:nvPr/>
          </p:nvSpPr>
          <p:spPr bwMode="auto">
            <a:xfrm rot="15300000">
              <a:off x="0" y="0"/>
              <a:ext cx="1858963" cy="1858963"/>
            </a:xfrm>
            <a:custGeom>
              <a:avLst/>
              <a:gdLst>
                <a:gd name="T0" fmla="*/ 1091255 w 1858963"/>
                <a:gd name="T1" fmla="*/ 1844777 h 1858963"/>
                <a:gd name="T2" fmla="*/ 124971 w 1858963"/>
                <a:gd name="T3" fmla="*/ 1394991 h 1858963"/>
                <a:gd name="T4" fmla="*/ 216559 w 1858963"/>
                <a:gd name="T5" fmla="*/ 333094 h 1858963"/>
                <a:gd name="T6" fmla="*/ 1245588 w 1858963"/>
                <a:gd name="T7" fmla="*/ 55403 h 1858963"/>
                <a:gd name="T8" fmla="*/ 1858960 w 1858963"/>
                <a:gd name="T9" fmla="*/ 927061 h 1858963"/>
                <a:gd name="T10" fmla="*/ 1245588 w 1858963"/>
                <a:gd name="T11" fmla="*/ 55403 h 1858963"/>
                <a:gd name="T12" fmla="*/ 216559 w 1858963"/>
                <a:gd name="T13" fmla="*/ 333094 h 1858963"/>
                <a:gd name="T14" fmla="*/ 124971 w 1858963"/>
                <a:gd name="T15" fmla="*/ 1394991 h 1858963"/>
                <a:gd name="T16" fmla="*/ 1091255 w 1858963"/>
                <a:gd name="T17" fmla="*/ 1844777 h 1858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8963" h="1858963">
                  <a:moveTo>
                    <a:pt x="1091255" y="1844777"/>
                  </a:moveTo>
                  <a:cubicBezTo>
                    <a:pt x="706651" y="1912754"/>
                    <a:pt x="320576" y="1733044"/>
                    <a:pt x="124971" y="1394991"/>
                  </a:cubicBezTo>
                  <a:cubicBezTo>
                    <a:pt x="-70635" y="1056938"/>
                    <a:pt x="-34041" y="632662"/>
                    <a:pt x="216559" y="333094"/>
                  </a:cubicBezTo>
                  <a:cubicBezTo>
                    <a:pt x="467159" y="33526"/>
                    <a:pt x="878303" y="-77424"/>
                    <a:pt x="1245588" y="55403"/>
                  </a:cubicBezTo>
                  <a:cubicBezTo>
                    <a:pt x="1612873" y="188230"/>
                    <a:pt x="1857943" y="536497"/>
                    <a:pt x="1858960" y="927061"/>
                  </a:cubicBezTo>
                  <a:cubicBezTo>
                    <a:pt x="1857943" y="536497"/>
                    <a:pt x="1612873" y="188230"/>
                    <a:pt x="1245588" y="55403"/>
                  </a:cubicBezTo>
                  <a:cubicBezTo>
                    <a:pt x="878303" y="-77424"/>
                    <a:pt x="467159" y="33526"/>
                    <a:pt x="216559" y="333094"/>
                  </a:cubicBezTo>
                  <a:cubicBezTo>
                    <a:pt x="-34041" y="632662"/>
                    <a:pt x="-70635" y="1056938"/>
                    <a:pt x="124971" y="1394991"/>
                  </a:cubicBezTo>
                  <a:cubicBezTo>
                    <a:pt x="320577" y="1733044"/>
                    <a:pt x="706651" y="1912754"/>
                    <a:pt x="1091255" y="18447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" name="椭圆 3">
              <a:extLst>
                <a:ext uri="{FF2B5EF4-FFF2-40B4-BE49-F238E27FC236}">
                  <a16:creationId xmlns:a16="http://schemas.microsoft.com/office/drawing/2014/main" id="{D7D86598-9584-44F6-8685-0486670ED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986" y="123825"/>
              <a:ext cx="1581150" cy="1581150"/>
            </a:xfrm>
            <a:prstGeom prst="ellipse">
              <a:avLst/>
            </a:prstGeom>
            <a:solidFill>
              <a:srgbClr val="A6A6A6"/>
            </a:solidFill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方正兰亭黑_GBK" charset="-122"/>
              </a:endParaRPr>
            </a:p>
          </p:txBody>
        </p:sp>
      </p:grpSp>
      <p:sp>
        <p:nvSpPr>
          <p:cNvPr id="31" name="文本框 13">
            <a:extLst>
              <a:ext uri="{FF2B5EF4-FFF2-40B4-BE49-F238E27FC236}">
                <a16:creationId xmlns:a16="http://schemas.microsoft.com/office/drawing/2014/main" id="{21CDBFAB-3C36-423F-A510-25FE82AC8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035" y="5150775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altLang="zh-TW" dirty="0">
                <a:latin typeface="方正兰亭黑_GBK" charset="-122"/>
              </a:rPr>
              <a:t>Beet Box</a:t>
            </a:r>
            <a:endParaRPr lang="zh-CN" altLang="en-US" dirty="0">
              <a:latin typeface="方正兰亭黑_GBK" charset="-122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46B22CA-62C8-4864-B2CE-9D50AFD51793}"/>
              </a:ext>
            </a:extLst>
          </p:cNvPr>
          <p:cNvSpPr txBox="1"/>
          <p:nvPr/>
        </p:nvSpPr>
        <p:spPr>
          <a:xfrm>
            <a:off x="7794835" y="5851319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1400" dirty="0">
              <a:solidFill>
                <a:srgbClr val="E19BC2"/>
              </a:solidFill>
            </a:endParaRPr>
          </a:p>
          <a:p>
            <a:endParaRPr lang="zh-TW" altLang="en-US" sz="1400" dirty="0">
              <a:solidFill>
                <a:srgbClr val="E19BC2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97B86C-5570-43F1-B897-562A6AF9DC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11075" y="3107057"/>
            <a:ext cx="1537249" cy="1537249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039CB336-BBF9-44E3-AA16-C9DE6B0F1525}"/>
              </a:ext>
            </a:extLst>
          </p:cNvPr>
          <p:cNvSpPr txBox="1"/>
          <p:nvPr/>
        </p:nvSpPr>
        <p:spPr>
          <a:xfrm>
            <a:off x="1693863" y="5668439"/>
            <a:ext cx="45974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E19BC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Music box</a:t>
            </a:r>
          </a:p>
          <a:p>
            <a:r>
              <a:rPr lang="en-US" altLang="zh-TW" sz="1400" dirty="0">
                <a:solidFill>
                  <a:srgbClr val="E19BC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https://www.youtube.com/watch?v=rQ1412_rNmk</a:t>
            </a:r>
            <a:endParaRPr lang="en-US" altLang="zh-TW" sz="1400" dirty="0">
              <a:solidFill>
                <a:srgbClr val="E19BC2"/>
              </a:solidFill>
            </a:endParaRPr>
          </a:p>
          <a:p>
            <a:r>
              <a:rPr lang="en-US" altLang="zh-TW" sz="1400" dirty="0">
                <a:solidFill>
                  <a:srgbClr val="E19BC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https://projects.raspberrypi.org/en/projects/gpio-music-box</a:t>
            </a:r>
            <a:endParaRPr lang="en-US" altLang="zh-TW" sz="1400" dirty="0">
              <a:solidFill>
                <a:srgbClr val="E19BC2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CC7C357-EDBD-4F6A-9720-47FABA3FD160}"/>
              </a:ext>
            </a:extLst>
          </p:cNvPr>
          <p:cNvSpPr txBox="1"/>
          <p:nvPr/>
        </p:nvSpPr>
        <p:spPr>
          <a:xfrm>
            <a:off x="7004707" y="5851319"/>
            <a:ext cx="2353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E19BC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https://vimeo.com/55658574</a:t>
            </a:r>
            <a:endParaRPr lang="en-US" altLang="zh-TW" sz="1400" dirty="0">
              <a:solidFill>
                <a:srgbClr val="E19BC2"/>
              </a:solidFill>
            </a:endParaRPr>
          </a:p>
          <a:p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77DDD51-D42B-43A2-ADC7-B60BACA7EE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90" b="89646" l="5385" r="93846">
                        <a14:foregroundMark x1="57052" y1="2452" x2="65000" y2="2997"/>
                        <a14:foregroundMark x1="53226" y1="2190" x2="57052" y2="2452"/>
                        <a14:foregroundMark x1="49103" y1="1907" x2="50766" y2="2021"/>
                        <a14:foregroundMark x1="47401" y1="1790" x2="49103" y2="1907"/>
                        <a14:foregroundMark x1="45136" y1="1635" x2="46939" y2="1759"/>
                        <a14:foregroundMark x1="41154" y1="1362" x2="45136" y2="1635"/>
                        <a14:foregroundMark x1="8077" y1="12807" x2="5385" y2="14441"/>
                        <a14:foregroundMark x1="93846" y1="16076" x2="93846" y2="16076"/>
                        <a14:backgroundMark x1="52692" y1="1635" x2="52692" y2="1635"/>
                        <a14:backgroundMark x1="48462" y1="1907" x2="48462" y2="1907"/>
                        <a14:backgroundMark x1="50769" y1="2452" x2="50769" y2="2452"/>
                        <a14:backgroundMark x1="53462" y1="2452" x2="51154" y2="2452"/>
                        <a14:backgroundMark x1="49615" y1="2180" x2="49615" y2="2180"/>
                        <a14:backgroundMark x1="48462" y1="1635" x2="48462" y2="1635"/>
                        <a14:backgroundMark x1="47308" y1="1362" x2="47308" y2="1362"/>
                        <a14:backgroundMark x1="47308" y1="1635" x2="46538" y2="1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58" y="3107057"/>
            <a:ext cx="1221353" cy="172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9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>
            <a:spLocks noChangeArrowheads="1"/>
          </p:cNvSpPr>
          <p:nvPr/>
        </p:nvSpPr>
        <p:spPr bwMode="auto">
          <a:xfrm>
            <a:off x="1203325" y="1709738"/>
            <a:ext cx="40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en-US" altLang="zh-CN" sz="3200" dirty="0">
                <a:solidFill>
                  <a:srgbClr val="404040"/>
                </a:solidFill>
                <a:latin typeface="方正兰亭黑_GBK" charset="-122"/>
              </a:rPr>
              <a:t>3</a:t>
            </a:r>
            <a:endParaRPr lang="zh-CN" altLang="en-US" sz="3200" dirty="0">
              <a:solidFill>
                <a:srgbClr val="404040"/>
              </a:solidFill>
              <a:latin typeface="方正兰亭黑_GBK" charset="-122"/>
            </a:endParaRPr>
          </a:p>
        </p:txBody>
      </p:sp>
      <p:sp>
        <p:nvSpPr>
          <p:cNvPr id="6147" name="文本框 7"/>
          <p:cNvSpPr txBox="1">
            <a:spLocks noChangeArrowheads="1"/>
          </p:cNvSpPr>
          <p:nvPr/>
        </p:nvSpPr>
        <p:spPr bwMode="auto">
          <a:xfrm>
            <a:off x="1801446" y="1740228"/>
            <a:ext cx="22767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TW" altLang="en-US" sz="28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智慧生活</a:t>
            </a:r>
            <a:endParaRPr lang="zh-CN" altLang="en-US" sz="28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149" name="直接连接符 6"/>
          <p:cNvCxnSpPr>
            <a:cxnSpLocks noChangeShapeType="1"/>
          </p:cNvCxnSpPr>
          <p:nvPr/>
        </p:nvCxnSpPr>
        <p:spPr bwMode="auto">
          <a:xfrm>
            <a:off x="1693863" y="1614488"/>
            <a:ext cx="0" cy="776287"/>
          </a:xfrm>
          <a:prstGeom prst="line">
            <a:avLst/>
          </a:prstGeom>
          <a:noFill/>
          <a:ln w="12700" cmpd="sng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50" name="Group 6"/>
          <p:cNvGrpSpPr>
            <a:grpSpLocks/>
          </p:cNvGrpSpPr>
          <p:nvPr/>
        </p:nvGrpSpPr>
        <p:grpSpPr bwMode="auto">
          <a:xfrm>
            <a:off x="1750586" y="2935139"/>
            <a:ext cx="1858963" cy="1858962"/>
            <a:chOff x="0" y="0"/>
            <a:chExt cx="1858963" cy="1858963"/>
          </a:xfrm>
        </p:grpSpPr>
        <p:sp>
          <p:nvSpPr>
            <p:cNvPr id="6151" name="空心弧 2"/>
            <p:cNvSpPr>
              <a:spLocks/>
            </p:cNvSpPr>
            <p:nvPr/>
          </p:nvSpPr>
          <p:spPr bwMode="auto">
            <a:xfrm rot="15300000">
              <a:off x="0" y="0"/>
              <a:ext cx="1858963" cy="1858963"/>
            </a:xfrm>
            <a:custGeom>
              <a:avLst/>
              <a:gdLst>
                <a:gd name="T0" fmla="*/ 1091255 w 1858963"/>
                <a:gd name="T1" fmla="*/ 1844777 h 1858963"/>
                <a:gd name="T2" fmla="*/ 124971 w 1858963"/>
                <a:gd name="T3" fmla="*/ 1394991 h 1858963"/>
                <a:gd name="T4" fmla="*/ 216559 w 1858963"/>
                <a:gd name="T5" fmla="*/ 333094 h 1858963"/>
                <a:gd name="T6" fmla="*/ 1245588 w 1858963"/>
                <a:gd name="T7" fmla="*/ 55403 h 1858963"/>
                <a:gd name="T8" fmla="*/ 1858960 w 1858963"/>
                <a:gd name="T9" fmla="*/ 927061 h 1858963"/>
                <a:gd name="T10" fmla="*/ 1245588 w 1858963"/>
                <a:gd name="T11" fmla="*/ 55403 h 1858963"/>
                <a:gd name="T12" fmla="*/ 216559 w 1858963"/>
                <a:gd name="T13" fmla="*/ 333094 h 1858963"/>
                <a:gd name="T14" fmla="*/ 124971 w 1858963"/>
                <a:gd name="T15" fmla="*/ 1394991 h 1858963"/>
                <a:gd name="T16" fmla="*/ 1091255 w 1858963"/>
                <a:gd name="T17" fmla="*/ 1844777 h 1858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8963" h="1858963">
                  <a:moveTo>
                    <a:pt x="1091255" y="1844777"/>
                  </a:moveTo>
                  <a:cubicBezTo>
                    <a:pt x="706651" y="1912754"/>
                    <a:pt x="320576" y="1733044"/>
                    <a:pt x="124971" y="1394991"/>
                  </a:cubicBezTo>
                  <a:cubicBezTo>
                    <a:pt x="-70635" y="1056938"/>
                    <a:pt x="-34041" y="632662"/>
                    <a:pt x="216559" y="333094"/>
                  </a:cubicBezTo>
                  <a:cubicBezTo>
                    <a:pt x="467159" y="33526"/>
                    <a:pt x="878303" y="-77424"/>
                    <a:pt x="1245588" y="55403"/>
                  </a:cubicBezTo>
                  <a:cubicBezTo>
                    <a:pt x="1612873" y="188230"/>
                    <a:pt x="1857943" y="536497"/>
                    <a:pt x="1858960" y="927061"/>
                  </a:cubicBezTo>
                  <a:cubicBezTo>
                    <a:pt x="1857943" y="536497"/>
                    <a:pt x="1612873" y="188230"/>
                    <a:pt x="1245588" y="55403"/>
                  </a:cubicBezTo>
                  <a:cubicBezTo>
                    <a:pt x="878303" y="-77424"/>
                    <a:pt x="467159" y="33526"/>
                    <a:pt x="216559" y="333094"/>
                  </a:cubicBezTo>
                  <a:cubicBezTo>
                    <a:pt x="-34041" y="632662"/>
                    <a:pt x="-70635" y="1056938"/>
                    <a:pt x="124971" y="1394991"/>
                  </a:cubicBezTo>
                  <a:cubicBezTo>
                    <a:pt x="320577" y="1733044"/>
                    <a:pt x="706651" y="1912754"/>
                    <a:pt x="1091255" y="18447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52" name="椭圆 3"/>
            <p:cNvSpPr>
              <a:spLocks noChangeArrowheads="1"/>
            </p:cNvSpPr>
            <p:nvPr/>
          </p:nvSpPr>
          <p:spPr bwMode="auto">
            <a:xfrm>
              <a:off x="138986" y="123825"/>
              <a:ext cx="1581150" cy="1581150"/>
            </a:xfrm>
            <a:prstGeom prst="ellipse">
              <a:avLst/>
            </a:prstGeom>
            <a:solidFill>
              <a:srgbClr val="A6A6A6"/>
            </a:solidFill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方正兰亭黑_GBK" charset="-122"/>
              </a:endParaRPr>
            </a:p>
          </p:txBody>
        </p:sp>
      </p:grpSp>
      <p:sp>
        <p:nvSpPr>
          <p:cNvPr id="6158" name="文本框 7"/>
          <p:cNvSpPr txBox="1">
            <a:spLocks noChangeArrowheads="1"/>
          </p:cNvSpPr>
          <p:nvPr/>
        </p:nvSpPr>
        <p:spPr bwMode="auto">
          <a:xfrm>
            <a:off x="1203324" y="766763"/>
            <a:ext cx="53022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TW" altLang="en-US" sz="36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樹苺派可以做哪些事</a:t>
            </a:r>
            <a:r>
              <a:rPr lang="en-US" altLang="zh-TW" sz="36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36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63" name="文本框 13"/>
          <p:cNvSpPr txBox="1">
            <a:spLocks noChangeArrowheads="1"/>
          </p:cNvSpPr>
          <p:nvPr/>
        </p:nvSpPr>
        <p:spPr bwMode="auto">
          <a:xfrm>
            <a:off x="1612900" y="5150775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zh-TW" altLang="en-US" dirty="0">
                <a:latin typeface="方正兰亭黑_GBK" charset="-122"/>
              </a:rPr>
              <a:t>天氣監測</a:t>
            </a:r>
            <a:endParaRPr lang="zh-CN" altLang="en-US" dirty="0">
              <a:latin typeface="方正兰亭黑_GBK" charset="-122"/>
            </a:endParaRPr>
          </a:p>
        </p:txBody>
      </p:sp>
      <p:grpSp>
        <p:nvGrpSpPr>
          <p:cNvPr id="28" name="Group 6">
            <a:extLst>
              <a:ext uri="{FF2B5EF4-FFF2-40B4-BE49-F238E27FC236}">
                <a16:creationId xmlns:a16="http://schemas.microsoft.com/office/drawing/2014/main" id="{F36F0737-BBFF-4EFA-B735-199D81DCC210}"/>
              </a:ext>
            </a:extLst>
          </p:cNvPr>
          <p:cNvGrpSpPr>
            <a:grpSpLocks/>
          </p:cNvGrpSpPr>
          <p:nvPr/>
        </p:nvGrpSpPr>
        <p:grpSpPr bwMode="auto">
          <a:xfrm>
            <a:off x="6865721" y="2935139"/>
            <a:ext cx="1858963" cy="1858962"/>
            <a:chOff x="0" y="0"/>
            <a:chExt cx="1858963" cy="1858963"/>
          </a:xfrm>
        </p:grpSpPr>
        <p:sp>
          <p:nvSpPr>
            <p:cNvPr id="29" name="空心弧 2">
              <a:extLst>
                <a:ext uri="{FF2B5EF4-FFF2-40B4-BE49-F238E27FC236}">
                  <a16:creationId xmlns:a16="http://schemas.microsoft.com/office/drawing/2014/main" id="{1DF22D9E-F90E-4AD3-990C-51BC990734E0}"/>
                </a:ext>
              </a:extLst>
            </p:cNvPr>
            <p:cNvSpPr>
              <a:spLocks/>
            </p:cNvSpPr>
            <p:nvPr/>
          </p:nvSpPr>
          <p:spPr bwMode="auto">
            <a:xfrm rot="15300000">
              <a:off x="0" y="0"/>
              <a:ext cx="1858963" cy="1858963"/>
            </a:xfrm>
            <a:custGeom>
              <a:avLst/>
              <a:gdLst>
                <a:gd name="T0" fmla="*/ 1091255 w 1858963"/>
                <a:gd name="T1" fmla="*/ 1844777 h 1858963"/>
                <a:gd name="T2" fmla="*/ 124971 w 1858963"/>
                <a:gd name="T3" fmla="*/ 1394991 h 1858963"/>
                <a:gd name="T4" fmla="*/ 216559 w 1858963"/>
                <a:gd name="T5" fmla="*/ 333094 h 1858963"/>
                <a:gd name="T6" fmla="*/ 1245588 w 1858963"/>
                <a:gd name="T7" fmla="*/ 55403 h 1858963"/>
                <a:gd name="T8" fmla="*/ 1858960 w 1858963"/>
                <a:gd name="T9" fmla="*/ 927061 h 1858963"/>
                <a:gd name="T10" fmla="*/ 1245588 w 1858963"/>
                <a:gd name="T11" fmla="*/ 55403 h 1858963"/>
                <a:gd name="T12" fmla="*/ 216559 w 1858963"/>
                <a:gd name="T13" fmla="*/ 333094 h 1858963"/>
                <a:gd name="T14" fmla="*/ 124971 w 1858963"/>
                <a:gd name="T15" fmla="*/ 1394991 h 1858963"/>
                <a:gd name="T16" fmla="*/ 1091255 w 1858963"/>
                <a:gd name="T17" fmla="*/ 1844777 h 1858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8963" h="1858963">
                  <a:moveTo>
                    <a:pt x="1091255" y="1844777"/>
                  </a:moveTo>
                  <a:cubicBezTo>
                    <a:pt x="706651" y="1912754"/>
                    <a:pt x="320576" y="1733044"/>
                    <a:pt x="124971" y="1394991"/>
                  </a:cubicBezTo>
                  <a:cubicBezTo>
                    <a:pt x="-70635" y="1056938"/>
                    <a:pt x="-34041" y="632662"/>
                    <a:pt x="216559" y="333094"/>
                  </a:cubicBezTo>
                  <a:cubicBezTo>
                    <a:pt x="467159" y="33526"/>
                    <a:pt x="878303" y="-77424"/>
                    <a:pt x="1245588" y="55403"/>
                  </a:cubicBezTo>
                  <a:cubicBezTo>
                    <a:pt x="1612873" y="188230"/>
                    <a:pt x="1857943" y="536497"/>
                    <a:pt x="1858960" y="927061"/>
                  </a:cubicBezTo>
                  <a:cubicBezTo>
                    <a:pt x="1857943" y="536497"/>
                    <a:pt x="1612873" y="188230"/>
                    <a:pt x="1245588" y="55403"/>
                  </a:cubicBezTo>
                  <a:cubicBezTo>
                    <a:pt x="878303" y="-77424"/>
                    <a:pt x="467159" y="33526"/>
                    <a:pt x="216559" y="333094"/>
                  </a:cubicBezTo>
                  <a:cubicBezTo>
                    <a:pt x="-34041" y="632662"/>
                    <a:pt x="-70635" y="1056938"/>
                    <a:pt x="124971" y="1394991"/>
                  </a:cubicBezTo>
                  <a:cubicBezTo>
                    <a:pt x="320577" y="1733044"/>
                    <a:pt x="706651" y="1912754"/>
                    <a:pt x="1091255" y="18447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" name="椭圆 3">
              <a:extLst>
                <a:ext uri="{FF2B5EF4-FFF2-40B4-BE49-F238E27FC236}">
                  <a16:creationId xmlns:a16="http://schemas.microsoft.com/office/drawing/2014/main" id="{D7D86598-9584-44F6-8685-0486670ED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986" y="123825"/>
              <a:ext cx="1581150" cy="1581150"/>
            </a:xfrm>
            <a:prstGeom prst="ellipse">
              <a:avLst/>
            </a:prstGeom>
            <a:solidFill>
              <a:srgbClr val="A6A6A6"/>
            </a:solidFill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方正兰亭黑_GBK" charset="-122"/>
              </a:endParaRPr>
            </a:p>
          </p:txBody>
        </p:sp>
      </p:grpSp>
      <p:sp>
        <p:nvSpPr>
          <p:cNvPr id="31" name="文本框 13">
            <a:extLst>
              <a:ext uri="{FF2B5EF4-FFF2-40B4-BE49-F238E27FC236}">
                <a16:creationId xmlns:a16="http://schemas.microsoft.com/office/drawing/2014/main" id="{21CDBFAB-3C36-423F-A510-25FE82AC8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035" y="5057271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altLang="zh-CN" dirty="0">
                <a:latin typeface="方正兰亭黑_GBK" charset="-122"/>
              </a:rPr>
              <a:t>Smart mirror</a:t>
            </a:r>
            <a:endParaRPr lang="zh-CN" altLang="en-US" dirty="0">
              <a:latin typeface="方正兰亭黑_GBK" charset="-122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46B22CA-62C8-4864-B2CE-9D50AFD51793}"/>
              </a:ext>
            </a:extLst>
          </p:cNvPr>
          <p:cNvSpPr txBox="1"/>
          <p:nvPr/>
        </p:nvSpPr>
        <p:spPr>
          <a:xfrm>
            <a:off x="7794835" y="5851319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1400" dirty="0">
              <a:solidFill>
                <a:srgbClr val="E19BC2"/>
              </a:solidFill>
            </a:endParaRPr>
          </a:p>
          <a:p>
            <a:endParaRPr lang="zh-TW" altLang="en-US" sz="1400" dirty="0">
              <a:solidFill>
                <a:srgbClr val="E19BC2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39CB336-BBF9-44E3-AA16-C9DE6B0F1525}"/>
              </a:ext>
            </a:extLst>
          </p:cNvPr>
          <p:cNvSpPr txBox="1"/>
          <p:nvPr/>
        </p:nvSpPr>
        <p:spPr>
          <a:xfrm>
            <a:off x="1693863" y="5668439"/>
            <a:ext cx="29642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E19BC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https://www.edntaiwan.com/news/article/20171130NT01-How-to-Build-a-Raspberry-Pi-Weather-Station</a:t>
            </a:r>
            <a:endParaRPr lang="en-US" altLang="zh-TW" sz="1400" dirty="0">
              <a:solidFill>
                <a:srgbClr val="E19BC2"/>
              </a:solidFill>
            </a:endParaRPr>
          </a:p>
          <a:p>
            <a:endParaRPr lang="en-US" altLang="zh-TW" sz="1400" dirty="0">
              <a:solidFill>
                <a:srgbClr val="E19BC2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CC7C357-EDBD-4F6A-9720-47FABA3FD160}"/>
              </a:ext>
            </a:extLst>
          </p:cNvPr>
          <p:cNvSpPr txBox="1"/>
          <p:nvPr/>
        </p:nvSpPr>
        <p:spPr>
          <a:xfrm>
            <a:off x="6921488" y="5712819"/>
            <a:ext cx="388029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E19BC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https://www.youtube.com/watch?v=fkVBAcvbrjU</a:t>
            </a:r>
            <a:endParaRPr lang="en-US" altLang="zh-TW" sz="1400" dirty="0">
              <a:solidFill>
                <a:srgbClr val="E19BC2"/>
              </a:solidFill>
            </a:endParaRPr>
          </a:p>
          <a:p>
            <a:r>
              <a:rPr lang="en-US" altLang="zh-TW" sz="1400" dirty="0">
                <a:solidFill>
                  <a:srgbClr val="E19BC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https://www.youtube.com/watch?v=wdaBi33nd3k</a:t>
            </a:r>
            <a:endParaRPr lang="en-US" altLang="zh-TW" sz="1400" dirty="0">
              <a:solidFill>
                <a:srgbClr val="E19BC2"/>
              </a:solidFill>
            </a:endParaRPr>
          </a:p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103272E-697B-4DBE-971B-2D1AAC8C57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29" b="95440" l="1852" r="95556">
                        <a14:foregroundMark x1="40988" y1="42997" x2="40988" y2="42997"/>
                        <a14:foregroundMark x1="63210" y1="18730" x2="63210" y2="18730"/>
                        <a14:foregroundMark x1="64691" y1="26547" x2="76049" y2="14007"/>
                        <a14:foregroundMark x1="70370" y1="8469" x2="78519" y2="10586"/>
                        <a14:foregroundMark x1="78519" y1="10586" x2="87160" y2="25733"/>
                        <a14:foregroundMark x1="87160" y1="25733" x2="90370" y2="35179"/>
                        <a14:foregroundMark x1="90370" y1="35179" x2="95802" y2="40391"/>
                        <a14:foregroundMark x1="95802" y1="40391" x2="94198" y2="43322"/>
                        <a14:foregroundMark x1="74198" y1="9121" x2="67778" y2="8795"/>
                        <a14:foregroundMark x1="67778" y1="8795" x2="58519" y2="12541"/>
                        <a14:foregroundMark x1="58519" y1="12541" x2="55556" y2="16450"/>
                        <a14:foregroundMark x1="70864" y1="3746" x2="73827" y2="3094"/>
                        <a14:foregroundMark x1="59753" y1="6352" x2="45432" y2="5375"/>
                        <a14:foregroundMark x1="45432" y1="5375" x2="14691" y2="23779"/>
                        <a14:foregroundMark x1="14691" y1="23779" x2="8395" y2="25244"/>
                        <a14:foregroundMark x1="8395" y1="25244" x2="5679" y2="33713"/>
                        <a14:foregroundMark x1="5679" y1="33713" x2="7654" y2="42182"/>
                        <a14:foregroundMark x1="7654" y1="42182" x2="15185" y2="47557"/>
                        <a14:foregroundMark x1="15185" y1="47557" x2="19630" y2="54072"/>
                        <a14:foregroundMark x1="19630" y1="54072" x2="29012" y2="54560"/>
                        <a14:foregroundMark x1="3457" y1="27524" x2="1852" y2="35993"/>
                        <a14:foregroundMark x1="1852" y1="35993" x2="7284" y2="40391"/>
                        <a14:foregroundMark x1="11358" y1="35179" x2="34815" y2="26873"/>
                        <a14:foregroundMark x1="34815" y1="26873" x2="42346" y2="20195"/>
                        <a14:foregroundMark x1="42346" y1="20195" x2="50123" y2="9283"/>
                        <a14:foregroundMark x1="47901" y1="1629" x2="53580" y2="2280"/>
                        <a14:foregroundMark x1="46049" y1="15961" x2="42716" y2="19544"/>
                        <a14:foregroundMark x1="48889" y1="12378" x2="41358" y2="26221"/>
                        <a14:foregroundMark x1="41358" y1="26221" x2="26914" y2="33388"/>
                        <a14:foregroundMark x1="26914" y1="33388" x2="11728" y2="30945"/>
                        <a14:foregroundMark x1="11728" y1="30945" x2="5679" y2="33713"/>
                        <a14:foregroundMark x1="5679" y1="33713" x2="5185" y2="34528"/>
                        <a14:foregroundMark x1="50370" y1="9772" x2="18642" y2="26059"/>
                        <a14:foregroundMark x1="28395" y1="47883" x2="14321" y2="38762"/>
                        <a14:foregroundMark x1="48765" y1="7818" x2="58889" y2="11564"/>
                        <a14:foregroundMark x1="25926" y1="93811" x2="27901" y2="87622"/>
                        <a14:foregroundMark x1="21975" y1="50326" x2="20370" y2="26059"/>
                        <a14:foregroundMark x1="20370" y1="26059" x2="26296" y2="16612"/>
                        <a14:foregroundMark x1="18765" y1="47068" x2="12099" y2="35831"/>
                        <a14:foregroundMark x1="12099" y1="35831" x2="10864" y2="27524"/>
                        <a14:foregroundMark x1="10864" y1="27524" x2="15802" y2="21498"/>
                        <a14:foregroundMark x1="15802" y1="21498" x2="27531" y2="25407"/>
                        <a14:foregroundMark x1="27531" y1="25407" x2="30247" y2="35179"/>
                        <a14:foregroundMark x1="30247" y1="35179" x2="27284" y2="40391"/>
                        <a14:foregroundMark x1="27654" y1="39577" x2="25185" y2="47068"/>
                        <a14:foregroundMark x1="51605" y1="85342" x2="46790" y2="95440"/>
                        <a14:backgroundMark x1="7778" y1="70033" x2="15432" y2="67101"/>
                        <a14:backgroundMark x1="15432" y1="67101" x2="26049" y2="73127"/>
                        <a14:backgroundMark x1="10370" y1="61238" x2="16420" y2="65961"/>
                        <a14:backgroundMark x1="16420" y1="65961" x2="18519" y2="69544"/>
                        <a14:backgroundMark x1="19136" y1="72964" x2="19136" y2="73290"/>
                        <a14:backgroundMark x1="18642" y1="74430" x2="18395" y2="71824"/>
                        <a14:backgroundMark x1="20000" y1="61889" x2="21481" y2="67915"/>
                        <a14:backgroundMark x1="18395" y1="60098" x2="19753" y2="65472"/>
                        <a14:backgroundMark x1="18642" y1="73779" x2="19383" y2="76221"/>
                        <a14:backgroundMark x1="19136" y1="59609" x2="15185" y2="597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880801" y="3322191"/>
            <a:ext cx="1589921" cy="12051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677EE34-B4B4-4D0F-BEA7-9663DFB11E3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296313" y="3220461"/>
            <a:ext cx="997044" cy="125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9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>
            <a:spLocks noChangeArrowheads="1"/>
          </p:cNvSpPr>
          <p:nvPr/>
        </p:nvSpPr>
        <p:spPr bwMode="auto">
          <a:xfrm>
            <a:off x="1203324" y="1855512"/>
            <a:ext cx="409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en-US" sz="2400">
                <a:solidFill>
                  <a:srgbClr val="404040"/>
                </a:solidFill>
                <a:latin typeface="方正兰亭黑_GBK" charset="-122"/>
              </a:rPr>
              <a:t>1</a:t>
            </a:r>
            <a:endParaRPr lang="zh-CN" altLang="en-US" sz="2400">
              <a:solidFill>
                <a:srgbClr val="404040"/>
              </a:solidFill>
              <a:latin typeface="方正兰亭黑_GBK" charset="-122"/>
            </a:endParaRPr>
          </a:p>
        </p:txBody>
      </p:sp>
      <p:cxnSp>
        <p:nvCxnSpPr>
          <p:cNvPr id="6149" name="直接连接符 6"/>
          <p:cNvCxnSpPr>
            <a:cxnSpLocks noChangeShapeType="1"/>
          </p:cNvCxnSpPr>
          <p:nvPr/>
        </p:nvCxnSpPr>
        <p:spPr bwMode="auto">
          <a:xfrm>
            <a:off x="1687236" y="1789044"/>
            <a:ext cx="0" cy="595105"/>
          </a:xfrm>
          <a:prstGeom prst="line">
            <a:avLst/>
          </a:prstGeom>
          <a:noFill/>
          <a:ln w="12700" cmpd="sng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8" name="文本框 7"/>
          <p:cNvSpPr txBox="1">
            <a:spLocks noChangeArrowheads="1"/>
          </p:cNvSpPr>
          <p:nvPr/>
        </p:nvSpPr>
        <p:spPr bwMode="auto">
          <a:xfrm>
            <a:off x="1203324" y="766763"/>
            <a:ext cx="53022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TW" altLang="en-US" sz="36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如何建環境</a:t>
            </a:r>
            <a:r>
              <a:rPr lang="en-US" altLang="zh-TW" sz="36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36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BB348AE-F036-406B-B210-312675B3D479}"/>
              </a:ext>
            </a:extLst>
          </p:cNvPr>
          <p:cNvSpPr txBox="1"/>
          <p:nvPr/>
        </p:nvSpPr>
        <p:spPr>
          <a:xfrm>
            <a:off x="8010660" y="5423165"/>
            <a:ext cx="418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1400" dirty="0">
              <a:solidFill>
                <a:srgbClr val="E19BC2"/>
              </a:solidFill>
            </a:endParaRPr>
          </a:p>
          <a:p>
            <a:endParaRPr lang="zh-TW" altLang="en-US" sz="1400" dirty="0"/>
          </a:p>
        </p:txBody>
      </p:sp>
      <p:sp>
        <p:nvSpPr>
          <p:cNvPr id="20" name="文本框 7">
            <a:extLst>
              <a:ext uri="{FF2B5EF4-FFF2-40B4-BE49-F238E27FC236}">
                <a16:creationId xmlns:a16="http://schemas.microsoft.com/office/drawing/2014/main" id="{229DA86D-7658-4EC8-B270-A7A9E4520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445" y="1886002"/>
            <a:ext cx="49836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TW" altLang="en-US" sz="2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下載作業系統 </a:t>
            </a:r>
            <a:r>
              <a:rPr lang="en-US" altLang="zh-TW" sz="2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(Linux , 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Raspbian)</a:t>
            </a:r>
            <a:endParaRPr lang="en-US" altLang="zh-TW" sz="2000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60613A6-9BDE-4193-9A25-65732A3D76AF}"/>
              </a:ext>
            </a:extLst>
          </p:cNvPr>
          <p:cNvSpPr txBox="1"/>
          <p:nvPr/>
        </p:nvSpPr>
        <p:spPr>
          <a:xfrm>
            <a:off x="1801445" y="2355691"/>
            <a:ext cx="864126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NOOBS or </a:t>
            </a:r>
            <a:r>
              <a:rPr lang="zh-TW" altLang="en-US" sz="1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映像檔燒在</a:t>
            </a:r>
            <a:r>
              <a:rPr lang="en-US" altLang="zh-TW" sz="1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SD</a:t>
            </a:r>
            <a:r>
              <a:rPr lang="zh-TW" altLang="en-US" sz="1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卡上</a:t>
            </a:r>
            <a:endParaRPr lang="en-US" altLang="zh-TW" sz="1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11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http://www.taiwan-raspberrypi.com/start/3-%E5%AE%89%E8%A3%9D%E4%BD%9C%E6%A5%AD%E7%B3%BB%E7%B5%B1/</a:t>
            </a:r>
            <a:endParaRPr lang="en-US" altLang="zh-TW" sz="11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TW" altLang="en-US" sz="1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本框 1">
            <a:extLst>
              <a:ext uri="{FF2B5EF4-FFF2-40B4-BE49-F238E27FC236}">
                <a16:creationId xmlns:a16="http://schemas.microsoft.com/office/drawing/2014/main" id="{538BEF05-865B-482D-A95D-60483EE61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4" y="2998400"/>
            <a:ext cx="409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en-US" altLang="zh-CN" sz="2400" dirty="0">
                <a:solidFill>
                  <a:srgbClr val="404040"/>
                </a:solidFill>
                <a:latin typeface="方正兰亭黑_GBK" charset="-122"/>
              </a:rPr>
              <a:t>2</a:t>
            </a:r>
            <a:endParaRPr lang="zh-CN" altLang="en-US" sz="2400" dirty="0">
              <a:solidFill>
                <a:srgbClr val="404040"/>
              </a:solidFill>
              <a:latin typeface="方正兰亭黑_GBK" charset="-122"/>
            </a:endParaRPr>
          </a:p>
        </p:txBody>
      </p:sp>
      <p:cxnSp>
        <p:nvCxnSpPr>
          <p:cNvPr id="24" name="直接连接符 6">
            <a:extLst>
              <a:ext uri="{FF2B5EF4-FFF2-40B4-BE49-F238E27FC236}">
                <a16:creationId xmlns:a16="http://schemas.microsoft.com/office/drawing/2014/main" id="{B0108C4C-4A50-479E-BED4-8E98299F1F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87236" y="2931932"/>
            <a:ext cx="0" cy="595105"/>
          </a:xfrm>
          <a:prstGeom prst="line">
            <a:avLst/>
          </a:prstGeom>
          <a:noFill/>
          <a:ln w="12700" cmpd="sng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文本框 7">
            <a:extLst>
              <a:ext uri="{FF2B5EF4-FFF2-40B4-BE49-F238E27FC236}">
                <a16:creationId xmlns:a16="http://schemas.microsoft.com/office/drawing/2014/main" id="{D194378D-1E72-4E00-9303-F25E4DB71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445" y="3028890"/>
            <a:ext cx="49836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TW" altLang="en-US" sz="2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安裝會使用到的軟體</a:t>
            </a:r>
            <a:endParaRPr lang="en-US" altLang="zh-TW" sz="2000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本框 1">
            <a:extLst>
              <a:ext uri="{FF2B5EF4-FFF2-40B4-BE49-F238E27FC236}">
                <a16:creationId xmlns:a16="http://schemas.microsoft.com/office/drawing/2014/main" id="{E5954051-CE79-4AB1-BD47-18B98B1F4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4" y="3977715"/>
            <a:ext cx="409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en-US" altLang="zh-CN" sz="2400" dirty="0">
                <a:solidFill>
                  <a:srgbClr val="404040"/>
                </a:solidFill>
                <a:latin typeface="方正兰亭黑_GBK" charset="-122"/>
              </a:rPr>
              <a:t>3</a:t>
            </a:r>
            <a:endParaRPr lang="zh-CN" altLang="en-US" sz="2400" dirty="0">
              <a:solidFill>
                <a:srgbClr val="404040"/>
              </a:solidFill>
              <a:latin typeface="方正兰亭黑_GBK" charset="-122"/>
            </a:endParaRPr>
          </a:p>
        </p:txBody>
      </p:sp>
      <p:cxnSp>
        <p:nvCxnSpPr>
          <p:cNvPr id="32" name="直接连接符 6">
            <a:extLst>
              <a:ext uri="{FF2B5EF4-FFF2-40B4-BE49-F238E27FC236}">
                <a16:creationId xmlns:a16="http://schemas.microsoft.com/office/drawing/2014/main" id="{FDE6ED6C-3A92-44DF-A13D-78C3F2FBD25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87236" y="3911247"/>
            <a:ext cx="0" cy="595105"/>
          </a:xfrm>
          <a:prstGeom prst="line">
            <a:avLst/>
          </a:prstGeom>
          <a:noFill/>
          <a:ln w="12700" cmpd="sng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文本框 7">
            <a:extLst>
              <a:ext uri="{FF2B5EF4-FFF2-40B4-BE49-F238E27FC236}">
                <a16:creationId xmlns:a16="http://schemas.microsoft.com/office/drawing/2014/main" id="{526AB570-832A-4AB8-8C4D-D82B692B5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445" y="4008205"/>
            <a:ext cx="49836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TW" altLang="en-US" sz="2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設定網路</a:t>
            </a:r>
            <a:endParaRPr lang="en-US" altLang="zh-TW" sz="2000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文本框 1">
            <a:extLst>
              <a:ext uri="{FF2B5EF4-FFF2-40B4-BE49-F238E27FC236}">
                <a16:creationId xmlns:a16="http://schemas.microsoft.com/office/drawing/2014/main" id="{DB2BCB00-EA6A-4FD9-B8EA-96CDBBC04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4" y="4957030"/>
            <a:ext cx="409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en-US" altLang="zh-CN" sz="2400" dirty="0">
                <a:solidFill>
                  <a:srgbClr val="404040"/>
                </a:solidFill>
                <a:latin typeface="方正兰亭黑_GBK" charset="-122"/>
              </a:rPr>
              <a:t>4</a:t>
            </a:r>
            <a:endParaRPr lang="zh-CN" altLang="en-US" sz="2400" dirty="0">
              <a:solidFill>
                <a:srgbClr val="404040"/>
              </a:solidFill>
              <a:latin typeface="方正兰亭黑_GBK" charset="-122"/>
            </a:endParaRPr>
          </a:p>
        </p:txBody>
      </p:sp>
      <p:cxnSp>
        <p:nvCxnSpPr>
          <p:cNvPr id="35" name="直接连接符 6">
            <a:extLst>
              <a:ext uri="{FF2B5EF4-FFF2-40B4-BE49-F238E27FC236}">
                <a16:creationId xmlns:a16="http://schemas.microsoft.com/office/drawing/2014/main" id="{712142AF-5BD1-48AB-B918-CB29884584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87236" y="4890562"/>
            <a:ext cx="0" cy="595105"/>
          </a:xfrm>
          <a:prstGeom prst="line">
            <a:avLst/>
          </a:prstGeom>
          <a:noFill/>
          <a:ln w="12700" cmpd="sng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文本框 7">
            <a:extLst>
              <a:ext uri="{FF2B5EF4-FFF2-40B4-BE49-F238E27FC236}">
                <a16:creationId xmlns:a16="http://schemas.microsoft.com/office/drawing/2014/main" id="{70D02358-FFDD-41FE-8A71-7D54C14F8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445" y="4987520"/>
            <a:ext cx="49836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TW" altLang="en-US" sz="2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設定</a:t>
            </a:r>
            <a:r>
              <a:rPr lang="en-US" altLang="zh-TW" sz="2000" dirty="0" err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raspi</a:t>
            </a:r>
            <a:r>
              <a:rPr lang="en-US" altLang="zh-TW" sz="2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-config</a:t>
            </a:r>
            <a:endParaRPr lang="en-US" altLang="zh-TW" sz="2000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72A410F-213A-468D-BEAE-A12CBC0FCE54}"/>
              </a:ext>
            </a:extLst>
          </p:cNvPr>
          <p:cNvSpPr txBox="1"/>
          <p:nvPr/>
        </p:nvSpPr>
        <p:spPr>
          <a:xfrm>
            <a:off x="1801444" y="5418695"/>
            <a:ext cx="864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設定時區、語言</a:t>
            </a:r>
            <a:endParaRPr lang="en-US" altLang="zh-TW" sz="1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11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https://sites.google.com/site/raspberypishare0918/home/di-yi-ci-qi-dong/raspi-config</a:t>
            </a:r>
            <a:endParaRPr lang="en-US" altLang="zh-TW" sz="11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TW" altLang="en-US" sz="1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81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2E16251-D557-4F4A-A594-79010A07B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946" y="1463262"/>
            <a:ext cx="7545456" cy="5030304"/>
          </a:xfrm>
          <a:prstGeom prst="rect">
            <a:avLst/>
          </a:prstGeom>
        </p:spPr>
      </p:pic>
      <p:sp>
        <p:nvSpPr>
          <p:cNvPr id="19" name="文本框 7">
            <a:extLst>
              <a:ext uri="{FF2B5EF4-FFF2-40B4-BE49-F238E27FC236}">
                <a16:creationId xmlns:a16="http://schemas.microsoft.com/office/drawing/2014/main" id="{62DBED2F-4D36-47C2-9B3E-979E27B16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4" y="766763"/>
            <a:ext cx="81460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TW" altLang="en-US" sz="36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實驗舉例    </a:t>
            </a:r>
            <a:r>
              <a:rPr lang="en-US" altLang="zh-TW" sz="14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https://projects.raspberrypi.org/en/</a:t>
            </a:r>
            <a:endParaRPr lang="en-US" altLang="zh-TW" sz="14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36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11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同心圆 17"/>
          <p:cNvSpPr>
            <a:spLocks/>
          </p:cNvSpPr>
          <p:nvPr/>
        </p:nvSpPr>
        <p:spPr bwMode="auto">
          <a:xfrm>
            <a:off x="5395913" y="2486025"/>
            <a:ext cx="1195387" cy="1195388"/>
          </a:xfrm>
          <a:custGeom>
            <a:avLst/>
            <a:gdLst>
              <a:gd name="T0" fmla="*/ 0 w 1032344"/>
              <a:gd name="T1" fmla="*/ 516172 h 1032344"/>
              <a:gd name="T2" fmla="*/ 516172 w 1032344"/>
              <a:gd name="T3" fmla="*/ 0 h 1032344"/>
              <a:gd name="T4" fmla="*/ 1032344 w 1032344"/>
              <a:gd name="T5" fmla="*/ 516172 h 1032344"/>
              <a:gd name="T6" fmla="*/ 516172 w 1032344"/>
              <a:gd name="T7" fmla="*/ 1032344 h 1032344"/>
              <a:gd name="T8" fmla="*/ 0 w 1032344"/>
              <a:gd name="T9" fmla="*/ 516172 h 1032344"/>
              <a:gd name="T10" fmla="*/ 0 w 1032344"/>
              <a:gd name="T11" fmla="*/ 516172 h 1032344"/>
              <a:gd name="T12" fmla="*/ 516172 w 1032344"/>
              <a:gd name="T13" fmla="*/ 1032344 h 1032344"/>
              <a:gd name="T14" fmla="*/ 1032344 w 1032344"/>
              <a:gd name="T15" fmla="*/ 516172 h 1032344"/>
              <a:gd name="T16" fmla="*/ 516172 w 1032344"/>
              <a:gd name="T17" fmla="*/ 0 h 1032344"/>
              <a:gd name="T18" fmla="*/ 0 w 1032344"/>
              <a:gd name="T19" fmla="*/ 516172 h 1032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32344" h="1032344">
                <a:moveTo>
                  <a:pt x="0" y="516172"/>
                </a:moveTo>
                <a:cubicBezTo>
                  <a:pt x="0" y="231098"/>
                  <a:pt x="231098" y="0"/>
                  <a:pt x="516172" y="0"/>
                </a:cubicBezTo>
                <a:cubicBezTo>
                  <a:pt x="801246" y="0"/>
                  <a:pt x="1032344" y="231098"/>
                  <a:pt x="1032344" y="516172"/>
                </a:cubicBezTo>
                <a:cubicBezTo>
                  <a:pt x="1032344" y="801246"/>
                  <a:pt x="801246" y="1032344"/>
                  <a:pt x="516172" y="1032344"/>
                </a:cubicBezTo>
                <a:cubicBezTo>
                  <a:pt x="231098" y="1032344"/>
                  <a:pt x="0" y="801246"/>
                  <a:pt x="0" y="516172"/>
                </a:cubicBezTo>
                <a:close/>
                <a:moveTo>
                  <a:pt x="0" y="516172"/>
                </a:moveTo>
                <a:cubicBezTo>
                  <a:pt x="0" y="801246"/>
                  <a:pt x="231098" y="1032344"/>
                  <a:pt x="516172" y="1032344"/>
                </a:cubicBezTo>
                <a:cubicBezTo>
                  <a:pt x="801246" y="1032344"/>
                  <a:pt x="1032344" y="801246"/>
                  <a:pt x="1032344" y="516172"/>
                </a:cubicBezTo>
                <a:cubicBezTo>
                  <a:pt x="1032344" y="231098"/>
                  <a:pt x="801246" y="0"/>
                  <a:pt x="516172" y="0"/>
                </a:cubicBezTo>
                <a:cubicBezTo>
                  <a:pt x="231098" y="0"/>
                  <a:pt x="0" y="231098"/>
                  <a:pt x="0" y="516172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BFBFBF">
                <a:alpha val="65999"/>
              </a:srgbClr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1" name="同心圆 18"/>
          <p:cNvSpPr>
            <a:spLocks/>
          </p:cNvSpPr>
          <p:nvPr/>
        </p:nvSpPr>
        <p:spPr bwMode="auto">
          <a:xfrm>
            <a:off x="5595938" y="2686050"/>
            <a:ext cx="795337" cy="795338"/>
          </a:xfrm>
          <a:custGeom>
            <a:avLst/>
            <a:gdLst>
              <a:gd name="T0" fmla="*/ 0 w 687514"/>
              <a:gd name="T1" fmla="*/ 343757 h 687513"/>
              <a:gd name="T2" fmla="*/ 343757 w 687514"/>
              <a:gd name="T3" fmla="*/ 0 h 687513"/>
              <a:gd name="T4" fmla="*/ 687514 w 687514"/>
              <a:gd name="T5" fmla="*/ 343757 h 687513"/>
              <a:gd name="T6" fmla="*/ 343757 w 687514"/>
              <a:gd name="T7" fmla="*/ 687514 h 687513"/>
              <a:gd name="T8" fmla="*/ 0 w 687514"/>
              <a:gd name="T9" fmla="*/ 343757 h 687513"/>
              <a:gd name="T10" fmla="*/ 0 w 687514"/>
              <a:gd name="T11" fmla="*/ 343757 h 687513"/>
              <a:gd name="T12" fmla="*/ 343757 w 687514"/>
              <a:gd name="T13" fmla="*/ 687514 h 687513"/>
              <a:gd name="T14" fmla="*/ 687514 w 687514"/>
              <a:gd name="T15" fmla="*/ 343757 h 687513"/>
              <a:gd name="T16" fmla="*/ 343757 w 687514"/>
              <a:gd name="T17" fmla="*/ 0 h 687513"/>
              <a:gd name="T18" fmla="*/ 0 w 687514"/>
              <a:gd name="T19" fmla="*/ 343757 h 687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7514" h="687513">
                <a:moveTo>
                  <a:pt x="0" y="343757"/>
                </a:moveTo>
                <a:cubicBezTo>
                  <a:pt x="0" y="153905"/>
                  <a:pt x="153905" y="0"/>
                  <a:pt x="343757" y="0"/>
                </a:cubicBezTo>
                <a:cubicBezTo>
                  <a:pt x="533609" y="0"/>
                  <a:pt x="687514" y="153905"/>
                  <a:pt x="687514" y="343757"/>
                </a:cubicBezTo>
                <a:cubicBezTo>
                  <a:pt x="687514" y="533609"/>
                  <a:pt x="533609" y="687514"/>
                  <a:pt x="343757" y="687514"/>
                </a:cubicBezTo>
                <a:cubicBezTo>
                  <a:pt x="153905" y="687514"/>
                  <a:pt x="0" y="533609"/>
                  <a:pt x="0" y="343757"/>
                </a:cubicBezTo>
                <a:close/>
                <a:moveTo>
                  <a:pt x="0" y="343757"/>
                </a:moveTo>
                <a:cubicBezTo>
                  <a:pt x="0" y="533609"/>
                  <a:pt x="153905" y="687514"/>
                  <a:pt x="343757" y="687514"/>
                </a:cubicBezTo>
                <a:cubicBezTo>
                  <a:pt x="533609" y="687514"/>
                  <a:pt x="687514" y="533609"/>
                  <a:pt x="687514" y="343757"/>
                </a:cubicBezTo>
                <a:cubicBezTo>
                  <a:pt x="687514" y="153905"/>
                  <a:pt x="533609" y="0"/>
                  <a:pt x="343757" y="0"/>
                </a:cubicBezTo>
                <a:cubicBezTo>
                  <a:pt x="153905" y="0"/>
                  <a:pt x="0" y="153905"/>
                  <a:pt x="0" y="343757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BFBFBF">
                <a:alpha val="65999"/>
              </a:srgbClr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2" name="同心圆 19"/>
          <p:cNvSpPr>
            <a:spLocks/>
          </p:cNvSpPr>
          <p:nvPr/>
        </p:nvSpPr>
        <p:spPr bwMode="auto">
          <a:xfrm>
            <a:off x="5710238" y="2800350"/>
            <a:ext cx="566737" cy="568325"/>
          </a:xfrm>
          <a:custGeom>
            <a:avLst/>
            <a:gdLst>
              <a:gd name="T0" fmla="*/ 0 w 490223"/>
              <a:gd name="T1" fmla="*/ 245112 h 490223"/>
              <a:gd name="T2" fmla="*/ 245112 w 490223"/>
              <a:gd name="T3" fmla="*/ 0 h 490223"/>
              <a:gd name="T4" fmla="*/ 490224 w 490223"/>
              <a:gd name="T5" fmla="*/ 245112 h 490223"/>
              <a:gd name="T6" fmla="*/ 245112 w 490223"/>
              <a:gd name="T7" fmla="*/ 490224 h 490223"/>
              <a:gd name="T8" fmla="*/ 0 w 490223"/>
              <a:gd name="T9" fmla="*/ 245112 h 490223"/>
              <a:gd name="T10" fmla="*/ 0 w 490223"/>
              <a:gd name="T11" fmla="*/ 245112 h 490223"/>
              <a:gd name="T12" fmla="*/ 245112 w 490223"/>
              <a:gd name="T13" fmla="*/ 490224 h 490223"/>
              <a:gd name="T14" fmla="*/ 490224 w 490223"/>
              <a:gd name="T15" fmla="*/ 245112 h 490223"/>
              <a:gd name="T16" fmla="*/ 245112 w 490223"/>
              <a:gd name="T17" fmla="*/ 0 h 490223"/>
              <a:gd name="T18" fmla="*/ 0 w 490223"/>
              <a:gd name="T19" fmla="*/ 245112 h 490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0223" h="490223">
                <a:moveTo>
                  <a:pt x="0" y="245112"/>
                </a:moveTo>
                <a:cubicBezTo>
                  <a:pt x="0" y="109740"/>
                  <a:pt x="109740" y="0"/>
                  <a:pt x="245112" y="0"/>
                </a:cubicBezTo>
                <a:cubicBezTo>
                  <a:pt x="380484" y="0"/>
                  <a:pt x="490224" y="109740"/>
                  <a:pt x="490224" y="245112"/>
                </a:cubicBezTo>
                <a:cubicBezTo>
                  <a:pt x="490224" y="380484"/>
                  <a:pt x="380484" y="490224"/>
                  <a:pt x="245112" y="490224"/>
                </a:cubicBezTo>
                <a:cubicBezTo>
                  <a:pt x="109740" y="490224"/>
                  <a:pt x="0" y="380484"/>
                  <a:pt x="0" y="245112"/>
                </a:cubicBezTo>
                <a:close/>
                <a:moveTo>
                  <a:pt x="0" y="245112"/>
                </a:moveTo>
                <a:cubicBezTo>
                  <a:pt x="0" y="380484"/>
                  <a:pt x="109740" y="490224"/>
                  <a:pt x="245112" y="490224"/>
                </a:cubicBezTo>
                <a:cubicBezTo>
                  <a:pt x="380484" y="490224"/>
                  <a:pt x="490224" y="380484"/>
                  <a:pt x="490224" y="245112"/>
                </a:cubicBezTo>
                <a:cubicBezTo>
                  <a:pt x="490224" y="109740"/>
                  <a:pt x="380484" y="0"/>
                  <a:pt x="245112" y="0"/>
                </a:cubicBezTo>
                <a:cubicBezTo>
                  <a:pt x="109740" y="0"/>
                  <a:pt x="0" y="109740"/>
                  <a:pt x="0" y="245112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BFBFBF">
                <a:alpha val="65999"/>
              </a:srgbClr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7173" name="直接连接符 21"/>
          <p:cNvCxnSpPr>
            <a:cxnSpLocks noChangeShapeType="1"/>
          </p:cNvCxnSpPr>
          <p:nvPr/>
        </p:nvCxnSpPr>
        <p:spPr bwMode="auto">
          <a:xfrm>
            <a:off x="5218113" y="2419350"/>
            <a:ext cx="1543050" cy="0"/>
          </a:xfrm>
          <a:prstGeom prst="line">
            <a:avLst/>
          </a:prstGeom>
          <a:noFill/>
          <a:ln w="6350" cmpd="sng">
            <a:solidFill>
              <a:srgbClr val="BFBFBF">
                <a:alpha val="65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直接连接符 23"/>
          <p:cNvCxnSpPr>
            <a:cxnSpLocks noChangeShapeType="1"/>
          </p:cNvCxnSpPr>
          <p:nvPr/>
        </p:nvCxnSpPr>
        <p:spPr bwMode="auto">
          <a:xfrm>
            <a:off x="5229225" y="3748088"/>
            <a:ext cx="1524000" cy="0"/>
          </a:xfrm>
          <a:prstGeom prst="line">
            <a:avLst/>
          </a:prstGeom>
          <a:noFill/>
          <a:ln w="6350" cmpd="sng">
            <a:solidFill>
              <a:srgbClr val="BFBFBF">
                <a:alpha val="65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5" name="直接连接符 25"/>
          <p:cNvCxnSpPr>
            <a:cxnSpLocks noChangeShapeType="1"/>
          </p:cNvCxnSpPr>
          <p:nvPr/>
        </p:nvCxnSpPr>
        <p:spPr bwMode="auto">
          <a:xfrm>
            <a:off x="5334000" y="2324100"/>
            <a:ext cx="0" cy="1511300"/>
          </a:xfrm>
          <a:prstGeom prst="line">
            <a:avLst/>
          </a:prstGeom>
          <a:noFill/>
          <a:ln w="6350" cmpd="sng">
            <a:solidFill>
              <a:srgbClr val="BFBFBF">
                <a:alpha val="65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6" name="直接连接符 27"/>
          <p:cNvCxnSpPr>
            <a:cxnSpLocks noChangeShapeType="1"/>
          </p:cNvCxnSpPr>
          <p:nvPr/>
        </p:nvCxnSpPr>
        <p:spPr bwMode="auto">
          <a:xfrm>
            <a:off x="6656388" y="2328863"/>
            <a:ext cx="0" cy="1514475"/>
          </a:xfrm>
          <a:prstGeom prst="line">
            <a:avLst/>
          </a:prstGeom>
          <a:noFill/>
          <a:ln w="6350" cmpd="sng">
            <a:solidFill>
              <a:srgbClr val="BFBFBF">
                <a:alpha val="65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7" name="圆角矩形 28"/>
          <p:cNvSpPr>
            <a:spLocks noChangeArrowheads="1"/>
          </p:cNvSpPr>
          <p:nvPr/>
        </p:nvSpPr>
        <p:spPr bwMode="auto">
          <a:xfrm>
            <a:off x="5229225" y="2324100"/>
            <a:ext cx="1531938" cy="1519238"/>
          </a:xfrm>
          <a:prstGeom prst="roundRect">
            <a:avLst>
              <a:gd name="adj" fmla="val 22565"/>
            </a:avLst>
          </a:prstGeom>
          <a:noFill/>
          <a:ln w="12700" cmpd="sng">
            <a:solidFill>
              <a:srgbClr val="BFBFBF">
                <a:alpha val="65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方正兰亭黑_GBK" charset="-122"/>
            </a:endParaRPr>
          </a:p>
        </p:txBody>
      </p:sp>
      <p:cxnSp>
        <p:nvCxnSpPr>
          <p:cNvPr id="7178" name="直接连接符 32"/>
          <p:cNvCxnSpPr>
            <a:cxnSpLocks noChangeShapeType="1"/>
          </p:cNvCxnSpPr>
          <p:nvPr/>
        </p:nvCxnSpPr>
        <p:spPr bwMode="auto">
          <a:xfrm>
            <a:off x="5229225" y="2314575"/>
            <a:ext cx="1517650" cy="1528763"/>
          </a:xfrm>
          <a:prstGeom prst="line">
            <a:avLst/>
          </a:prstGeom>
          <a:noFill/>
          <a:ln w="6350" cmpd="sng">
            <a:solidFill>
              <a:srgbClr val="BFBFBF">
                <a:alpha val="65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9" name="直接连接符 34"/>
          <p:cNvCxnSpPr>
            <a:cxnSpLocks noChangeShapeType="1"/>
          </p:cNvCxnSpPr>
          <p:nvPr/>
        </p:nvCxnSpPr>
        <p:spPr bwMode="auto">
          <a:xfrm flipV="1">
            <a:off x="5229225" y="2317750"/>
            <a:ext cx="1528763" cy="1528763"/>
          </a:xfrm>
          <a:prstGeom prst="line">
            <a:avLst/>
          </a:prstGeom>
          <a:noFill/>
          <a:ln w="6350" cmpd="sng">
            <a:solidFill>
              <a:srgbClr val="BFBFBF">
                <a:alpha val="65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0" name="直接连接符 36"/>
          <p:cNvCxnSpPr>
            <a:cxnSpLocks noChangeShapeType="1"/>
          </p:cNvCxnSpPr>
          <p:nvPr/>
        </p:nvCxnSpPr>
        <p:spPr bwMode="auto">
          <a:xfrm>
            <a:off x="5710238" y="2324100"/>
            <a:ext cx="0" cy="1514475"/>
          </a:xfrm>
          <a:prstGeom prst="line">
            <a:avLst/>
          </a:prstGeom>
          <a:noFill/>
          <a:ln w="6350" cmpd="sng">
            <a:solidFill>
              <a:srgbClr val="BFBFBF">
                <a:alpha val="65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1" name="直接连接符 38"/>
          <p:cNvCxnSpPr>
            <a:cxnSpLocks noChangeShapeType="1"/>
            <a:endCxn id="7177" idx="2"/>
          </p:cNvCxnSpPr>
          <p:nvPr/>
        </p:nvCxnSpPr>
        <p:spPr bwMode="auto">
          <a:xfrm>
            <a:off x="5984875" y="2317750"/>
            <a:ext cx="9525" cy="1525588"/>
          </a:xfrm>
          <a:prstGeom prst="line">
            <a:avLst/>
          </a:prstGeom>
          <a:noFill/>
          <a:ln w="6350" cmpd="sng">
            <a:solidFill>
              <a:srgbClr val="BFBFBF">
                <a:alpha val="65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2" name="直接连接符 40"/>
          <p:cNvCxnSpPr>
            <a:cxnSpLocks noChangeShapeType="1"/>
          </p:cNvCxnSpPr>
          <p:nvPr/>
        </p:nvCxnSpPr>
        <p:spPr bwMode="auto">
          <a:xfrm>
            <a:off x="6270625" y="2324100"/>
            <a:ext cx="0" cy="1522413"/>
          </a:xfrm>
          <a:prstGeom prst="line">
            <a:avLst/>
          </a:prstGeom>
          <a:noFill/>
          <a:ln w="6350" cmpd="sng">
            <a:solidFill>
              <a:srgbClr val="BFBFBF">
                <a:alpha val="65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直接连接符 42"/>
          <p:cNvCxnSpPr>
            <a:cxnSpLocks noChangeShapeType="1"/>
          </p:cNvCxnSpPr>
          <p:nvPr/>
        </p:nvCxnSpPr>
        <p:spPr bwMode="auto">
          <a:xfrm>
            <a:off x="5229225" y="2800350"/>
            <a:ext cx="1531938" cy="0"/>
          </a:xfrm>
          <a:prstGeom prst="line">
            <a:avLst/>
          </a:prstGeom>
          <a:noFill/>
          <a:ln w="6350" cmpd="sng">
            <a:solidFill>
              <a:srgbClr val="BFBFBF">
                <a:alpha val="65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直接连接符 44"/>
          <p:cNvCxnSpPr>
            <a:cxnSpLocks noChangeShapeType="1"/>
            <a:stCxn id="7177" idx="1"/>
            <a:endCxn id="7177" idx="3"/>
          </p:cNvCxnSpPr>
          <p:nvPr/>
        </p:nvCxnSpPr>
        <p:spPr bwMode="auto">
          <a:xfrm>
            <a:off x="5229225" y="3084513"/>
            <a:ext cx="1531938" cy="0"/>
          </a:xfrm>
          <a:prstGeom prst="line">
            <a:avLst/>
          </a:prstGeom>
          <a:noFill/>
          <a:ln w="6350" cmpd="sng">
            <a:solidFill>
              <a:srgbClr val="BFBFBF">
                <a:alpha val="65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直接连接符 46"/>
          <p:cNvCxnSpPr>
            <a:cxnSpLocks noChangeShapeType="1"/>
          </p:cNvCxnSpPr>
          <p:nvPr/>
        </p:nvCxnSpPr>
        <p:spPr bwMode="auto">
          <a:xfrm>
            <a:off x="5229225" y="3368675"/>
            <a:ext cx="1528763" cy="0"/>
          </a:xfrm>
          <a:prstGeom prst="line">
            <a:avLst/>
          </a:prstGeom>
          <a:noFill/>
          <a:ln w="6350" cmpd="sng">
            <a:solidFill>
              <a:srgbClr val="BFBFBF">
                <a:alpha val="65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4" name="文本框 49"/>
          <p:cNvSpPr txBox="1">
            <a:spLocks noChangeArrowheads="1"/>
          </p:cNvSpPr>
          <p:nvPr/>
        </p:nvSpPr>
        <p:spPr bwMode="auto">
          <a:xfrm>
            <a:off x="4785765" y="3965574"/>
            <a:ext cx="23982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en-US" altLang="zh-TW" sz="3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32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5F620116-33DF-4DB1-BF4A-98D7C5F999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1111" l="9778" r="89778">
                        <a14:foregroundMark x1="48889" y1="91111" x2="48889" y2="91111"/>
                        <a14:backgroundMark x1="27556" y1="7556" x2="27556" y2="7556"/>
                        <a14:backgroundMark x1="25778" y1="8000" x2="25778" y2="8000"/>
                        <a14:backgroundMark x1="25333" y1="8000" x2="25333" y2="8000"/>
                        <a14:backgroundMark x1="30222" y1="6667" x2="24444" y2="8444"/>
                      </a14:backgroundRemoval>
                    </a14:imgEffect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787" y="2350518"/>
            <a:ext cx="1456875" cy="1456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方正兰亭黑_GB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Pages>0</Pages>
  <Words>313</Words>
  <Characters>0</Characters>
  <Application>Microsoft Office PowerPoint</Application>
  <DocSecurity>0</DocSecurity>
  <PresentationFormat>寬螢幕</PresentationFormat>
  <Lines>0</Lines>
  <Paragraphs>54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Microsoft YaHei</vt:lpstr>
      <vt:lpstr>Microsoft YaHei</vt:lpstr>
      <vt:lpstr>宋体</vt:lpstr>
      <vt:lpstr>方正兰亭黑_GBK</vt:lpstr>
      <vt:lpstr>新細明體</vt:lpstr>
      <vt:lpstr>Arial</vt:lpstr>
      <vt:lpstr>Calibri</vt:lpstr>
      <vt:lpstr>Calibri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薇柔 甘</cp:lastModifiedBy>
  <cp:revision>22</cp:revision>
  <dcterms:created xsi:type="dcterms:W3CDTF">2013-11-21T07:51:28Z</dcterms:created>
  <dcterms:modified xsi:type="dcterms:W3CDTF">2018-11-09T06:40:58Z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