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59" r:id="rId4"/>
    <p:sldId id="274" r:id="rId5"/>
    <p:sldId id="257" r:id="rId6"/>
    <p:sldId id="260" r:id="rId7"/>
    <p:sldId id="258" r:id="rId8"/>
    <p:sldId id="269" r:id="rId9"/>
    <p:sldId id="276" r:id="rId10"/>
    <p:sldId id="263" r:id="rId11"/>
    <p:sldId id="271" r:id="rId12"/>
    <p:sldId id="261" r:id="rId13"/>
    <p:sldId id="264" r:id="rId14"/>
    <p:sldId id="268" r:id="rId15"/>
    <p:sldId id="279" r:id="rId16"/>
    <p:sldId id="280" r:id="rId17"/>
    <p:sldId id="281" r:id="rId18"/>
    <p:sldId id="278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8D76"/>
    <a:srgbClr val="6699FF"/>
    <a:srgbClr val="FF99CC"/>
    <a:srgbClr val="A37F67"/>
    <a:srgbClr val="FFFBEF"/>
    <a:srgbClr val="FFDD6C"/>
    <a:srgbClr val="A1BD70"/>
    <a:srgbClr val="04D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8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2T05:37:11.31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 0,'-2'3,"0"0,1 0,-1 0,1 1,-1-1,1 0,0 1,1-1,-1 0,0 1,1-1,0 1,0-1,0 3,-1 5,-6 145,8 59,1-58,1-84,6 23,-1-7,-5-68,0-1,2 1,1-1,0 1,12 43,-12-25,-1 1,-2 5,-1-10,2-1,1 1,2 1,4 18,-3 1,1 47,-4-42,-1 45,-4-81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58E8D3C-FBF1-4539-9426-280357BE4821}" type="datetime1">
              <a:rPr lang="zh-CN" altLang="en-US"/>
              <a:pPr/>
              <a:t>2018/11/22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1317A59-84F0-4DC7-B861-2C13A4C6A8E9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526712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715E1-30ED-49EE-A766-BD9E72A035E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5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06DDA-35A3-482C-A6F1-D7A32336AFE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7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C68D7-7385-4E37-BC01-963E3BB1BA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5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D1D0E2AE-8E83-40B9-9E80-E070E5DA10B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3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6AB9-8E1D-4342-8820-832AD9FF4FF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3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6AE1C-AD9A-49E3-95B4-5378E6F8654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5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2867A-E915-4BCD-9AFF-60A21D4CBA9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A3C95-6164-4A13-AA2A-A85707C9D8B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2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B9108-2843-4034-8B60-5C6ACBAD577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7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7DB5B-FB8B-44C1-88C9-1818159C71F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C2D4C-6156-4E0D-B1A2-1696817121A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6BC89-6504-4741-96FD-4E72EE41822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 Light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itchFamily="34" charset="0"/>
              </a:rPr>
              <a:t>第二级</a:t>
            </a:r>
          </a:p>
          <a:p>
            <a:pPr lvl="2"/>
            <a:r>
              <a:rPr lang="zh-CN">
                <a:sym typeface="Calibri" pitchFamily="34" charset="0"/>
              </a:rPr>
              <a:t>第三级</a:t>
            </a:r>
          </a:p>
          <a:p>
            <a:pPr lvl="3"/>
            <a:r>
              <a:rPr lang="zh-CN">
                <a:sym typeface="Calibri" pitchFamily="34" charset="0"/>
              </a:rPr>
              <a:t>第四级</a:t>
            </a:r>
          </a:p>
          <a:p>
            <a:pPr lvl="4"/>
            <a:r>
              <a:rPr 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9AE23ABE-706A-49A6-B353-C9D9ED05DF06}" type="datetime1">
              <a:rPr lang="zh-CN" altLang="en-US"/>
              <a:pPr/>
              <a:t>2018/11/22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11CA12E-BBE7-49CE-BAC7-6181B4F1AE8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4%BA%8C%E6%A5%B5%E7%AE%A1#%E6%AD%A3%E5%90%91%E5%81%8F%E5%A3%93%EF%BC%88Forward_Bias%EF%BC%89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9%9D%99%E7%94%B5%E6%94%BE%E7%94%B5" TargetMode="External"/><Relationship Id="rId2" Type="http://schemas.openxmlformats.org/officeDocument/2006/relationships/hyperlink" Target="http://www.alab.ee.nctu.edu.tw/wpmu/ed307/about/esd-protection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hyperlink" Target="https://hk.saowen.com/a/4a66910ef2e8f4991836ab28a55e2d1afa82d1db6840023e65f89bd302ecd9e7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inout.xyz/pinout/pin7_gpio4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inout.xyz/pinout/gpclk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"/>
          <p:cNvSpPr>
            <a:spLocks noChangeArrowheads="1"/>
          </p:cNvSpPr>
          <p:nvPr/>
        </p:nvSpPr>
        <p:spPr bwMode="auto">
          <a:xfrm>
            <a:off x="2805113" y="2317750"/>
            <a:ext cx="1668462" cy="1690688"/>
          </a:xfrm>
          <a:prstGeom prst="rect">
            <a:avLst/>
          </a:prstGeom>
          <a:solidFill>
            <a:srgbClr val="A07B6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5" name="矩形 55"/>
          <p:cNvSpPr>
            <a:spLocks noChangeArrowheads="1"/>
          </p:cNvSpPr>
          <p:nvPr/>
        </p:nvSpPr>
        <p:spPr bwMode="auto">
          <a:xfrm>
            <a:off x="4473575" y="2317750"/>
            <a:ext cx="1668463" cy="1690688"/>
          </a:xfrm>
          <a:prstGeom prst="rect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6" name="矩形 56"/>
          <p:cNvSpPr>
            <a:spLocks noChangeArrowheads="1"/>
          </p:cNvSpPr>
          <p:nvPr/>
        </p:nvSpPr>
        <p:spPr bwMode="auto">
          <a:xfrm>
            <a:off x="6142038" y="2317750"/>
            <a:ext cx="1668462" cy="1690688"/>
          </a:xfrm>
          <a:prstGeom prst="rect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7" name="矩形 57"/>
          <p:cNvSpPr>
            <a:spLocks noChangeArrowheads="1"/>
          </p:cNvSpPr>
          <p:nvPr/>
        </p:nvSpPr>
        <p:spPr bwMode="auto">
          <a:xfrm rot="401252">
            <a:off x="7927975" y="2422525"/>
            <a:ext cx="1668463" cy="1692275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2" name="文本框 62"/>
          <p:cNvSpPr>
            <a:spLocks noChangeArrowheads="1"/>
          </p:cNvSpPr>
          <p:nvPr/>
        </p:nvSpPr>
        <p:spPr bwMode="auto">
          <a:xfrm>
            <a:off x="4149858" y="4125913"/>
            <a:ext cx="4079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自走車的後續</a:t>
            </a:r>
            <a:r>
              <a:rPr lang="en-US" altLang="zh-TW" sz="3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TW" altLang="en-US" sz="3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馬達</a:t>
            </a:r>
            <a:endParaRPr lang="zh-CN" altLang="en-US" sz="36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83" name="文本框 63"/>
          <p:cNvSpPr>
            <a:spLocks noChangeArrowheads="1"/>
          </p:cNvSpPr>
          <p:nvPr/>
        </p:nvSpPr>
        <p:spPr bwMode="auto">
          <a:xfrm>
            <a:off x="5090570" y="4822780"/>
            <a:ext cx="15568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甘薇柔</a:t>
            </a:r>
            <a:r>
              <a:rPr lang="en-US" altLang="zh-TW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11/23</a:t>
            </a:r>
          </a:p>
        </p:txBody>
      </p:sp>
      <p:sp>
        <p:nvSpPr>
          <p:cNvPr id="3084" name="椭圆 8"/>
          <p:cNvSpPr>
            <a:spLocks noChangeArrowheads="1"/>
          </p:cNvSpPr>
          <p:nvPr/>
        </p:nvSpPr>
        <p:spPr bwMode="auto">
          <a:xfrm>
            <a:off x="8904288" y="1795463"/>
            <a:ext cx="157162" cy="157162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5" name="任意多边形 9"/>
          <p:cNvSpPr>
            <a:spLocks noChangeArrowheads="1"/>
          </p:cNvSpPr>
          <p:nvPr/>
        </p:nvSpPr>
        <p:spPr bwMode="auto">
          <a:xfrm>
            <a:off x="8185150" y="1809750"/>
            <a:ext cx="1339850" cy="857250"/>
          </a:xfrm>
          <a:custGeom>
            <a:avLst/>
            <a:gdLst>
              <a:gd name="T0" fmla="*/ 0 w 1339850"/>
              <a:gd name="T1" fmla="*/ 698500 h 857250"/>
              <a:gd name="T2" fmla="*/ 762000 w 1339850"/>
              <a:gd name="T3" fmla="*/ 0 h 857250"/>
              <a:gd name="T4" fmla="*/ 838200 w 1339850"/>
              <a:gd name="T5" fmla="*/ 12700 h 857250"/>
              <a:gd name="T6" fmla="*/ 1339850 w 1339850"/>
              <a:gd name="T7" fmla="*/ 857250 h 857250"/>
              <a:gd name="T8" fmla="*/ 0 60000 65536"/>
              <a:gd name="T9" fmla="*/ 0 60000 65536"/>
              <a:gd name="T10" fmla="*/ 0 60000 65536"/>
              <a:gd name="T11" fmla="*/ 0 60000 65536"/>
              <a:gd name="T12" fmla="*/ 0 w 1339850"/>
              <a:gd name="T13" fmla="*/ 0 h 857250"/>
              <a:gd name="T14" fmla="*/ 1339850 w 1339850"/>
              <a:gd name="T15" fmla="*/ 857250 h 857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9850" h="857250">
                <a:moveTo>
                  <a:pt x="0" y="698500"/>
                </a:moveTo>
                <a:lnTo>
                  <a:pt x="762000" y="0"/>
                </a:lnTo>
                <a:lnTo>
                  <a:pt x="838200" y="12700"/>
                </a:lnTo>
                <a:lnTo>
                  <a:pt x="1339850" y="857250"/>
                </a:lnTo>
              </a:path>
            </a:pathLst>
          </a:custGeom>
          <a:noFill/>
          <a:ln w="12700" cap="flat" cmpd="sng">
            <a:solidFill>
              <a:srgbClr val="A1BD7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3" name="圖形 2" descr="量測計">
            <a:extLst>
              <a:ext uri="{FF2B5EF4-FFF2-40B4-BE49-F238E27FC236}">
                <a16:creationId xmlns:a16="http://schemas.microsoft.com/office/drawing/2014/main" id="{4DE683D7-50A4-4AA6-AD85-F29CA63AE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89110">
            <a:off x="8320832" y="2705893"/>
            <a:ext cx="914400" cy="914400"/>
          </a:xfrm>
          <a:prstGeom prst="rect">
            <a:avLst/>
          </a:prstGeom>
        </p:spPr>
      </p:pic>
      <p:pic>
        <p:nvPicPr>
          <p:cNvPr id="5" name="圖形 4" descr="頭顱中有齒輪">
            <a:extLst>
              <a:ext uri="{FF2B5EF4-FFF2-40B4-BE49-F238E27FC236}">
                <a16:creationId xmlns:a16="http://schemas.microsoft.com/office/drawing/2014/main" id="{C4EFFF62-E6CC-4A23-ADB3-C4080B7FD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6687" y="2662200"/>
            <a:ext cx="914400" cy="914400"/>
          </a:xfrm>
          <a:prstGeom prst="rect">
            <a:avLst/>
          </a:prstGeom>
        </p:spPr>
      </p:pic>
      <p:pic>
        <p:nvPicPr>
          <p:cNvPr id="7" name="圖形 6" descr="教戰手冊">
            <a:extLst>
              <a:ext uri="{FF2B5EF4-FFF2-40B4-BE49-F238E27FC236}">
                <a16:creationId xmlns:a16="http://schemas.microsoft.com/office/drawing/2014/main" id="{B08A0978-D4F8-4209-BA42-166B687EA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1918" y="2597206"/>
            <a:ext cx="1131775" cy="1131775"/>
          </a:xfrm>
          <a:prstGeom prst="rect">
            <a:avLst/>
          </a:prstGeom>
        </p:spPr>
      </p:pic>
      <p:pic>
        <p:nvPicPr>
          <p:cNvPr id="11" name="圖形 10" descr="扳手">
            <a:extLst>
              <a:ext uri="{FF2B5EF4-FFF2-40B4-BE49-F238E27FC236}">
                <a16:creationId xmlns:a16="http://schemas.microsoft.com/office/drawing/2014/main" id="{64F7C786-BAE3-443A-9CB2-A6D5A21CB0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2144" y="2662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二極體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34B22AB6-B763-4830-8B14-0DF796D73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8045" y="1000125"/>
            <a:ext cx="8350112" cy="5827906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A9C0520E-C1F9-47DE-BB7F-DA499D22F07A}"/>
              </a:ext>
            </a:extLst>
          </p:cNvPr>
          <p:cNvSpPr/>
          <p:nvPr/>
        </p:nvSpPr>
        <p:spPr bwMode="auto">
          <a:xfrm>
            <a:off x="4002157" y="1590262"/>
            <a:ext cx="808382" cy="4969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组合 49"/>
          <p:cNvGrpSpPr>
            <a:grpSpLocks/>
          </p:cNvGrpSpPr>
          <p:nvPr/>
        </p:nvGrpSpPr>
        <p:grpSpPr bwMode="auto">
          <a:xfrm>
            <a:off x="1822243" y="2227406"/>
            <a:ext cx="3735387" cy="1053505"/>
            <a:chOff x="0" y="0"/>
            <a:chExt cx="3735107" cy="1052619"/>
          </a:xfrm>
        </p:grpSpPr>
        <p:sp>
          <p:nvSpPr>
            <p:cNvPr id="14341" name="文本框 50"/>
            <p:cNvSpPr>
              <a:spLocks noChangeArrowheads="1"/>
            </p:cNvSpPr>
            <p:nvPr/>
          </p:nvSpPr>
          <p:spPr bwMode="auto">
            <a:xfrm>
              <a:off x="0" y="345328"/>
              <a:ext cx="3735107" cy="707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Anode</a:t>
              </a:r>
              <a:r>
                <a:rPr lang="zh-TW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陽極</a:t>
              </a:r>
              <a:endParaRPr lang="en-US" altLang="zh-TW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Ca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thode</a:t>
              </a:r>
              <a:r>
                <a:rPr lang="zh-TW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陰極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4342" name="文本框 54"/>
            <p:cNvSpPr>
              <a:spLocks noChangeArrowheads="1"/>
            </p:cNvSpPr>
            <p:nvPr/>
          </p:nvSpPr>
          <p:spPr bwMode="auto">
            <a:xfrm>
              <a:off x="0" y="0"/>
              <a:ext cx="1723420" cy="461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圓環為陰極</a:t>
              </a:r>
              <a:endPara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4343" name="椭圆 55"/>
          <p:cNvSpPr>
            <a:spLocks noChangeArrowheads="1"/>
          </p:cNvSpPr>
          <p:nvPr/>
        </p:nvSpPr>
        <p:spPr bwMode="auto">
          <a:xfrm>
            <a:off x="1531730" y="3433906"/>
            <a:ext cx="228600" cy="22860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14345" name="组合 57"/>
          <p:cNvGrpSpPr>
            <a:grpSpLocks/>
          </p:cNvGrpSpPr>
          <p:nvPr/>
        </p:nvGrpSpPr>
        <p:grpSpPr bwMode="auto">
          <a:xfrm>
            <a:off x="1760330" y="3364056"/>
            <a:ext cx="3735387" cy="838231"/>
            <a:chOff x="-42860" y="0"/>
            <a:chExt cx="3735107" cy="837526"/>
          </a:xfrm>
        </p:grpSpPr>
        <p:sp>
          <p:nvSpPr>
            <p:cNvPr id="14346" name="文本框 58"/>
            <p:cNvSpPr>
              <a:spLocks noChangeArrowheads="1"/>
            </p:cNvSpPr>
            <p:nvPr/>
          </p:nvSpPr>
          <p:spPr bwMode="auto">
            <a:xfrm>
              <a:off x="-42860" y="437752"/>
              <a:ext cx="3735107" cy="399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</a:t>
              </a:r>
              <a:r>
                <a:rPr lang="zh-TW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電阻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4347" name="文本框 59"/>
            <p:cNvSpPr>
              <a:spLocks noChangeArrowheads="1"/>
            </p:cNvSpPr>
            <p:nvPr/>
          </p:nvSpPr>
          <p:spPr bwMode="auto">
            <a:xfrm>
              <a:off x="0" y="0"/>
              <a:ext cx="1415666" cy="461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順向導通</a:t>
              </a:r>
              <a:endPara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4348" name="组合 60"/>
          <p:cNvGrpSpPr>
            <a:grpSpLocks/>
          </p:cNvGrpSpPr>
          <p:nvPr/>
        </p:nvGrpSpPr>
        <p:grpSpPr bwMode="auto">
          <a:xfrm>
            <a:off x="1815893" y="4418156"/>
            <a:ext cx="3735387" cy="817435"/>
            <a:chOff x="0" y="0"/>
            <a:chExt cx="3735107" cy="816748"/>
          </a:xfrm>
        </p:grpSpPr>
        <p:sp>
          <p:nvSpPr>
            <p:cNvPr id="14349" name="文本框 72"/>
            <p:cNvSpPr>
              <a:spLocks noChangeArrowheads="1"/>
            </p:cNvSpPr>
            <p:nvPr/>
          </p:nvSpPr>
          <p:spPr bwMode="auto">
            <a:xfrm>
              <a:off x="0" y="416974"/>
              <a:ext cx="3735107" cy="399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∞</a:t>
              </a:r>
              <a:r>
                <a:rPr lang="zh-TW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電阻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4350" name="文本框 73"/>
            <p:cNvSpPr>
              <a:spLocks noChangeArrowheads="1"/>
            </p:cNvSpPr>
            <p:nvPr/>
          </p:nvSpPr>
          <p:spPr bwMode="auto">
            <a:xfrm>
              <a:off x="0" y="0"/>
              <a:ext cx="1415666" cy="461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逆向導通</a:t>
              </a:r>
              <a:endPara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4354" name="椭圆 77"/>
          <p:cNvSpPr>
            <a:spLocks noChangeArrowheads="1"/>
          </p:cNvSpPr>
          <p:nvPr/>
        </p:nvSpPr>
        <p:spPr bwMode="auto">
          <a:xfrm>
            <a:off x="1531730" y="4484831"/>
            <a:ext cx="228600" cy="228600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355" name="椭圆 78"/>
          <p:cNvSpPr>
            <a:spLocks noChangeArrowheads="1"/>
          </p:cNvSpPr>
          <p:nvPr/>
        </p:nvSpPr>
        <p:spPr bwMode="auto">
          <a:xfrm>
            <a:off x="1531730" y="2317894"/>
            <a:ext cx="228600" cy="228600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356" name="矩形 81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357" name="文本框 82"/>
          <p:cNvSpPr>
            <a:spLocks noChangeArrowheads="1"/>
          </p:cNvSpPr>
          <p:nvPr/>
        </p:nvSpPr>
        <p:spPr bwMode="auto">
          <a:xfrm>
            <a:off x="320675" y="339725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二極體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35E4654-8A13-47AD-AEAD-A9E3F37F72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7365" y="2227406"/>
            <a:ext cx="5812183" cy="300818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3" name="矩形 95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94" name="文本框 96"/>
          <p:cNvSpPr>
            <a:spLocks noChangeArrowheads="1"/>
          </p:cNvSpPr>
          <p:nvPr/>
        </p:nvSpPr>
        <p:spPr bwMode="auto">
          <a:xfrm>
            <a:off x="320675" y="339725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二極體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2F7A8DC-113F-4BCD-BB79-AAF462C7C9AD}"/>
              </a:ext>
            </a:extLst>
          </p:cNvPr>
          <p:cNvSpPr txBox="1"/>
          <p:nvPr/>
        </p:nvSpPr>
        <p:spPr>
          <a:xfrm>
            <a:off x="7639700" y="6064287"/>
            <a:ext cx="455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6699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https://zh.wikipedia.org/wiki/%E4%BA%8C%E6%A5%B5%E7%AE%A1#%E6%AD%A3%E5%90%91%E5%81%8F%E5%A3%93%EF%BC%88Forward_Bias%EF%BC%89</a:t>
            </a:r>
            <a:endParaRPr lang="en-US" altLang="zh-TW" sz="1200" dirty="0">
              <a:solidFill>
                <a:srgbClr val="6699FF"/>
              </a:solidFill>
            </a:endParaRPr>
          </a:p>
          <a:p>
            <a:endParaRPr lang="zh-TW" altLang="en-US" dirty="0"/>
          </a:p>
        </p:txBody>
      </p:sp>
      <p:sp>
        <p:nvSpPr>
          <p:cNvPr id="45" name="矩形标注 6">
            <a:extLst>
              <a:ext uri="{FF2B5EF4-FFF2-40B4-BE49-F238E27FC236}">
                <a16:creationId xmlns:a16="http://schemas.microsoft.com/office/drawing/2014/main" id="{3C4606AA-81B8-402D-9ACB-E1EC86F63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061" y="2172537"/>
            <a:ext cx="3623773" cy="2182707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FDD6C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7" name="文本框 59">
            <a:extLst>
              <a:ext uri="{FF2B5EF4-FFF2-40B4-BE49-F238E27FC236}">
                <a16:creationId xmlns:a16="http://schemas.microsoft.com/office/drawing/2014/main" id="{FE6D62CF-4153-4E49-87BA-18DB7B22C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124" y="2405986"/>
            <a:ext cx="1415824" cy="47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順向偏壓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8" name="文本框 50">
            <a:extLst>
              <a:ext uri="{FF2B5EF4-FFF2-40B4-BE49-F238E27FC236}">
                <a16:creationId xmlns:a16="http://schemas.microsoft.com/office/drawing/2014/main" id="{C1FAA578-4620-45F0-BA69-0FF505AE7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124" y="2877926"/>
            <a:ext cx="3735525" cy="105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陽極</a:t>
            </a:r>
            <a:r>
              <a:rPr lang="en-US" altLang="zh-TW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</a:t>
            </a:r>
            <a:r>
              <a:rPr lang="zh-TW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正電壓</a:t>
            </a:r>
            <a:endParaRPr lang="en-US" altLang="zh-TW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TW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陰極</a:t>
            </a:r>
            <a:r>
              <a:rPr lang="en-US" altLang="zh-TW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</a:t>
            </a:r>
            <a:r>
              <a:rPr lang="zh-TW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負電壓</a:t>
            </a:r>
            <a:endParaRPr lang="en-US" altLang="zh-TW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TW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電流從陽極流到陰極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24D9E8AB-1BE9-4C8D-B994-DFC0E98BAA87}"/>
              </a:ext>
            </a:extLst>
          </p:cNvPr>
          <p:cNvCxnSpPr>
            <a:cxnSpLocks/>
          </p:cNvCxnSpPr>
          <p:nvPr/>
        </p:nvCxnSpPr>
        <p:spPr bwMode="auto">
          <a:xfrm>
            <a:off x="7295601" y="3066821"/>
            <a:ext cx="1053588" cy="0"/>
          </a:xfrm>
          <a:prstGeom prst="straightConnector1">
            <a:avLst/>
          </a:prstGeom>
          <a:ln w="571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92B7EF2C-70C1-4760-BB4D-0F7D63A1CB40}"/>
              </a:ext>
            </a:extLst>
          </p:cNvPr>
          <p:cNvCxnSpPr>
            <a:cxnSpLocks/>
          </p:cNvCxnSpPr>
          <p:nvPr/>
        </p:nvCxnSpPr>
        <p:spPr bwMode="auto">
          <a:xfrm>
            <a:off x="7295601" y="3385757"/>
            <a:ext cx="1053588" cy="0"/>
          </a:xfrm>
          <a:prstGeom prst="straightConnector1">
            <a:avLst/>
          </a:prstGeom>
          <a:ln w="571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矩形标注 6">
            <a:extLst>
              <a:ext uri="{FF2B5EF4-FFF2-40B4-BE49-F238E27FC236}">
                <a16:creationId xmlns:a16="http://schemas.microsoft.com/office/drawing/2014/main" id="{012C98C1-B1EC-45DB-952F-1CA2BD5F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144" y="2172537"/>
            <a:ext cx="3623773" cy="2182707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5" name="文本框 73">
            <a:extLst>
              <a:ext uri="{FF2B5EF4-FFF2-40B4-BE49-F238E27FC236}">
                <a16:creationId xmlns:a16="http://schemas.microsoft.com/office/drawing/2014/main" id="{98062764-388A-4577-86C3-A2DCD6A16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781" y="2469382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逆向偏壓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6" name="文本框 50">
            <a:extLst>
              <a:ext uri="{FF2B5EF4-FFF2-40B4-BE49-F238E27FC236}">
                <a16:creationId xmlns:a16="http://schemas.microsoft.com/office/drawing/2014/main" id="{708C2A33-D069-430D-8DBE-4E59F52ED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781" y="2931047"/>
            <a:ext cx="37353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陽極</a:t>
            </a:r>
            <a:r>
              <a:rPr lang="en-US" altLang="zh-TW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</a:t>
            </a:r>
            <a:r>
              <a:rPr lang="zh-TW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負電壓</a:t>
            </a:r>
            <a:endParaRPr lang="en-US" altLang="zh-TW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TW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陰極</a:t>
            </a:r>
            <a:r>
              <a:rPr lang="en-US" altLang="zh-TW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</a:t>
            </a:r>
            <a:r>
              <a:rPr lang="zh-TW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正電壓</a:t>
            </a:r>
            <a:endParaRPr lang="en-US" altLang="zh-TW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TW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電流趨近於</a:t>
            </a:r>
            <a:r>
              <a:rPr lang="en-US" altLang="zh-TW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5E48A1D-9B29-4CD7-ABEC-C456F0A16E5E}"/>
              </a:ext>
            </a:extLst>
          </p:cNvPr>
          <p:cNvCxnSpPr>
            <a:cxnSpLocks/>
          </p:cNvCxnSpPr>
          <p:nvPr/>
        </p:nvCxnSpPr>
        <p:spPr bwMode="auto">
          <a:xfrm>
            <a:off x="2640257" y="3146976"/>
            <a:ext cx="1053549" cy="0"/>
          </a:xfrm>
          <a:prstGeom prst="straightConnector1">
            <a:avLst/>
          </a:prstGeom>
          <a:ln w="571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50F69D5-187E-4C3E-8AE4-E021DBA3E319}"/>
              </a:ext>
            </a:extLst>
          </p:cNvPr>
          <p:cNvCxnSpPr>
            <a:cxnSpLocks/>
          </p:cNvCxnSpPr>
          <p:nvPr/>
        </p:nvCxnSpPr>
        <p:spPr bwMode="auto">
          <a:xfrm>
            <a:off x="2640257" y="3445151"/>
            <a:ext cx="1053549" cy="0"/>
          </a:xfrm>
          <a:prstGeom prst="straightConnector1">
            <a:avLst/>
          </a:prstGeom>
          <a:ln w="571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6" name="矩形 33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647" name="文本框 340"/>
          <p:cNvSpPr>
            <a:spLocks noChangeArrowheads="1"/>
          </p:cNvSpPr>
          <p:nvPr/>
        </p:nvSpPr>
        <p:spPr bwMode="auto">
          <a:xfrm>
            <a:off x="320675" y="339725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二極體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17" name="圖片 116">
            <a:extLst>
              <a:ext uri="{FF2B5EF4-FFF2-40B4-BE49-F238E27FC236}">
                <a16:creationId xmlns:a16="http://schemas.microsoft.com/office/drawing/2014/main" id="{10256832-40AC-44A3-8655-20A899F0C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8045" y="1000125"/>
            <a:ext cx="8350112" cy="5827906"/>
          </a:xfrm>
          <a:prstGeom prst="rect">
            <a:avLst/>
          </a:prstGeom>
        </p:spPr>
      </p:pic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63E1AD65-5493-4E7A-934B-2BE205804BE3}"/>
              </a:ext>
            </a:extLst>
          </p:cNvPr>
          <p:cNvCxnSpPr/>
          <p:nvPr/>
        </p:nvCxnSpPr>
        <p:spPr bwMode="auto">
          <a:xfrm rot="5400000" flipH="1" flipV="1">
            <a:off x="4515678" y="891209"/>
            <a:ext cx="1020418" cy="82826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7779A42A-C4CC-48FB-8070-85F9E97E324E}"/>
              </a:ext>
            </a:extLst>
          </p:cNvPr>
          <p:cNvSpPr txBox="1"/>
          <p:nvPr/>
        </p:nvSpPr>
        <p:spPr>
          <a:xfrm>
            <a:off x="5115339" y="472559"/>
            <a:ext cx="87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陰極</a:t>
            </a: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8281ABBF-6713-4381-9704-D5C55508A1C6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3268835" y="979900"/>
            <a:ext cx="1067179" cy="69764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9A2F88B0-6C06-4BDA-A25D-56FE20BB3D8C}"/>
              </a:ext>
            </a:extLst>
          </p:cNvPr>
          <p:cNvSpPr txBox="1"/>
          <p:nvPr/>
        </p:nvSpPr>
        <p:spPr>
          <a:xfrm>
            <a:off x="3114263" y="472559"/>
            <a:ext cx="87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陽極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083CB3F0-5E9F-47A8-A82B-D7799CC6E26D}"/>
                  </a:ext>
                </a:extLst>
              </p14:cNvPr>
              <p14:cNvContentPartPr/>
              <p14:nvPr/>
            </p14:nvContentPartPr>
            <p14:xfrm>
              <a:off x="4630357" y="2053795"/>
              <a:ext cx="48240" cy="6051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083CB3F0-5E9F-47A8-A82B-D7799CC6E2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0357" y="1873795"/>
                <a:ext cx="227880" cy="9648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0ACC7A5-1BDD-44F0-847E-019B2D45E716}"/>
              </a:ext>
            </a:extLst>
          </p:cNvPr>
          <p:cNvCxnSpPr/>
          <p:nvPr/>
        </p:nvCxnSpPr>
        <p:spPr bwMode="auto">
          <a:xfrm>
            <a:off x="5799909" y="657225"/>
            <a:ext cx="52251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58D7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D5CFD948-2A4A-4D11-B28D-2F9E0E369C3C}"/>
              </a:ext>
            </a:extLst>
          </p:cNvPr>
          <p:cNvSpPr txBox="1"/>
          <p:nvPr/>
        </p:nvSpPr>
        <p:spPr>
          <a:xfrm>
            <a:off x="6404111" y="483564"/>
            <a:ext cx="127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接了正電</a:t>
            </a:r>
          </a:p>
        </p:txBody>
      </p: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39EEA3EE-9CDC-4B4A-9CF1-B6A8C55C694B}"/>
              </a:ext>
            </a:extLst>
          </p:cNvPr>
          <p:cNvCxnSpPr/>
          <p:nvPr/>
        </p:nvCxnSpPr>
        <p:spPr bwMode="auto">
          <a:xfrm>
            <a:off x="7537269" y="657225"/>
            <a:ext cx="52251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58D7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B794D420-083F-4DAD-9389-55D258138D00}"/>
              </a:ext>
            </a:extLst>
          </p:cNvPr>
          <p:cNvSpPr txBox="1"/>
          <p:nvPr/>
        </p:nvSpPr>
        <p:spPr>
          <a:xfrm>
            <a:off x="8095089" y="483564"/>
            <a:ext cx="127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逆向偏壓</a:t>
            </a:r>
          </a:p>
        </p:txBody>
      </p: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58B92AEB-5C72-428B-BB49-4EE2659F05EB}"/>
              </a:ext>
            </a:extLst>
          </p:cNvPr>
          <p:cNvCxnSpPr/>
          <p:nvPr/>
        </p:nvCxnSpPr>
        <p:spPr bwMode="auto">
          <a:xfrm>
            <a:off x="9228247" y="665509"/>
            <a:ext cx="52251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58D7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B9D41278-A4E2-439B-98E1-4DB6F9690974}"/>
              </a:ext>
            </a:extLst>
          </p:cNvPr>
          <p:cNvSpPr txBox="1"/>
          <p:nvPr/>
        </p:nvSpPr>
        <p:spPr>
          <a:xfrm>
            <a:off x="9786067" y="491848"/>
            <a:ext cx="127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電流趨近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3" grpId="0"/>
      <p:bldP spid="130" grpId="0"/>
      <p:bldP spid="132" grpId="0"/>
      <p:bldP spid="1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8"/>
          <p:cNvGrpSpPr>
            <a:grpSpLocks/>
          </p:cNvGrpSpPr>
          <p:nvPr/>
        </p:nvGrpSpPr>
        <p:grpSpPr bwMode="auto">
          <a:xfrm>
            <a:off x="2730456" y="1822950"/>
            <a:ext cx="2668587" cy="1381125"/>
            <a:chOff x="0" y="0"/>
            <a:chExt cx="2669808" cy="1380959"/>
          </a:xfrm>
        </p:grpSpPr>
        <p:grpSp>
          <p:nvGrpSpPr>
            <p:cNvPr id="19459" name="组合 49"/>
            <p:cNvGrpSpPr>
              <a:grpSpLocks/>
            </p:cNvGrpSpPr>
            <p:nvPr/>
          </p:nvGrpSpPr>
          <p:grpSpPr bwMode="auto">
            <a:xfrm>
              <a:off x="0" y="0"/>
              <a:ext cx="2669808" cy="1380959"/>
              <a:chOff x="0" y="0"/>
              <a:chExt cx="1908982" cy="987422"/>
            </a:xfrm>
          </p:grpSpPr>
          <p:sp>
            <p:nvSpPr>
              <p:cNvPr id="19460" name="下箭头 50"/>
              <p:cNvSpPr>
                <a:spLocks noChangeArrowheads="1"/>
              </p:cNvSpPr>
              <p:nvPr/>
            </p:nvSpPr>
            <p:spPr bwMode="auto">
              <a:xfrm rot="16200000">
                <a:off x="701284" y="-220276"/>
                <a:ext cx="800100" cy="1615296"/>
              </a:xfrm>
              <a:prstGeom prst="downArrow">
                <a:avLst>
                  <a:gd name="adj1" fmla="val 50000"/>
                  <a:gd name="adj2" fmla="val 60370"/>
                </a:avLst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461" name="椭圆 5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7371" cy="587371"/>
              </a:xfrm>
              <a:prstGeom prst="ellipse">
                <a:avLst/>
              </a:prstGeom>
              <a:solidFill>
                <a:srgbClr val="A1BD70"/>
              </a:solidFill>
              <a:ln w="63500" cap="flat" cmpd="sng">
                <a:solidFill>
                  <a:srgbClr val="FFF6E7"/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19462" name="文本框 52"/>
            <p:cNvSpPr>
              <a:spLocks noChangeArrowheads="1"/>
            </p:cNvSpPr>
            <p:nvPr/>
          </p:nvSpPr>
          <p:spPr bwMode="auto">
            <a:xfrm>
              <a:off x="144183" y="39385"/>
              <a:ext cx="53310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4000" b="1" dirty="0">
                  <a:solidFill>
                    <a:srgbClr val="FFF6E7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44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9463" name="组合 53"/>
          <p:cNvGrpSpPr>
            <a:grpSpLocks/>
          </p:cNvGrpSpPr>
          <p:nvPr/>
        </p:nvGrpSpPr>
        <p:grpSpPr bwMode="auto">
          <a:xfrm>
            <a:off x="6303918" y="1822950"/>
            <a:ext cx="2670175" cy="1381125"/>
            <a:chOff x="0" y="0"/>
            <a:chExt cx="2669808" cy="1380959"/>
          </a:xfrm>
        </p:grpSpPr>
        <p:grpSp>
          <p:nvGrpSpPr>
            <p:cNvPr id="19464" name="组合 54"/>
            <p:cNvGrpSpPr>
              <a:grpSpLocks/>
            </p:cNvGrpSpPr>
            <p:nvPr/>
          </p:nvGrpSpPr>
          <p:grpSpPr bwMode="auto">
            <a:xfrm>
              <a:off x="0" y="0"/>
              <a:ext cx="2669808" cy="1380959"/>
              <a:chOff x="0" y="0"/>
              <a:chExt cx="1908982" cy="987422"/>
            </a:xfrm>
          </p:grpSpPr>
          <p:sp>
            <p:nvSpPr>
              <p:cNvPr id="19465" name="下箭头 56"/>
              <p:cNvSpPr>
                <a:spLocks noChangeArrowheads="1"/>
              </p:cNvSpPr>
              <p:nvPr/>
            </p:nvSpPr>
            <p:spPr bwMode="auto">
              <a:xfrm rot="16200000">
                <a:off x="701284" y="-220276"/>
                <a:ext cx="800100" cy="1615296"/>
              </a:xfrm>
              <a:prstGeom prst="downArrow">
                <a:avLst>
                  <a:gd name="adj1" fmla="val 50000"/>
                  <a:gd name="adj2" fmla="val 60370"/>
                </a:avLst>
              </a:prstGeom>
              <a:solidFill>
                <a:srgbClr val="F064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466" name="椭圆 5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7371" cy="587371"/>
              </a:xfrm>
              <a:prstGeom prst="ellipse">
                <a:avLst/>
              </a:prstGeom>
              <a:solidFill>
                <a:srgbClr val="F0644D"/>
              </a:solidFill>
              <a:ln w="63500" cap="flat" cmpd="sng">
                <a:solidFill>
                  <a:srgbClr val="FFF6E7"/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19467" name="文本框 55"/>
            <p:cNvSpPr>
              <a:spLocks noChangeArrowheads="1"/>
            </p:cNvSpPr>
            <p:nvPr/>
          </p:nvSpPr>
          <p:spPr bwMode="auto">
            <a:xfrm>
              <a:off x="144183" y="39385"/>
              <a:ext cx="533102" cy="769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400" b="1" dirty="0">
                  <a:solidFill>
                    <a:srgbClr val="FFF6E7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sz="44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9473" name="任意多边形 9"/>
          <p:cNvSpPr>
            <a:spLocks noChangeArrowheads="1"/>
          </p:cNvSpPr>
          <p:nvPr/>
        </p:nvSpPr>
        <p:spPr bwMode="auto">
          <a:xfrm>
            <a:off x="5770518" y="1580062"/>
            <a:ext cx="0" cy="4457700"/>
          </a:xfrm>
          <a:custGeom>
            <a:avLst/>
            <a:gdLst>
              <a:gd name="T0" fmla="*/ 0 w 635"/>
              <a:gd name="T1" fmla="*/ 0 h 4457700"/>
              <a:gd name="T2" fmla="*/ 0 w 635"/>
              <a:gd name="T3" fmla="*/ 4457700 h 4457700"/>
              <a:gd name="T4" fmla="*/ 0 60000 65536"/>
              <a:gd name="T5" fmla="*/ 0 60000 65536"/>
              <a:gd name="T6" fmla="*/ 0 w 635"/>
              <a:gd name="T7" fmla="*/ 0 h 4457700"/>
              <a:gd name="T8" fmla="*/ 635 w 635"/>
              <a:gd name="T9" fmla="*/ 4457700 h 4457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5" h="4457700">
                <a:moveTo>
                  <a:pt x="0" y="0"/>
                </a:moveTo>
                <a:lnTo>
                  <a:pt x="0" y="4457700"/>
                </a:lnTo>
              </a:path>
            </a:pathLst>
          </a:custGeom>
          <a:noFill/>
          <a:ln w="12700" cap="flat" cmpd="sng">
            <a:solidFill>
              <a:srgbClr val="42719B"/>
            </a:solidFill>
            <a:prstDash val="lg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19475" name="组合 64"/>
          <p:cNvGrpSpPr>
            <a:grpSpLocks/>
          </p:cNvGrpSpPr>
          <p:nvPr/>
        </p:nvGrpSpPr>
        <p:grpSpPr bwMode="auto">
          <a:xfrm>
            <a:off x="2295308" y="3282218"/>
            <a:ext cx="3321223" cy="1649427"/>
            <a:chOff x="-177959" y="-228201"/>
            <a:chExt cx="3320960" cy="1649116"/>
          </a:xfrm>
        </p:grpSpPr>
        <p:sp>
          <p:nvSpPr>
            <p:cNvPr id="19476" name="文本框 65"/>
            <p:cNvSpPr>
              <a:spLocks noChangeArrowheads="1"/>
            </p:cNvSpPr>
            <p:nvPr/>
          </p:nvSpPr>
          <p:spPr bwMode="auto">
            <a:xfrm>
              <a:off x="0" y="405444"/>
              <a:ext cx="3143001" cy="101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是靠電磁繼電器的通電和斷電在控制馬達的正轉和反轉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477" name="文本框 66"/>
            <p:cNvSpPr>
              <a:spLocks noChangeArrowheads="1"/>
            </p:cNvSpPr>
            <p:nvPr/>
          </p:nvSpPr>
          <p:spPr bwMode="auto">
            <a:xfrm>
              <a:off x="-177959" y="-228201"/>
              <a:ext cx="3103489" cy="46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   </a:t>
              </a:r>
              <a:r>
                <a:rPr lang="zh-TW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用繼電器控制馬達</a:t>
              </a:r>
              <a:endPara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9478" name="组合 67"/>
          <p:cNvGrpSpPr>
            <a:grpSpLocks/>
          </p:cNvGrpSpPr>
          <p:nvPr/>
        </p:nvGrpSpPr>
        <p:grpSpPr bwMode="auto">
          <a:xfrm>
            <a:off x="6157868" y="3303145"/>
            <a:ext cx="3143250" cy="1628501"/>
            <a:chOff x="0" y="-207278"/>
            <a:chExt cx="3143001" cy="1628194"/>
          </a:xfrm>
        </p:grpSpPr>
        <p:sp>
          <p:nvSpPr>
            <p:cNvPr id="19479" name="文本框 68"/>
            <p:cNvSpPr>
              <a:spLocks noChangeArrowheads="1"/>
            </p:cNvSpPr>
            <p:nvPr/>
          </p:nvSpPr>
          <p:spPr bwMode="auto">
            <a:xfrm>
              <a:off x="0" y="405444"/>
              <a:ext cx="3143001" cy="101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</a:t>
              </a:r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Raspberry</a:t>
              </a:r>
              <a:r>
                <a:rPr lang="zh-TW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Pi</a:t>
              </a:r>
              <a:r>
                <a:rPr lang="zh-TW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裡面以程式控制馬達的正轉反轉、以及轉速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480" name="文本框 69"/>
            <p:cNvSpPr>
              <a:spLocks noChangeArrowheads="1"/>
            </p:cNvSpPr>
            <p:nvPr/>
          </p:nvSpPr>
          <p:spPr bwMode="auto">
            <a:xfrm>
              <a:off x="20266" y="-207278"/>
              <a:ext cx="2795736" cy="46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   </a:t>
              </a:r>
              <a:r>
                <a:rPr lang="zh-TW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照圖上接的馬達</a:t>
              </a:r>
              <a:endPara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9484" name="矩形 73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9485" name="文本框 74"/>
          <p:cNvSpPr>
            <a:spLocks noChangeArrowheads="1"/>
          </p:cNvSpPr>
          <p:nvPr/>
        </p:nvSpPr>
        <p:spPr bwMode="auto">
          <a:xfrm>
            <a:off x="320675" y="339725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馬達總結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7" name="文本框 80"/>
          <p:cNvSpPr>
            <a:spLocks noChangeArrowheads="1"/>
          </p:cNvSpPr>
          <p:nvPr/>
        </p:nvSpPr>
        <p:spPr bwMode="auto">
          <a:xfrm>
            <a:off x="320675" y="339725"/>
            <a:ext cx="4079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靜電放電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如何產生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D75AE43-674D-480A-95CF-8E0C7A485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99" t="32560" r="2979" b="47537"/>
          <a:stretch/>
        </p:blipFill>
        <p:spPr>
          <a:xfrm>
            <a:off x="7609681" y="2550009"/>
            <a:ext cx="2799903" cy="2540885"/>
          </a:xfrm>
          <a:prstGeom prst="rect">
            <a:avLst/>
          </a:prstGeom>
        </p:spPr>
      </p:pic>
      <p:grpSp>
        <p:nvGrpSpPr>
          <p:cNvPr id="30" name="组合 6">
            <a:extLst>
              <a:ext uri="{FF2B5EF4-FFF2-40B4-BE49-F238E27FC236}">
                <a16:creationId xmlns:a16="http://schemas.microsoft.com/office/drawing/2014/main" id="{0757869D-6887-4230-BD6D-E627B10B9ED6}"/>
              </a:ext>
            </a:extLst>
          </p:cNvPr>
          <p:cNvGrpSpPr>
            <a:grpSpLocks/>
          </p:cNvGrpSpPr>
          <p:nvPr/>
        </p:nvGrpSpPr>
        <p:grpSpPr bwMode="auto">
          <a:xfrm>
            <a:off x="1272210" y="1661388"/>
            <a:ext cx="557420" cy="595482"/>
            <a:chOff x="0" y="0"/>
            <a:chExt cx="665978" cy="683198"/>
          </a:xfrm>
        </p:grpSpPr>
        <p:sp>
          <p:nvSpPr>
            <p:cNvPr id="31" name="椭圆 62">
              <a:extLst>
                <a:ext uri="{FF2B5EF4-FFF2-40B4-BE49-F238E27FC236}">
                  <a16:creationId xmlns:a16="http://schemas.microsoft.com/office/drawing/2014/main" id="{D8CAF74A-7621-4E2D-B88C-C6C51B70A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2" name="文本框 89">
              <a:extLst>
                <a:ext uri="{FF2B5EF4-FFF2-40B4-BE49-F238E27FC236}">
                  <a16:creationId xmlns:a16="http://schemas.microsoft.com/office/drawing/2014/main" id="{4F1D4A15-0B41-4908-B472-DC18F585A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79" y="12284"/>
              <a:ext cx="523229" cy="670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12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3" name="组合 7">
            <a:extLst>
              <a:ext uri="{FF2B5EF4-FFF2-40B4-BE49-F238E27FC236}">
                <a16:creationId xmlns:a16="http://schemas.microsoft.com/office/drawing/2014/main" id="{27503B3E-D11A-4C11-BEF4-2248C830C423}"/>
              </a:ext>
            </a:extLst>
          </p:cNvPr>
          <p:cNvGrpSpPr>
            <a:grpSpLocks/>
          </p:cNvGrpSpPr>
          <p:nvPr/>
        </p:nvGrpSpPr>
        <p:grpSpPr bwMode="auto">
          <a:xfrm>
            <a:off x="1272210" y="2568070"/>
            <a:ext cx="557420" cy="624936"/>
            <a:chOff x="0" y="0"/>
            <a:chExt cx="665978" cy="716197"/>
          </a:xfrm>
        </p:grpSpPr>
        <p:sp>
          <p:nvSpPr>
            <p:cNvPr id="34" name="椭圆 65">
              <a:extLst>
                <a:ext uri="{FF2B5EF4-FFF2-40B4-BE49-F238E27FC236}">
                  <a16:creationId xmlns:a16="http://schemas.microsoft.com/office/drawing/2014/main" id="{6C4776A5-6D6D-49D5-A2B3-73B99DF3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0219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5" name="文本框 90">
              <a:extLst>
                <a:ext uri="{FF2B5EF4-FFF2-40B4-BE49-F238E27FC236}">
                  <a16:creationId xmlns:a16="http://schemas.microsoft.com/office/drawing/2014/main" id="{D0BB6358-5F32-4F57-9D53-BB71424C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79" y="0"/>
              <a:ext cx="523229" cy="670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sz="12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6" name="组合 8">
            <a:extLst>
              <a:ext uri="{FF2B5EF4-FFF2-40B4-BE49-F238E27FC236}">
                <a16:creationId xmlns:a16="http://schemas.microsoft.com/office/drawing/2014/main" id="{0F129035-F999-42B8-BE45-24B83CE11800}"/>
              </a:ext>
            </a:extLst>
          </p:cNvPr>
          <p:cNvGrpSpPr>
            <a:grpSpLocks/>
          </p:cNvGrpSpPr>
          <p:nvPr/>
        </p:nvGrpSpPr>
        <p:grpSpPr bwMode="auto">
          <a:xfrm>
            <a:off x="1272210" y="3520570"/>
            <a:ext cx="557420" cy="592270"/>
            <a:chOff x="0" y="0"/>
            <a:chExt cx="665978" cy="679029"/>
          </a:xfrm>
        </p:grpSpPr>
        <p:sp>
          <p:nvSpPr>
            <p:cNvPr id="37" name="椭圆 61">
              <a:extLst>
                <a:ext uri="{FF2B5EF4-FFF2-40B4-BE49-F238E27FC236}">
                  <a16:creationId xmlns:a16="http://schemas.microsoft.com/office/drawing/2014/main" id="{33BBE7C0-824F-47C3-9120-6B9578211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8" name="文本框 91">
              <a:extLst>
                <a:ext uri="{FF2B5EF4-FFF2-40B4-BE49-F238E27FC236}">
                  <a16:creationId xmlns:a16="http://schemas.microsoft.com/office/drawing/2014/main" id="{9464A10D-AAEF-4FBA-8985-31ADFC658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60" y="8593"/>
              <a:ext cx="523229" cy="67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sz="1200" b="1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9" name="组合 9">
            <a:extLst>
              <a:ext uri="{FF2B5EF4-FFF2-40B4-BE49-F238E27FC236}">
                <a16:creationId xmlns:a16="http://schemas.microsoft.com/office/drawing/2014/main" id="{5622EF20-F61E-4C92-92E8-9B7D40C580F1}"/>
              </a:ext>
            </a:extLst>
          </p:cNvPr>
          <p:cNvGrpSpPr>
            <a:grpSpLocks/>
          </p:cNvGrpSpPr>
          <p:nvPr/>
        </p:nvGrpSpPr>
        <p:grpSpPr bwMode="auto">
          <a:xfrm>
            <a:off x="1272210" y="4472030"/>
            <a:ext cx="557420" cy="584775"/>
            <a:chOff x="0" y="0"/>
            <a:chExt cx="665978" cy="669820"/>
          </a:xfrm>
        </p:grpSpPr>
        <p:sp>
          <p:nvSpPr>
            <p:cNvPr id="40" name="椭圆 64">
              <a:extLst>
                <a:ext uri="{FF2B5EF4-FFF2-40B4-BE49-F238E27FC236}">
                  <a16:creationId xmlns:a16="http://schemas.microsoft.com/office/drawing/2014/main" id="{496F7988-AEA1-4275-A302-85EA9E5B8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" name="文本框 92">
              <a:extLst>
                <a:ext uri="{FF2B5EF4-FFF2-40B4-BE49-F238E27FC236}">
                  <a16:creationId xmlns:a16="http://schemas.microsoft.com/office/drawing/2014/main" id="{89C3C976-EC2B-4724-B069-0A8016606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60" y="0"/>
              <a:ext cx="523229" cy="669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sz="1200" b="1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2" name="组合 104">
            <a:extLst>
              <a:ext uri="{FF2B5EF4-FFF2-40B4-BE49-F238E27FC236}">
                <a16:creationId xmlns:a16="http://schemas.microsoft.com/office/drawing/2014/main" id="{E1D0E5BD-FA59-4F81-8280-0A7D3D36578C}"/>
              </a:ext>
            </a:extLst>
          </p:cNvPr>
          <p:cNvGrpSpPr>
            <a:grpSpLocks/>
          </p:cNvGrpSpPr>
          <p:nvPr/>
        </p:nvGrpSpPr>
        <p:grpSpPr bwMode="auto">
          <a:xfrm>
            <a:off x="1272210" y="5415005"/>
            <a:ext cx="557420" cy="584775"/>
            <a:chOff x="0" y="0"/>
            <a:chExt cx="665978" cy="669820"/>
          </a:xfrm>
        </p:grpSpPr>
        <p:sp>
          <p:nvSpPr>
            <p:cNvPr id="43" name="椭圆 105">
              <a:extLst>
                <a:ext uri="{FF2B5EF4-FFF2-40B4-BE49-F238E27FC236}">
                  <a16:creationId xmlns:a16="http://schemas.microsoft.com/office/drawing/2014/main" id="{39E63E86-E16A-49E9-8F8F-1C67B044C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4" name="文本框 106">
              <a:extLst>
                <a:ext uri="{FF2B5EF4-FFF2-40B4-BE49-F238E27FC236}">
                  <a16:creationId xmlns:a16="http://schemas.microsoft.com/office/drawing/2014/main" id="{F7894845-4165-450D-8B4F-7E1D878AD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60" y="0"/>
              <a:ext cx="523229" cy="669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zh-CN" altLang="en-US" sz="1200" b="1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7" name="文本框 106">
            <a:extLst>
              <a:ext uri="{FF2B5EF4-FFF2-40B4-BE49-F238E27FC236}">
                <a16:creationId xmlns:a16="http://schemas.microsoft.com/office/drawing/2014/main" id="{790FB608-B0F6-4355-9A86-DE77162C5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660" y="5999780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1200" b="1" dirty="0">
              <a:solidFill>
                <a:srgbClr val="FFFBE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8" name="文本框 58">
            <a:extLst>
              <a:ext uri="{FF2B5EF4-FFF2-40B4-BE49-F238E27FC236}">
                <a16:creationId xmlns:a16="http://schemas.microsoft.com/office/drawing/2014/main" id="{0FFD41BD-8455-4DF6-9C32-151BB2F01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642" y="1733649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人體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9" name="文本框 58">
            <a:extLst>
              <a:ext uri="{FF2B5EF4-FFF2-40B4-BE49-F238E27FC236}">
                <a16:creationId xmlns:a16="http://schemas.microsoft.com/office/drawing/2014/main" id="{EA3DEA1E-2EC7-4364-B4F5-AA175170B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642" y="262962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帶電器材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0" name="文本框 58">
            <a:extLst>
              <a:ext uri="{FF2B5EF4-FFF2-40B4-BE49-F238E27FC236}">
                <a16:creationId xmlns:a16="http://schemas.microsoft.com/office/drawing/2014/main" id="{F06D1718-8EA4-4441-A851-7486D88E2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642" y="3514460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機器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2" name="文本框 58">
            <a:extLst>
              <a:ext uri="{FF2B5EF4-FFF2-40B4-BE49-F238E27FC236}">
                <a16:creationId xmlns:a16="http://schemas.microsoft.com/office/drawing/2014/main" id="{B6B38CD8-B591-4216-BA52-0AC7CE06B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00" y="4531907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金屬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3" name="文本框 58">
            <a:extLst>
              <a:ext uri="{FF2B5EF4-FFF2-40B4-BE49-F238E27FC236}">
                <a16:creationId xmlns:a16="http://schemas.microsoft.com/office/drawing/2014/main" id="{A6F0AB84-A70F-437C-8085-F34FD74BB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899" y="5474882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家具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右大括弧 3">
            <a:extLst>
              <a:ext uri="{FF2B5EF4-FFF2-40B4-BE49-F238E27FC236}">
                <a16:creationId xmlns:a16="http://schemas.microsoft.com/office/drawing/2014/main" id="{404DFAE3-92CF-4953-9C6C-5087641A16B6}"/>
              </a:ext>
            </a:extLst>
          </p:cNvPr>
          <p:cNvSpPr/>
          <p:nvPr/>
        </p:nvSpPr>
        <p:spPr bwMode="auto">
          <a:xfrm>
            <a:off x="3664227" y="1672094"/>
            <a:ext cx="437940" cy="4324331"/>
          </a:xfrm>
          <a:prstGeom prst="rightBrace">
            <a:avLst>
              <a:gd name="adj1" fmla="val 102140"/>
              <a:gd name="adj2" fmla="val 50000"/>
            </a:avLst>
          </a:prstGeom>
          <a:noFill/>
          <a:ln w="28575" cap="flat" cmpd="sng" algn="ctr">
            <a:solidFill>
              <a:srgbClr val="F58D7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" name="文本框 58">
            <a:extLst>
              <a:ext uri="{FF2B5EF4-FFF2-40B4-BE49-F238E27FC236}">
                <a16:creationId xmlns:a16="http://schemas.microsoft.com/office/drawing/2014/main" id="{6DA6D1C5-F4DF-4F05-9460-E7DEA4D1C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210" y="3580180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58D7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電弧</a:t>
            </a:r>
            <a:endParaRPr lang="zh-CN" altLang="en-US" sz="2400" b="1" dirty="0">
              <a:solidFill>
                <a:srgbClr val="F58D7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7" name="文本框 80"/>
          <p:cNvSpPr>
            <a:spLocks noChangeArrowheads="1"/>
          </p:cNvSpPr>
          <p:nvPr/>
        </p:nvSpPr>
        <p:spPr bwMode="auto">
          <a:xfrm>
            <a:off x="320675" y="339725"/>
            <a:ext cx="59266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靜電放電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如何進入電子設備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9" name="组合 6">
            <a:extLst>
              <a:ext uri="{FF2B5EF4-FFF2-40B4-BE49-F238E27FC236}">
                <a16:creationId xmlns:a16="http://schemas.microsoft.com/office/drawing/2014/main" id="{0931F5E6-6D74-4111-8F3A-9C6F1EDC82A6}"/>
              </a:ext>
            </a:extLst>
          </p:cNvPr>
          <p:cNvGrpSpPr>
            <a:grpSpLocks/>
          </p:cNvGrpSpPr>
          <p:nvPr/>
        </p:nvGrpSpPr>
        <p:grpSpPr bwMode="auto">
          <a:xfrm>
            <a:off x="1272210" y="1661388"/>
            <a:ext cx="557420" cy="595482"/>
            <a:chOff x="0" y="0"/>
            <a:chExt cx="665978" cy="683198"/>
          </a:xfrm>
        </p:grpSpPr>
        <p:sp>
          <p:nvSpPr>
            <p:cNvPr id="30" name="椭圆 62">
              <a:extLst>
                <a:ext uri="{FF2B5EF4-FFF2-40B4-BE49-F238E27FC236}">
                  <a16:creationId xmlns:a16="http://schemas.microsoft.com/office/drawing/2014/main" id="{FDF932F7-E44B-4EF1-9382-97DD15722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1" name="文本框 89">
              <a:extLst>
                <a:ext uri="{FF2B5EF4-FFF2-40B4-BE49-F238E27FC236}">
                  <a16:creationId xmlns:a16="http://schemas.microsoft.com/office/drawing/2014/main" id="{F940A804-1232-4630-82B8-B8F01A526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79" y="12284"/>
              <a:ext cx="523229" cy="670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12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2" name="组合 7">
            <a:extLst>
              <a:ext uri="{FF2B5EF4-FFF2-40B4-BE49-F238E27FC236}">
                <a16:creationId xmlns:a16="http://schemas.microsoft.com/office/drawing/2014/main" id="{3C0EF046-E1DA-4311-A92C-36837A93410A}"/>
              </a:ext>
            </a:extLst>
          </p:cNvPr>
          <p:cNvGrpSpPr>
            <a:grpSpLocks/>
          </p:cNvGrpSpPr>
          <p:nvPr/>
        </p:nvGrpSpPr>
        <p:grpSpPr bwMode="auto">
          <a:xfrm>
            <a:off x="1272210" y="2568070"/>
            <a:ext cx="557420" cy="624936"/>
            <a:chOff x="0" y="0"/>
            <a:chExt cx="665978" cy="716197"/>
          </a:xfrm>
        </p:grpSpPr>
        <p:sp>
          <p:nvSpPr>
            <p:cNvPr id="33" name="椭圆 65">
              <a:extLst>
                <a:ext uri="{FF2B5EF4-FFF2-40B4-BE49-F238E27FC236}">
                  <a16:creationId xmlns:a16="http://schemas.microsoft.com/office/drawing/2014/main" id="{70E1A1F4-6C26-4C28-8F45-E17C74F4D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0219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4" name="文本框 90">
              <a:extLst>
                <a:ext uri="{FF2B5EF4-FFF2-40B4-BE49-F238E27FC236}">
                  <a16:creationId xmlns:a16="http://schemas.microsoft.com/office/drawing/2014/main" id="{005ED180-36C9-42B9-8A29-9885365CE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79" y="0"/>
              <a:ext cx="523229" cy="670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sz="12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5" name="组合 8">
            <a:extLst>
              <a:ext uri="{FF2B5EF4-FFF2-40B4-BE49-F238E27FC236}">
                <a16:creationId xmlns:a16="http://schemas.microsoft.com/office/drawing/2014/main" id="{4D1AACFA-A5D4-4011-92F2-BF9D7F4868AE}"/>
              </a:ext>
            </a:extLst>
          </p:cNvPr>
          <p:cNvGrpSpPr>
            <a:grpSpLocks/>
          </p:cNvGrpSpPr>
          <p:nvPr/>
        </p:nvGrpSpPr>
        <p:grpSpPr bwMode="auto">
          <a:xfrm>
            <a:off x="1272210" y="3520570"/>
            <a:ext cx="557420" cy="592270"/>
            <a:chOff x="0" y="0"/>
            <a:chExt cx="665978" cy="679029"/>
          </a:xfrm>
        </p:grpSpPr>
        <p:sp>
          <p:nvSpPr>
            <p:cNvPr id="36" name="椭圆 61">
              <a:extLst>
                <a:ext uri="{FF2B5EF4-FFF2-40B4-BE49-F238E27FC236}">
                  <a16:creationId xmlns:a16="http://schemas.microsoft.com/office/drawing/2014/main" id="{F0A460C2-5335-43FD-A7F2-A8EFD5B20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7" name="文本框 91">
              <a:extLst>
                <a:ext uri="{FF2B5EF4-FFF2-40B4-BE49-F238E27FC236}">
                  <a16:creationId xmlns:a16="http://schemas.microsoft.com/office/drawing/2014/main" id="{BA3D3764-1A7D-457E-B721-47042B7FD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60" y="8593"/>
              <a:ext cx="523229" cy="67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sz="1200" b="1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8" name="组合 9">
            <a:extLst>
              <a:ext uri="{FF2B5EF4-FFF2-40B4-BE49-F238E27FC236}">
                <a16:creationId xmlns:a16="http://schemas.microsoft.com/office/drawing/2014/main" id="{62D0CD18-0B1F-4D2E-A5B2-0A0A66B77876}"/>
              </a:ext>
            </a:extLst>
          </p:cNvPr>
          <p:cNvGrpSpPr>
            <a:grpSpLocks/>
          </p:cNvGrpSpPr>
          <p:nvPr/>
        </p:nvGrpSpPr>
        <p:grpSpPr bwMode="auto">
          <a:xfrm>
            <a:off x="1272210" y="4472030"/>
            <a:ext cx="557420" cy="584775"/>
            <a:chOff x="0" y="0"/>
            <a:chExt cx="665978" cy="669820"/>
          </a:xfrm>
        </p:grpSpPr>
        <p:sp>
          <p:nvSpPr>
            <p:cNvPr id="39" name="椭圆 64">
              <a:extLst>
                <a:ext uri="{FF2B5EF4-FFF2-40B4-BE49-F238E27FC236}">
                  <a16:creationId xmlns:a16="http://schemas.microsoft.com/office/drawing/2014/main" id="{54D6D089-7A8C-4FB6-B8A5-3165A0158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0" name="文本框 92">
              <a:extLst>
                <a:ext uri="{FF2B5EF4-FFF2-40B4-BE49-F238E27FC236}">
                  <a16:creationId xmlns:a16="http://schemas.microsoft.com/office/drawing/2014/main" id="{4F8038DB-121C-4AD2-BF83-8F91A110F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60" y="0"/>
              <a:ext cx="523229" cy="669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sz="1200" b="1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" name="组合 104">
            <a:extLst>
              <a:ext uri="{FF2B5EF4-FFF2-40B4-BE49-F238E27FC236}">
                <a16:creationId xmlns:a16="http://schemas.microsoft.com/office/drawing/2014/main" id="{1D54E89E-8175-4A40-8D7D-EAA9BB85AF5E}"/>
              </a:ext>
            </a:extLst>
          </p:cNvPr>
          <p:cNvGrpSpPr>
            <a:grpSpLocks/>
          </p:cNvGrpSpPr>
          <p:nvPr/>
        </p:nvGrpSpPr>
        <p:grpSpPr bwMode="auto">
          <a:xfrm>
            <a:off x="1272210" y="5415005"/>
            <a:ext cx="557420" cy="584775"/>
            <a:chOff x="0" y="0"/>
            <a:chExt cx="665978" cy="669820"/>
          </a:xfrm>
        </p:grpSpPr>
        <p:sp>
          <p:nvSpPr>
            <p:cNvPr id="42" name="椭圆 105">
              <a:extLst>
                <a:ext uri="{FF2B5EF4-FFF2-40B4-BE49-F238E27FC236}">
                  <a16:creationId xmlns:a16="http://schemas.microsoft.com/office/drawing/2014/main" id="{6C600EC6-58F6-4459-9AAE-DF0FF9E07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3" name="文本框 106">
              <a:extLst>
                <a:ext uri="{FF2B5EF4-FFF2-40B4-BE49-F238E27FC236}">
                  <a16:creationId xmlns:a16="http://schemas.microsoft.com/office/drawing/2014/main" id="{6A25D9F6-884E-46FF-B40C-0A398E6B6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60" y="0"/>
              <a:ext cx="523229" cy="669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zh-CN" altLang="en-US" sz="1200" b="1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4" name="文本框 58">
            <a:extLst>
              <a:ext uri="{FF2B5EF4-FFF2-40B4-BE49-F238E27FC236}">
                <a16:creationId xmlns:a16="http://schemas.microsoft.com/office/drawing/2014/main" id="{287E1A41-E98A-4E89-A812-59A9C5E32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642" y="1733649"/>
            <a:ext cx="9925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穿透元器件內部薄的絕緣層，損毀</a:t>
            </a:r>
            <a:r>
              <a:rPr lang="en-US" altLang="zh-TW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MOSFET</a:t>
            </a:r>
            <a:r>
              <a:rPr lang="zh-TW" altLang="en-US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CMOS</a:t>
            </a:r>
            <a:r>
              <a:rPr lang="zh-TW" altLang="en-US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元器件的柵極</a:t>
            </a:r>
            <a:r>
              <a:rPr lang="en-US" altLang="zh-TW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</a:t>
            </a:r>
            <a:r>
              <a:rPr lang="en-US" altLang="zh-TW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5" name="文本框 58">
            <a:extLst>
              <a:ext uri="{FF2B5EF4-FFF2-40B4-BE49-F238E27FC236}">
                <a16:creationId xmlns:a16="http://schemas.microsoft.com/office/drawing/2014/main" id="{86DCA692-8867-452A-9121-BB001E88C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642" y="2629624"/>
            <a:ext cx="4697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CMOS</a:t>
            </a:r>
            <a:r>
              <a:rPr lang="zh-TW" altLang="en-US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器件中的觸發器鎖死</a:t>
            </a:r>
            <a:r>
              <a:rPr lang="en-US" altLang="zh-TW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</a:t>
            </a:r>
            <a:r>
              <a:rPr lang="en-US" altLang="zh-TW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rgbClr val="A37F6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本框 58">
            <a:extLst>
              <a:ext uri="{FF2B5EF4-FFF2-40B4-BE49-F238E27FC236}">
                <a16:creationId xmlns:a16="http://schemas.microsoft.com/office/drawing/2014/main" id="{126D8D7B-7C0A-45C2-BF4E-0B838CD1F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642" y="3580765"/>
            <a:ext cx="36150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短路反偏的</a:t>
            </a:r>
            <a:r>
              <a:rPr lang="en-US" altLang="zh-TW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</a:t>
            </a:r>
            <a:r>
              <a:rPr lang="zh-TW" altLang="en-US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接面</a:t>
            </a:r>
            <a:r>
              <a:rPr lang="en-US" altLang="zh-TW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</a:t>
            </a:r>
            <a:r>
              <a:rPr lang="en-US" altLang="zh-TW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rgbClr val="A37F6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本框 58">
            <a:extLst>
              <a:ext uri="{FF2B5EF4-FFF2-40B4-BE49-F238E27FC236}">
                <a16:creationId xmlns:a16="http://schemas.microsoft.com/office/drawing/2014/main" id="{2DB9CA1C-8706-4A45-990F-7958E687E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00" y="4531907"/>
            <a:ext cx="42306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短路正向偏置的</a:t>
            </a:r>
            <a:r>
              <a:rPr lang="en-US" altLang="zh-TW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</a:t>
            </a:r>
            <a:r>
              <a:rPr lang="zh-TW" altLang="en-US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接面</a:t>
            </a:r>
            <a:r>
              <a:rPr lang="en-US" altLang="zh-TW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少見</a:t>
            </a:r>
            <a:r>
              <a:rPr lang="en-US" altLang="zh-TW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8" name="文本框 58">
            <a:extLst>
              <a:ext uri="{FF2B5EF4-FFF2-40B4-BE49-F238E27FC236}">
                <a16:creationId xmlns:a16="http://schemas.microsoft.com/office/drawing/2014/main" id="{B6F84575-1E00-422B-8CA4-19E72E95B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899" y="5474882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A37F6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熔化有源器件內部的焊接線或鋁線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EF6B7F80-EECE-413D-AABB-50BD493389F7}"/>
              </a:ext>
            </a:extLst>
          </p:cNvPr>
          <p:cNvCxnSpPr>
            <a:cxnSpLocks/>
          </p:cNvCxnSpPr>
          <p:nvPr/>
        </p:nvCxnSpPr>
        <p:spPr bwMode="auto">
          <a:xfrm>
            <a:off x="6609762" y="2144997"/>
            <a:ext cx="263362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ADCA5E5-1927-41C6-8513-C98CA6A5528D}"/>
              </a:ext>
            </a:extLst>
          </p:cNvPr>
          <p:cNvSpPr txBox="1"/>
          <p:nvPr/>
        </p:nvSpPr>
        <p:spPr>
          <a:xfrm>
            <a:off x="7032698" y="2214127"/>
            <a:ext cx="4805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99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MOSFET</a:t>
            </a:r>
            <a:r>
              <a:rPr lang="zh-TW" altLang="en-US" sz="2000" b="1" dirty="0">
                <a:solidFill>
                  <a:srgbClr val="FF99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FF99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solidFill>
                  <a:srgbClr val="FF99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金屬氧化物半導體場效電晶體</a:t>
            </a:r>
            <a:endParaRPr lang="en-US" altLang="zh-TW" sz="2000" b="1" dirty="0">
              <a:solidFill>
                <a:srgbClr val="FF99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solidFill>
                  <a:srgbClr val="FF99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CMOS -</a:t>
            </a:r>
            <a:r>
              <a:rPr lang="zh-TW" altLang="en-US" sz="2000" b="1" dirty="0">
                <a:solidFill>
                  <a:srgbClr val="FF99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互補式金屬氧化物半導體</a:t>
            </a:r>
          </a:p>
        </p:txBody>
      </p:sp>
    </p:spTree>
    <p:extLst>
      <p:ext uri="{BB962C8B-B14F-4D97-AF65-F5344CB8AC3E}">
        <p14:creationId xmlns:p14="http://schemas.microsoft.com/office/powerpoint/2010/main" val="24350370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7" name="文本框 80"/>
          <p:cNvSpPr>
            <a:spLocks noChangeArrowheads="1"/>
          </p:cNvSpPr>
          <p:nvPr/>
        </p:nvSpPr>
        <p:spPr bwMode="auto">
          <a:xfrm>
            <a:off x="320675" y="339725"/>
            <a:ext cx="4079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靜電放電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如何防止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880DD98-C1EB-4950-96F2-29839A9EB0BD}"/>
              </a:ext>
            </a:extLst>
          </p:cNvPr>
          <p:cNvSpPr txBox="1"/>
          <p:nvPr/>
        </p:nvSpPr>
        <p:spPr>
          <a:xfrm>
            <a:off x="9288820" y="5049079"/>
            <a:ext cx="29031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6699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ESD</a:t>
            </a:r>
            <a:endParaRPr lang="zh-TW" altLang="zh-TW" sz="1200" b="1" dirty="0">
              <a:solidFill>
                <a:srgbClr val="6699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u="sng" dirty="0">
                <a:solidFill>
                  <a:srgbClr val="6699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http://www.alab.ee.nctu.edu.tw/wpmu/ed307/about/esd-protection/</a:t>
            </a:r>
            <a:endParaRPr lang="zh-TW" altLang="zh-TW" sz="1200" dirty="0">
              <a:solidFill>
                <a:srgbClr val="6699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u="sng" dirty="0">
                <a:solidFill>
                  <a:srgbClr val="6699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https://zh.wikipedia.org/wiki/%E9%9D%99%E7%94%B5%E6%94%BE%E7%94%B5</a:t>
            </a:r>
            <a:endParaRPr lang="zh-TW" altLang="zh-TW" sz="1200" dirty="0">
              <a:solidFill>
                <a:srgbClr val="6699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u="sng" dirty="0">
                <a:solidFill>
                  <a:srgbClr val="6699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https://hk.saowen.com/a/4a66910ef2e8f4991836ab28a55e2d1afa82d1db6840023e65f89bd302ecd9e7</a:t>
            </a:r>
            <a:endParaRPr lang="zh-TW" altLang="zh-TW" sz="1200" dirty="0">
              <a:solidFill>
                <a:srgbClr val="6699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000" dirty="0">
              <a:solidFill>
                <a:srgbClr val="6699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B45F6A5-5E87-40F5-8ADC-E848E08BCF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018" t="23671" r="44847" b="35362"/>
          <a:stretch/>
        </p:blipFill>
        <p:spPr>
          <a:xfrm>
            <a:off x="2498035" y="2289592"/>
            <a:ext cx="5869179" cy="4435887"/>
          </a:xfrm>
          <a:prstGeom prst="rect">
            <a:avLst/>
          </a:prstGeom>
        </p:spPr>
      </p:pic>
      <p:grpSp>
        <p:nvGrpSpPr>
          <p:cNvPr id="30" name="组合 6">
            <a:extLst>
              <a:ext uri="{FF2B5EF4-FFF2-40B4-BE49-F238E27FC236}">
                <a16:creationId xmlns:a16="http://schemas.microsoft.com/office/drawing/2014/main" id="{13AD9E6F-8CFF-4D38-9421-943C5A959B76}"/>
              </a:ext>
            </a:extLst>
          </p:cNvPr>
          <p:cNvGrpSpPr>
            <a:grpSpLocks/>
          </p:cNvGrpSpPr>
          <p:nvPr/>
        </p:nvGrpSpPr>
        <p:grpSpPr bwMode="auto">
          <a:xfrm>
            <a:off x="655984" y="1760780"/>
            <a:ext cx="351181" cy="333064"/>
            <a:chOff x="0" y="0"/>
            <a:chExt cx="665978" cy="665978"/>
          </a:xfrm>
        </p:grpSpPr>
        <p:sp>
          <p:nvSpPr>
            <p:cNvPr id="31" name="椭圆 62">
              <a:extLst>
                <a:ext uri="{FF2B5EF4-FFF2-40B4-BE49-F238E27FC236}">
                  <a16:creationId xmlns:a16="http://schemas.microsoft.com/office/drawing/2014/main" id="{1923BC61-65A5-47C2-B98D-59521CAB1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2" name="文本框 89">
              <a:extLst>
                <a:ext uri="{FF2B5EF4-FFF2-40B4-BE49-F238E27FC236}">
                  <a16:creationId xmlns:a16="http://schemas.microsoft.com/office/drawing/2014/main" id="{1B1E82D1-BA60-43F9-B774-8B5C51F20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79" y="12284"/>
              <a:ext cx="220708" cy="317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2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6F3D35-5C04-4615-9725-AC958DD64705}"/>
              </a:ext>
            </a:extLst>
          </p:cNvPr>
          <p:cNvSpPr txBox="1"/>
          <p:nvPr/>
        </p:nvSpPr>
        <p:spPr>
          <a:xfrm>
            <a:off x="1007165" y="1741194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使用輸出級大尺寸的電晶體當作靜電放電防謢元件來用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801C6EA-3D63-4EC4-BC96-0F8B76C9A178}"/>
              </a:ext>
            </a:extLst>
          </p:cNvPr>
          <p:cNvSpPr/>
          <p:nvPr/>
        </p:nvSpPr>
        <p:spPr bwMode="auto">
          <a:xfrm>
            <a:off x="2610678" y="3763618"/>
            <a:ext cx="1027044" cy="874643"/>
          </a:xfrm>
          <a:prstGeom prst="ellipse">
            <a:avLst/>
          </a:prstGeom>
          <a:noFill/>
          <a:ln w="38100" cap="flat" cmpd="sng" algn="ctr">
            <a:solidFill>
              <a:srgbClr val="F58D7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7BFD27A3-A65E-40A2-8200-AC8BA2554B13}"/>
              </a:ext>
            </a:extLst>
          </p:cNvPr>
          <p:cNvSpPr/>
          <p:nvPr/>
        </p:nvSpPr>
        <p:spPr bwMode="auto">
          <a:xfrm>
            <a:off x="5135217" y="2141304"/>
            <a:ext cx="801757" cy="668157"/>
          </a:xfrm>
          <a:prstGeom prst="ellipse">
            <a:avLst/>
          </a:prstGeom>
          <a:noFill/>
          <a:ln w="38100" cap="flat" cmpd="sng" algn="ctr">
            <a:solidFill>
              <a:srgbClr val="F58D7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E5406C83-9EE8-4A53-8D86-AAC79FA39C9F}"/>
              </a:ext>
            </a:extLst>
          </p:cNvPr>
          <p:cNvSpPr/>
          <p:nvPr/>
        </p:nvSpPr>
        <p:spPr bwMode="auto">
          <a:xfrm>
            <a:off x="5333999" y="5698435"/>
            <a:ext cx="874644" cy="722243"/>
          </a:xfrm>
          <a:prstGeom prst="ellipse">
            <a:avLst/>
          </a:prstGeom>
          <a:noFill/>
          <a:ln w="38100" cap="flat" cmpd="sng" algn="ctr">
            <a:solidFill>
              <a:srgbClr val="F58D7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1054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"/>
          <p:cNvGrpSpPr>
            <a:grpSpLocks/>
          </p:cNvGrpSpPr>
          <p:nvPr/>
        </p:nvGrpSpPr>
        <p:grpSpPr bwMode="auto">
          <a:xfrm>
            <a:off x="4751388" y="1468438"/>
            <a:ext cx="2173287" cy="1147762"/>
            <a:chOff x="0" y="0"/>
            <a:chExt cx="2174421" cy="1146629"/>
          </a:xfrm>
        </p:grpSpPr>
        <p:sp>
          <p:nvSpPr>
            <p:cNvPr id="24579" name="椭圆 30"/>
            <p:cNvSpPr>
              <a:spLocks noChangeArrowheads="1"/>
            </p:cNvSpPr>
            <p:nvPr/>
          </p:nvSpPr>
          <p:spPr bwMode="auto">
            <a:xfrm>
              <a:off x="1260430" y="0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4580" name="任意多边形 31"/>
            <p:cNvSpPr>
              <a:spLocks noChangeArrowheads="1"/>
            </p:cNvSpPr>
            <p:nvPr/>
          </p:nvSpPr>
          <p:spPr bwMode="auto">
            <a:xfrm>
              <a:off x="0" y="0"/>
              <a:ext cx="2174421" cy="1146629"/>
            </a:xfrm>
            <a:custGeom>
              <a:avLst/>
              <a:gdLst>
                <a:gd name="T0" fmla="*/ 0 w 1415434"/>
                <a:gd name="T1" fmla="*/ 839566 h 857250"/>
                <a:gd name="T2" fmla="*/ 837584 w 1415434"/>
                <a:gd name="T3" fmla="*/ 0 h 857250"/>
                <a:gd name="T4" fmla="*/ 913784 w 1415434"/>
                <a:gd name="T5" fmla="*/ 12700 h 857250"/>
                <a:gd name="T6" fmla="*/ 1415434 w 1415434"/>
                <a:gd name="T7" fmla="*/ 857250 h 857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5434"/>
                <a:gd name="T13" fmla="*/ 0 h 857250"/>
                <a:gd name="T14" fmla="*/ 1415434 w 1415434"/>
                <a:gd name="T15" fmla="*/ 857250 h 857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 w="12700" cap="flat" cmpd="sng">
              <a:solidFill>
                <a:srgbClr val="A1BD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24581" name="矩形 3"/>
          <p:cNvSpPr>
            <a:spLocks noChangeArrowheads="1"/>
          </p:cNvSpPr>
          <p:nvPr/>
        </p:nvSpPr>
        <p:spPr bwMode="auto">
          <a:xfrm rot="199097">
            <a:off x="3717925" y="2409825"/>
            <a:ext cx="4340225" cy="1784350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4582" name="文本框 32"/>
          <p:cNvSpPr>
            <a:spLocks noChangeArrowheads="1"/>
          </p:cNvSpPr>
          <p:nvPr/>
        </p:nvSpPr>
        <p:spPr bwMode="auto">
          <a:xfrm rot="180406">
            <a:off x="4829175" y="2965450"/>
            <a:ext cx="2857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THANKS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4583" name="组合 5"/>
          <p:cNvGrpSpPr>
            <a:grpSpLocks/>
          </p:cNvGrpSpPr>
          <p:nvPr/>
        </p:nvGrpSpPr>
        <p:grpSpPr bwMode="auto">
          <a:xfrm>
            <a:off x="3689350" y="2309813"/>
            <a:ext cx="1001713" cy="1784350"/>
            <a:chOff x="0" y="0"/>
            <a:chExt cx="817387" cy="1456496"/>
          </a:xfrm>
        </p:grpSpPr>
        <p:sp>
          <p:nvSpPr>
            <p:cNvPr id="24584" name="矩形 35"/>
            <p:cNvSpPr>
              <a:spLocks noChangeArrowheads="1"/>
            </p:cNvSpPr>
            <p:nvPr/>
          </p:nvSpPr>
          <p:spPr bwMode="auto">
            <a:xfrm rot="199097">
              <a:off x="0" y="726049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4585" name="矩形 38"/>
            <p:cNvSpPr>
              <a:spLocks noChangeArrowheads="1"/>
            </p:cNvSpPr>
            <p:nvPr/>
          </p:nvSpPr>
          <p:spPr bwMode="auto">
            <a:xfrm rot="199097">
              <a:off x="42863" y="0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3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099" name="文本框 54"/>
          <p:cNvSpPr>
            <a:spLocks noChangeArrowheads="1"/>
          </p:cNvSpPr>
          <p:nvPr/>
        </p:nvSpPr>
        <p:spPr bwMode="auto">
          <a:xfrm>
            <a:off x="320675" y="339725"/>
            <a:ext cx="276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CONTENTS</a:t>
            </a:r>
            <a:endParaRPr lang="zh-CN" altLang="en-US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100" name="组合 56"/>
          <p:cNvGrpSpPr>
            <a:grpSpLocks/>
          </p:cNvGrpSpPr>
          <p:nvPr/>
        </p:nvGrpSpPr>
        <p:grpSpPr bwMode="auto">
          <a:xfrm>
            <a:off x="7168264" y="1332342"/>
            <a:ext cx="1415772" cy="730614"/>
            <a:chOff x="0" y="0"/>
            <a:chExt cx="1415937" cy="731334"/>
          </a:xfrm>
        </p:grpSpPr>
        <p:sp>
          <p:nvSpPr>
            <p:cNvPr id="4101" name="文本框 57"/>
            <p:cNvSpPr>
              <a:spLocks noChangeArrowheads="1"/>
            </p:cNvSpPr>
            <p:nvPr/>
          </p:nvSpPr>
          <p:spPr bwMode="auto">
            <a:xfrm>
              <a:off x="0" y="361638"/>
              <a:ext cx="184752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02" name="文本框 58"/>
            <p:cNvSpPr>
              <a:spLocks noChangeArrowheads="1"/>
            </p:cNvSpPr>
            <p:nvPr/>
          </p:nvSpPr>
          <p:spPr bwMode="auto">
            <a:xfrm>
              <a:off x="0" y="0"/>
              <a:ext cx="1415937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圖示說明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103" name="文本框 82"/>
          <p:cNvSpPr>
            <a:spLocks noChangeArrowheads="1"/>
          </p:cNvSpPr>
          <p:nvPr/>
        </p:nvSpPr>
        <p:spPr bwMode="auto">
          <a:xfrm>
            <a:off x="2276475" y="3090863"/>
            <a:ext cx="185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 sz="2400" b="1">
              <a:solidFill>
                <a:srgbClr val="FFFBE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104" name="组合 6"/>
          <p:cNvGrpSpPr>
            <a:grpSpLocks/>
          </p:cNvGrpSpPr>
          <p:nvPr/>
        </p:nvGrpSpPr>
        <p:grpSpPr bwMode="auto">
          <a:xfrm>
            <a:off x="6404045" y="1202531"/>
            <a:ext cx="665162" cy="719137"/>
            <a:chOff x="0" y="0"/>
            <a:chExt cx="665978" cy="720170"/>
          </a:xfrm>
        </p:grpSpPr>
        <p:sp>
          <p:nvSpPr>
            <p:cNvPr id="4105" name="椭圆 62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06" name="文本框 89"/>
            <p:cNvSpPr>
              <a:spLocks noChangeArrowheads="1"/>
            </p:cNvSpPr>
            <p:nvPr/>
          </p:nvSpPr>
          <p:spPr bwMode="auto">
            <a:xfrm>
              <a:off x="99179" y="12284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07" name="组合 7"/>
          <p:cNvGrpSpPr>
            <a:grpSpLocks/>
          </p:cNvGrpSpPr>
          <p:nvPr/>
        </p:nvGrpSpPr>
        <p:grpSpPr bwMode="auto">
          <a:xfrm>
            <a:off x="6404045" y="2108993"/>
            <a:ext cx="665162" cy="715963"/>
            <a:chOff x="0" y="0"/>
            <a:chExt cx="665978" cy="716197"/>
          </a:xfrm>
        </p:grpSpPr>
        <p:sp>
          <p:nvSpPr>
            <p:cNvPr id="4108" name="椭圆 65"/>
            <p:cNvSpPr>
              <a:spLocks noChangeArrowheads="1"/>
            </p:cNvSpPr>
            <p:nvPr/>
          </p:nvSpPr>
          <p:spPr bwMode="auto">
            <a:xfrm>
              <a:off x="0" y="50219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09" name="文本框 90"/>
            <p:cNvSpPr>
              <a:spLocks noChangeArrowheads="1"/>
            </p:cNvSpPr>
            <p:nvPr/>
          </p:nvSpPr>
          <p:spPr bwMode="auto">
            <a:xfrm>
              <a:off x="99179" y="0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10" name="组合 8"/>
          <p:cNvGrpSpPr>
            <a:grpSpLocks/>
          </p:cNvGrpSpPr>
          <p:nvPr/>
        </p:nvGrpSpPr>
        <p:grpSpPr bwMode="auto">
          <a:xfrm>
            <a:off x="6404045" y="3061493"/>
            <a:ext cx="665162" cy="715963"/>
            <a:chOff x="0" y="0"/>
            <a:chExt cx="665978" cy="716479"/>
          </a:xfrm>
        </p:grpSpPr>
        <p:sp>
          <p:nvSpPr>
            <p:cNvPr id="4111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12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sz="1600" b="1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13" name="组合 9"/>
          <p:cNvGrpSpPr>
            <a:grpSpLocks/>
          </p:cNvGrpSpPr>
          <p:nvPr/>
        </p:nvGrpSpPr>
        <p:grpSpPr bwMode="auto">
          <a:xfrm>
            <a:off x="6404045" y="4012406"/>
            <a:ext cx="665162" cy="708025"/>
            <a:chOff x="0" y="0"/>
            <a:chExt cx="665978" cy="707886"/>
          </a:xfrm>
        </p:grpSpPr>
        <p:sp>
          <p:nvSpPr>
            <p:cNvPr id="4114" name="椭圆 64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15" name="文本框 92"/>
            <p:cNvSpPr>
              <a:spLocks noChangeArrowheads="1"/>
            </p:cNvSpPr>
            <p:nvPr/>
          </p:nvSpPr>
          <p:spPr bwMode="auto">
            <a:xfrm>
              <a:off x="82760" y="0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sz="1600" b="1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16" name="组合 11"/>
          <p:cNvGrpSpPr>
            <a:grpSpLocks/>
          </p:cNvGrpSpPr>
          <p:nvPr/>
        </p:nvGrpSpPr>
        <p:grpSpPr bwMode="auto">
          <a:xfrm>
            <a:off x="2455863" y="2370138"/>
            <a:ext cx="2227262" cy="2227262"/>
            <a:chOff x="0" y="0"/>
            <a:chExt cx="2227477" cy="2227477"/>
          </a:xfrm>
        </p:grpSpPr>
        <p:sp>
          <p:nvSpPr>
            <p:cNvPr id="4117" name="椭圆 103"/>
            <p:cNvSpPr>
              <a:spLocks noChangeArrowheads="1"/>
            </p:cNvSpPr>
            <p:nvPr/>
          </p:nvSpPr>
          <p:spPr bwMode="auto">
            <a:xfrm>
              <a:off x="0" y="0"/>
              <a:ext cx="2227477" cy="2227477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18" name="文本框 55"/>
            <p:cNvSpPr>
              <a:spLocks noChangeArrowheads="1"/>
            </p:cNvSpPr>
            <p:nvPr/>
          </p:nvSpPr>
          <p:spPr bwMode="auto">
            <a:xfrm>
              <a:off x="429999" y="1291954"/>
              <a:ext cx="14768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CONTENTS</a:t>
              </a:r>
              <a:endParaRPr lang="zh-CN" altLang="en-US" b="1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19" name="文本框 83"/>
            <p:cNvSpPr>
              <a:spLocks noChangeArrowheads="1"/>
            </p:cNvSpPr>
            <p:nvPr/>
          </p:nvSpPr>
          <p:spPr bwMode="auto">
            <a:xfrm>
              <a:off x="337218" y="531847"/>
              <a:ext cx="1569812" cy="923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54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目錄</a:t>
              </a:r>
              <a:endParaRPr lang="zh-CN" altLang="en-US" sz="24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20" name="组合 104"/>
          <p:cNvGrpSpPr>
            <a:grpSpLocks/>
          </p:cNvGrpSpPr>
          <p:nvPr/>
        </p:nvGrpSpPr>
        <p:grpSpPr bwMode="auto">
          <a:xfrm>
            <a:off x="6404045" y="4955381"/>
            <a:ext cx="665162" cy="708025"/>
            <a:chOff x="0" y="0"/>
            <a:chExt cx="665978" cy="707886"/>
          </a:xfrm>
        </p:grpSpPr>
        <p:sp>
          <p:nvSpPr>
            <p:cNvPr id="4121" name="椭圆 105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22" name="文本框 106"/>
            <p:cNvSpPr>
              <a:spLocks noChangeArrowheads="1"/>
            </p:cNvSpPr>
            <p:nvPr/>
          </p:nvSpPr>
          <p:spPr bwMode="auto">
            <a:xfrm>
              <a:off x="82760" y="0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zh-CN" altLang="en-US" sz="1600" b="1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23" name="组合 107"/>
          <p:cNvGrpSpPr>
            <a:grpSpLocks/>
          </p:cNvGrpSpPr>
          <p:nvPr/>
        </p:nvGrpSpPr>
        <p:grpSpPr bwMode="auto">
          <a:xfrm>
            <a:off x="7168264" y="2260802"/>
            <a:ext cx="800219" cy="731399"/>
            <a:chOff x="0" y="0"/>
            <a:chExt cx="800310" cy="730532"/>
          </a:xfrm>
        </p:grpSpPr>
        <p:sp>
          <p:nvSpPr>
            <p:cNvPr id="4124" name="文本框 108"/>
            <p:cNvSpPr>
              <a:spLocks noChangeArrowheads="1"/>
            </p:cNvSpPr>
            <p:nvPr/>
          </p:nvSpPr>
          <p:spPr bwMode="auto">
            <a:xfrm>
              <a:off x="0" y="361638"/>
              <a:ext cx="184752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25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800310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腳位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26" name="组合 110"/>
          <p:cNvGrpSpPr>
            <a:grpSpLocks/>
          </p:cNvGrpSpPr>
          <p:nvPr/>
        </p:nvGrpSpPr>
        <p:grpSpPr bwMode="auto">
          <a:xfrm>
            <a:off x="7169220" y="3184132"/>
            <a:ext cx="1107996" cy="731399"/>
            <a:chOff x="0" y="0"/>
            <a:chExt cx="1108125" cy="730532"/>
          </a:xfrm>
        </p:grpSpPr>
        <p:sp>
          <p:nvSpPr>
            <p:cNvPr id="4127" name="文本框 111"/>
            <p:cNvSpPr>
              <a:spLocks noChangeArrowheads="1"/>
            </p:cNvSpPr>
            <p:nvPr/>
          </p:nvSpPr>
          <p:spPr bwMode="auto">
            <a:xfrm>
              <a:off x="0" y="361638"/>
              <a:ext cx="184752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28" name="文本框 112"/>
            <p:cNvSpPr>
              <a:spLocks noChangeArrowheads="1"/>
            </p:cNvSpPr>
            <p:nvPr/>
          </p:nvSpPr>
          <p:spPr bwMode="auto">
            <a:xfrm>
              <a:off x="0" y="0"/>
              <a:ext cx="1108125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電晶體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29" name="组合 113"/>
          <p:cNvGrpSpPr>
            <a:grpSpLocks/>
          </p:cNvGrpSpPr>
          <p:nvPr/>
        </p:nvGrpSpPr>
        <p:grpSpPr bwMode="auto">
          <a:xfrm>
            <a:off x="7169220" y="4107462"/>
            <a:ext cx="3003550" cy="730614"/>
            <a:chOff x="0" y="0"/>
            <a:chExt cx="3003899" cy="731334"/>
          </a:xfrm>
        </p:grpSpPr>
        <p:sp>
          <p:nvSpPr>
            <p:cNvPr id="4130" name="文本框 114"/>
            <p:cNvSpPr>
              <a:spLocks noChangeArrowheads="1"/>
            </p:cNvSpPr>
            <p:nvPr/>
          </p:nvSpPr>
          <p:spPr bwMode="auto">
            <a:xfrm>
              <a:off x="82668" y="361638"/>
              <a:ext cx="2921231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31" name="文本框 115"/>
            <p:cNvSpPr>
              <a:spLocks noChangeArrowheads="1"/>
            </p:cNvSpPr>
            <p:nvPr/>
          </p:nvSpPr>
          <p:spPr bwMode="auto">
            <a:xfrm>
              <a:off x="0" y="0"/>
              <a:ext cx="1108125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二極體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32" name="组合 116"/>
          <p:cNvGrpSpPr>
            <a:grpSpLocks/>
          </p:cNvGrpSpPr>
          <p:nvPr/>
        </p:nvGrpSpPr>
        <p:grpSpPr bwMode="auto">
          <a:xfrm>
            <a:off x="7168264" y="5057602"/>
            <a:ext cx="1415772" cy="704588"/>
            <a:chOff x="0" y="26778"/>
            <a:chExt cx="1415934" cy="703754"/>
          </a:xfrm>
        </p:grpSpPr>
        <p:sp>
          <p:nvSpPr>
            <p:cNvPr id="4133" name="文本框 117"/>
            <p:cNvSpPr>
              <a:spLocks noChangeArrowheads="1"/>
            </p:cNvSpPr>
            <p:nvPr/>
          </p:nvSpPr>
          <p:spPr bwMode="auto">
            <a:xfrm>
              <a:off x="0" y="361638"/>
              <a:ext cx="184752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34" name="文本框 118"/>
            <p:cNvSpPr>
              <a:spLocks noChangeArrowheads="1"/>
            </p:cNvSpPr>
            <p:nvPr/>
          </p:nvSpPr>
          <p:spPr bwMode="auto">
            <a:xfrm>
              <a:off x="0" y="26778"/>
              <a:ext cx="1415934" cy="46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馬達總結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135" name="椭圆 120"/>
          <p:cNvSpPr>
            <a:spLocks noChangeArrowheads="1"/>
          </p:cNvSpPr>
          <p:nvPr/>
        </p:nvSpPr>
        <p:spPr bwMode="auto">
          <a:xfrm>
            <a:off x="1652588" y="4098925"/>
            <a:ext cx="779462" cy="777875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6" name="椭圆 123"/>
          <p:cNvSpPr>
            <a:spLocks noChangeArrowheads="1"/>
          </p:cNvSpPr>
          <p:nvPr/>
        </p:nvSpPr>
        <p:spPr bwMode="auto">
          <a:xfrm>
            <a:off x="1668463" y="2654300"/>
            <a:ext cx="584200" cy="58420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7" name="椭圆 124"/>
          <p:cNvSpPr>
            <a:spLocks noChangeArrowheads="1"/>
          </p:cNvSpPr>
          <p:nvPr/>
        </p:nvSpPr>
        <p:spPr bwMode="auto">
          <a:xfrm>
            <a:off x="2608263" y="1785938"/>
            <a:ext cx="554037" cy="554037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8" name="椭圆 125"/>
          <p:cNvSpPr>
            <a:spLocks noChangeArrowheads="1"/>
          </p:cNvSpPr>
          <p:nvPr/>
        </p:nvSpPr>
        <p:spPr bwMode="auto">
          <a:xfrm>
            <a:off x="4683125" y="2482850"/>
            <a:ext cx="571500" cy="571500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9" name="椭圆 126"/>
          <p:cNvSpPr>
            <a:spLocks noChangeArrowheads="1"/>
          </p:cNvSpPr>
          <p:nvPr/>
        </p:nvSpPr>
        <p:spPr bwMode="auto">
          <a:xfrm>
            <a:off x="3954463" y="4749800"/>
            <a:ext cx="646112" cy="646113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44" name="组合 104">
            <a:extLst>
              <a:ext uri="{FF2B5EF4-FFF2-40B4-BE49-F238E27FC236}">
                <a16:creationId xmlns:a16="http://schemas.microsoft.com/office/drawing/2014/main" id="{812EABD4-DE38-4B9A-953A-FC49BDAFBFD6}"/>
              </a:ext>
            </a:extLst>
          </p:cNvPr>
          <p:cNvGrpSpPr>
            <a:grpSpLocks/>
          </p:cNvGrpSpPr>
          <p:nvPr/>
        </p:nvGrpSpPr>
        <p:grpSpPr bwMode="auto">
          <a:xfrm>
            <a:off x="6423095" y="5856440"/>
            <a:ext cx="665162" cy="707886"/>
            <a:chOff x="0" y="0"/>
            <a:chExt cx="665978" cy="707747"/>
          </a:xfrm>
        </p:grpSpPr>
        <p:sp>
          <p:nvSpPr>
            <p:cNvPr id="45" name="椭圆 105">
              <a:extLst>
                <a:ext uri="{FF2B5EF4-FFF2-40B4-BE49-F238E27FC236}">
                  <a16:creationId xmlns:a16="http://schemas.microsoft.com/office/drawing/2014/main" id="{CCE03231-4DF8-4C33-98F1-04419D672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6" name="文本框 106">
              <a:extLst>
                <a:ext uri="{FF2B5EF4-FFF2-40B4-BE49-F238E27FC236}">
                  <a16:creationId xmlns:a16="http://schemas.microsoft.com/office/drawing/2014/main" id="{5DFB3134-DAE1-4D6B-BE22-BF34CB8B6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60" y="0"/>
              <a:ext cx="501072" cy="7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6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7" name="文本框 118">
            <a:extLst>
              <a:ext uri="{FF2B5EF4-FFF2-40B4-BE49-F238E27FC236}">
                <a16:creationId xmlns:a16="http://schemas.microsoft.com/office/drawing/2014/main" id="{3E96CF07-98FC-4A05-8DC8-A5DC3977D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264" y="5980147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靜電放電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" name="矩形 54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305" name="文本框 55"/>
          <p:cNvSpPr>
            <a:spLocks noChangeArrowheads="1"/>
          </p:cNvSpPr>
          <p:nvPr/>
        </p:nvSpPr>
        <p:spPr bwMode="auto">
          <a:xfrm>
            <a:off x="320675" y="339725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圖示說明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F468B3A9-97CF-47A5-A2C1-20DD20192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4136" y="986056"/>
            <a:ext cx="8350112" cy="5827906"/>
          </a:xfrm>
          <a:prstGeom prst="rect">
            <a:avLst/>
          </a:prstGeom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DDEFD513-9F85-4810-AC83-355AB29E11DB}"/>
              </a:ext>
            </a:extLst>
          </p:cNvPr>
          <p:cNvSpPr txBox="1"/>
          <p:nvPr/>
        </p:nvSpPr>
        <p:spPr>
          <a:xfrm>
            <a:off x="793048" y="3076977"/>
            <a:ext cx="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5V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683AAF2-BEFE-480E-9288-5EBC24C6B6C5}"/>
              </a:ext>
            </a:extLst>
          </p:cNvPr>
          <p:cNvSpPr txBox="1"/>
          <p:nvPr/>
        </p:nvSpPr>
        <p:spPr>
          <a:xfrm>
            <a:off x="524691" y="4512779"/>
            <a:ext cx="1613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</a:rPr>
              <a:t>GND</a:t>
            </a:r>
            <a:endParaRPr lang="zh-TW" altLang="en-US" sz="3200" b="1" dirty="0">
              <a:solidFill>
                <a:srgbClr val="0070C0"/>
              </a:solidFill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80CBB23B-5E2A-4D6F-8044-568C694B8ADB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333505" y="2716566"/>
            <a:ext cx="2285717" cy="1860273"/>
          </a:xfrm>
          <a:prstGeom prst="bentConnector3">
            <a:avLst>
              <a:gd name="adj1" fmla="val -731"/>
            </a:avLst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E61D235B-5C14-4AF8-96A3-509EA843D3C8}"/>
              </a:ext>
            </a:extLst>
          </p:cNvPr>
          <p:cNvCxnSpPr>
            <a:endCxn id="43" idx="2"/>
          </p:cNvCxnSpPr>
          <p:nvPr/>
        </p:nvCxnSpPr>
        <p:spPr bwMode="auto">
          <a:xfrm rot="10800000">
            <a:off x="1164110" y="3661752"/>
            <a:ext cx="974033" cy="66426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6A62E4CB-1E23-4AEA-8459-392D1031AB48}"/>
              </a:ext>
            </a:extLst>
          </p:cNvPr>
          <p:cNvCxnSpPr>
            <a:endCxn id="43" idx="0"/>
          </p:cNvCxnSpPr>
          <p:nvPr/>
        </p:nvCxnSpPr>
        <p:spPr bwMode="auto">
          <a:xfrm rot="10800000" flipV="1">
            <a:off x="1164110" y="2642991"/>
            <a:ext cx="1242389" cy="43398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F7788711-0F14-4622-8DBD-92E05DC1E5BD}"/>
              </a:ext>
            </a:extLst>
          </p:cNvPr>
          <p:cNvCxnSpPr>
            <a:endCxn id="44" idx="2"/>
          </p:cNvCxnSpPr>
          <p:nvPr/>
        </p:nvCxnSpPr>
        <p:spPr bwMode="auto">
          <a:xfrm rot="10800000" flipV="1">
            <a:off x="1331417" y="3993884"/>
            <a:ext cx="1131404" cy="1103669"/>
          </a:xfrm>
          <a:prstGeom prst="bentConnector4">
            <a:avLst>
              <a:gd name="adj1" fmla="val 14348"/>
              <a:gd name="adj2" fmla="val 120713"/>
            </a:avLst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F5E3A07E-0731-4E47-A6CE-B2A306642D8E}"/>
              </a:ext>
            </a:extLst>
          </p:cNvPr>
          <p:cNvSpPr/>
          <p:nvPr/>
        </p:nvSpPr>
        <p:spPr bwMode="auto">
          <a:xfrm>
            <a:off x="3522995" y="1390661"/>
            <a:ext cx="1013792" cy="65598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90478146-4991-46C5-9D68-8D7C0F9CA11A}"/>
              </a:ext>
            </a:extLst>
          </p:cNvPr>
          <p:cNvCxnSpPr>
            <a:stCxn id="49" idx="0"/>
          </p:cNvCxnSpPr>
          <p:nvPr/>
        </p:nvCxnSpPr>
        <p:spPr bwMode="auto">
          <a:xfrm rot="5400000" flipH="1" flipV="1">
            <a:off x="3753252" y="1110710"/>
            <a:ext cx="556591" cy="3313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B43B674-F201-4F7E-B3D4-34D5D979A260}"/>
              </a:ext>
            </a:extLst>
          </p:cNvPr>
          <p:cNvSpPr txBox="1"/>
          <p:nvPr/>
        </p:nvSpPr>
        <p:spPr>
          <a:xfrm>
            <a:off x="2961435" y="249296"/>
            <a:ext cx="3150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紅紅棕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-220V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183861C3-58E2-4B93-9339-879ED0CDB10E}"/>
              </a:ext>
            </a:extLst>
          </p:cNvPr>
          <p:cNvSpPr/>
          <p:nvPr/>
        </p:nvSpPr>
        <p:spPr bwMode="auto">
          <a:xfrm>
            <a:off x="2462821" y="4512779"/>
            <a:ext cx="184288" cy="44574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9" grpId="0" animBg="1"/>
      <p:bldP spid="51" grpId="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6" name="矩形 141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187" name="文本框 142"/>
          <p:cNvSpPr>
            <a:spLocks noChangeArrowheads="1"/>
          </p:cNvSpPr>
          <p:nvPr/>
        </p:nvSpPr>
        <p:spPr bwMode="auto">
          <a:xfrm>
            <a:off x="320675" y="339725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腳位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83B047D-BBFA-4E8C-A7D4-436C38ADAE6A}"/>
              </a:ext>
            </a:extLst>
          </p:cNvPr>
          <p:cNvSpPr txBox="1"/>
          <p:nvPr/>
        </p:nvSpPr>
        <p:spPr>
          <a:xfrm>
            <a:off x="8299269" y="6426926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6699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https://pinout.xyz/pinout/pin7_gpio4</a:t>
            </a:r>
            <a:endParaRPr lang="en-US" altLang="zh-TW" dirty="0">
              <a:solidFill>
                <a:srgbClr val="6699FF"/>
              </a:solidFill>
            </a:endParaRPr>
          </a:p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B24B9DD-3380-4835-BF74-6404BE04AE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7368" y="986056"/>
            <a:ext cx="4231901" cy="5749966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793EAD12-5AB2-4189-A109-51E1BBEFA60E}"/>
              </a:ext>
            </a:extLst>
          </p:cNvPr>
          <p:cNvSpPr/>
          <p:nvPr/>
        </p:nvSpPr>
        <p:spPr bwMode="auto">
          <a:xfrm>
            <a:off x="4972594" y="2368731"/>
            <a:ext cx="557349" cy="25254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0" name="文本框 5"/>
          <p:cNvSpPr>
            <a:spLocks noChangeArrowheads="1"/>
          </p:cNvSpPr>
          <p:nvPr/>
        </p:nvSpPr>
        <p:spPr bwMode="auto">
          <a:xfrm>
            <a:off x="320675" y="339725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腳位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10B10F3-7000-47C0-97DB-98D430EE66CA}"/>
              </a:ext>
            </a:extLst>
          </p:cNvPr>
          <p:cNvSpPr txBox="1"/>
          <p:nvPr/>
        </p:nvSpPr>
        <p:spPr>
          <a:xfrm>
            <a:off x="8980865" y="6348549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6699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https://pinout.xyz/pinout/gpclk</a:t>
            </a:r>
            <a:endParaRPr lang="en-US" altLang="zh-TW" dirty="0">
              <a:solidFill>
                <a:srgbClr val="6699FF"/>
              </a:solidFill>
            </a:endParaRPr>
          </a:p>
          <a:p>
            <a:endParaRPr lang="en-US" altLang="zh-TW" dirty="0">
              <a:solidFill>
                <a:srgbClr val="6699FF"/>
              </a:solidFill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CFB38781-CF04-463F-9366-0BA1AE560F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5633" y="1156880"/>
            <a:ext cx="10538310" cy="5191669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E7DC4E23-A086-44A6-A053-704F2D94A00C}"/>
              </a:ext>
            </a:extLst>
          </p:cNvPr>
          <p:cNvSpPr txBox="1"/>
          <p:nvPr/>
        </p:nvSpPr>
        <p:spPr>
          <a:xfrm>
            <a:off x="5526018" y="375271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99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振盪器</a:t>
            </a: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3853824-8CB8-477B-8C01-B8496CDD0C4A}"/>
              </a:ext>
            </a:extLst>
          </p:cNvPr>
          <p:cNvCxnSpPr/>
          <p:nvPr/>
        </p:nvCxnSpPr>
        <p:spPr bwMode="auto">
          <a:xfrm>
            <a:off x="4023360" y="4171406"/>
            <a:ext cx="141078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0D7F91C-DE36-4E41-8330-BD1A15941536}"/>
              </a:ext>
            </a:extLst>
          </p:cNvPr>
          <p:cNvCxnSpPr>
            <a:cxnSpLocks/>
          </p:cNvCxnSpPr>
          <p:nvPr/>
        </p:nvCxnSpPr>
        <p:spPr bwMode="auto">
          <a:xfrm>
            <a:off x="4994366" y="2486297"/>
            <a:ext cx="358357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BB8A4B6-740F-4A57-8943-0799D84A8F94}"/>
              </a:ext>
            </a:extLst>
          </p:cNvPr>
          <p:cNvSpPr txBox="1"/>
          <p:nvPr/>
        </p:nvSpPr>
        <p:spPr>
          <a:xfrm>
            <a:off x="5635304" y="244770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99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設置固定輸出頻率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7" name="文本框 80"/>
          <p:cNvSpPr>
            <a:spLocks noChangeArrowheads="1"/>
          </p:cNvSpPr>
          <p:nvPr/>
        </p:nvSpPr>
        <p:spPr bwMode="auto">
          <a:xfrm>
            <a:off x="320675" y="339725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圖示說明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8B395E2-1493-4057-A879-167C2C83C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8045" y="1000125"/>
            <a:ext cx="8350112" cy="582790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9A78A18-A285-4BEB-A781-7480ED2D685C}"/>
              </a:ext>
            </a:extLst>
          </p:cNvPr>
          <p:cNvSpPr txBox="1"/>
          <p:nvPr/>
        </p:nvSpPr>
        <p:spPr>
          <a:xfrm>
            <a:off x="496957" y="3091046"/>
            <a:ext cx="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5V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F181F4B-DDCC-44AA-94F3-353734060DAB}"/>
              </a:ext>
            </a:extLst>
          </p:cNvPr>
          <p:cNvSpPr txBox="1"/>
          <p:nvPr/>
        </p:nvSpPr>
        <p:spPr>
          <a:xfrm>
            <a:off x="228600" y="4526848"/>
            <a:ext cx="1613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</a:rPr>
              <a:t>GND</a:t>
            </a:r>
            <a:endParaRPr lang="zh-TW" altLang="en-US" sz="3200" b="1" dirty="0">
              <a:solidFill>
                <a:srgbClr val="0070C0"/>
              </a:solidFill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9A7B31E3-4FA1-4902-9095-4558D5F34E1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37414" y="2730635"/>
            <a:ext cx="2285717" cy="1860273"/>
          </a:xfrm>
          <a:prstGeom prst="bentConnector3">
            <a:avLst>
              <a:gd name="adj1" fmla="val -731"/>
            </a:avLst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5DBAD60-ED8D-433B-8F85-CE2F189B13BF}"/>
              </a:ext>
            </a:extLst>
          </p:cNvPr>
          <p:cNvCxnSpPr>
            <a:endCxn id="7" idx="2"/>
          </p:cNvCxnSpPr>
          <p:nvPr/>
        </p:nvCxnSpPr>
        <p:spPr bwMode="auto">
          <a:xfrm rot="10800000">
            <a:off x="868019" y="3675821"/>
            <a:ext cx="974033" cy="66426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D3BD3E26-355D-4985-803C-873CB1A6BC99}"/>
              </a:ext>
            </a:extLst>
          </p:cNvPr>
          <p:cNvCxnSpPr>
            <a:endCxn id="7" idx="0"/>
          </p:cNvCxnSpPr>
          <p:nvPr/>
        </p:nvCxnSpPr>
        <p:spPr bwMode="auto">
          <a:xfrm rot="10800000" flipV="1">
            <a:off x="868019" y="2657060"/>
            <a:ext cx="1242389" cy="43398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C709B17A-250D-4892-A1E4-D6A827F0843F}"/>
              </a:ext>
            </a:extLst>
          </p:cNvPr>
          <p:cNvCxnSpPr>
            <a:endCxn id="40" idx="2"/>
          </p:cNvCxnSpPr>
          <p:nvPr/>
        </p:nvCxnSpPr>
        <p:spPr bwMode="auto">
          <a:xfrm rot="10800000" flipV="1">
            <a:off x="1035326" y="4007953"/>
            <a:ext cx="1131404" cy="1103669"/>
          </a:xfrm>
          <a:prstGeom prst="bentConnector4">
            <a:avLst>
              <a:gd name="adj1" fmla="val 14348"/>
              <a:gd name="adj2" fmla="val 120713"/>
            </a:avLst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2443D29A-43F3-436F-8151-2764830E56AA}"/>
              </a:ext>
            </a:extLst>
          </p:cNvPr>
          <p:cNvSpPr/>
          <p:nvPr/>
        </p:nvSpPr>
        <p:spPr bwMode="auto">
          <a:xfrm>
            <a:off x="3226904" y="1404730"/>
            <a:ext cx="1013792" cy="65598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4A29EDA3-C374-4D70-90A5-489D1EF6CC38}"/>
              </a:ext>
            </a:extLst>
          </p:cNvPr>
          <p:cNvCxnSpPr>
            <a:stCxn id="26" idx="0"/>
          </p:cNvCxnSpPr>
          <p:nvPr/>
        </p:nvCxnSpPr>
        <p:spPr bwMode="auto">
          <a:xfrm rot="5400000" flipH="1" flipV="1">
            <a:off x="3457161" y="1124779"/>
            <a:ext cx="556591" cy="3313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5D9189E-75BF-44E9-BC59-9E9BC727C8DD}"/>
              </a:ext>
            </a:extLst>
          </p:cNvPr>
          <p:cNvSpPr txBox="1"/>
          <p:nvPr/>
        </p:nvSpPr>
        <p:spPr>
          <a:xfrm>
            <a:off x="2665344" y="263365"/>
            <a:ext cx="3150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紅紅棕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-220V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4A69DFCC-D870-4664-ABB4-6C1ABEA45373}"/>
              </a:ext>
            </a:extLst>
          </p:cNvPr>
          <p:cNvSpPr/>
          <p:nvPr/>
        </p:nvSpPr>
        <p:spPr bwMode="auto">
          <a:xfrm>
            <a:off x="3672840" y="1000125"/>
            <a:ext cx="646611" cy="655983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B5CFADC-7EDA-4AC0-8567-69764110B820}"/>
              </a:ext>
            </a:extLst>
          </p:cNvPr>
          <p:cNvSpPr txBox="1"/>
          <p:nvPr/>
        </p:nvSpPr>
        <p:spPr>
          <a:xfrm>
            <a:off x="5960918" y="263363"/>
            <a:ext cx="1613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電晶體</a:t>
            </a: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D624EA12-D3B8-4E06-930E-A75A598ED3E4}"/>
              </a:ext>
            </a:extLst>
          </p:cNvPr>
          <p:cNvCxnSpPr>
            <a:cxnSpLocks/>
            <a:endCxn id="61" idx="2"/>
          </p:cNvCxnSpPr>
          <p:nvPr/>
        </p:nvCxnSpPr>
        <p:spPr bwMode="auto">
          <a:xfrm flipV="1">
            <a:off x="4319451" y="848138"/>
            <a:ext cx="2448193" cy="5565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7"/>
          <p:cNvGrpSpPr>
            <a:grpSpLocks/>
          </p:cNvGrpSpPr>
          <p:nvPr/>
        </p:nvGrpSpPr>
        <p:grpSpPr bwMode="auto">
          <a:xfrm>
            <a:off x="3837486" y="2245406"/>
            <a:ext cx="4132263" cy="3563937"/>
            <a:chOff x="0" y="0"/>
            <a:chExt cx="4295776" cy="3703256"/>
          </a:xfrm>
        </p:grpSpPr>
        <p:grpSp>
          <p:nvGrpSpPr>
            <p:cNvPr id="10243" name="组合 3"/>
            <p:cNvGrpSpPr>
              <a:grpSpLocks/>
            </p:cNvGrpSpPr>
            <p:nvPr/>
          </p:nvGrpSpPr>
          <p:grpSpPr bwMode="auto">
            <a:xfrm>
              <a:off x="0" y="0"/>
              <a:ext cx="4295776" cy="3703256"/>
              <a:chOff x="0" y="0"/>
              <a:chExt cx="3467100" cy="2988880"/>
            </a:xfrm>
          </p:grpSpPr>
          <p:sp>
            <p:nvSpPr>
              <p:cNvPr id="10244" name="等腰三角形 2"/>
              <p:cNvSpPr>
                <a:spLocks noChangeArrowheads="1"/>
              </p:cNvSpPr>
              <p:nvPr/>
            </p:nvSpPr>
            <p:spPr bwMode="auto">
              <a:xfrm>
                <a:off x="866775" y="0"/>
                <a:ext cx="1733550" cy="1494440"/>
              </a:xfrm>
              <a:prstGeom prst="triangle">
                <a:avLst>
                  <a:gd name="adj" fmla="val 50000"/>
                </a:avLst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0245" name="等腰三角形 56"/>
              <p:cNvSpPr>
                <a:spLocks noChangeArrowheads="1"/>
              </p:cNvSpPr>
              <p:nvPr/>
            </p:nvSpPr>
            <p:spPr bwMode="auto">
              <a:xfrm>
                <a:off x="0" y="1494440"/>
                <a:ext cx="1733550" cy="1494440"/>
              </a:xfrm>
              <a:prstGeom prst="triangle">
                <a:avLst>
                  <a:gd name="adj" fmla="val 50000"/>
                </a:avLst>
              </a:prstGeom>
              <a:solidFill>
                <a:srgbClr val="FFDD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0246" name="等腰三角形 57"/>
              <p:cNvSpPr>
                <a:spLocks noChangeArrowheads="1"/>
              </p:cNvSpPr>
              <p:nvPr/>
            </p:nvSpPr>
            <p:spPr bwMode="auto">
              <a:xfrm>
                <a:off x="1733550" y="1494440"/>
                <a:ext cx="1733550" cy="1494440"/>
              </a:xfrm>
              <a:prstGeom prst="triangle">
                <a:avLst>
                  <a:gd name="adj" fmla="val 50000"/>
                </a:avLst>
              </a:prstGeom>
              <a:solidFill>
                <a:srgbClr val="A1B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10248" name="文本框 6"/>
            <p:cNvSpPr>
              <a:spLocks noChangeArrowheads="1"/>
            </p:cNvSpPr>
            <p:nvPr/>
          </p:nvSpPr>
          <p:spPr bwMode="auto">
            <a:xfrm>
              <a:off x="791396" y="2644200"/>
              <a:ext cx="676906" cy="959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5400" b="1" dirty="0">
                  <a:solidFill>
                    <a:srgbClr val="FFF6E7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</a:t>
              </a:r>
              <a:endParaRPr lang="zh-CN" altLang="en-US" sz="44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249" name="文本框 59"/>
            <p:cNvSpPr>
              <a:spLocks noChangeArrowheads="1"/>
            </p:cNvSpPr>
            <p:nvPr/>
          </p:nvSpPr>
          <p:spPr bwMode="auto">
            <a:xfrm>
              <a:off x="2986190" y="2644200"/>
              <a:ext cx="603583" cy="959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5400" b="1" dirty="0">
                  <a:solidFill>
                    <a:srgbClr val="FFF6E7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E</a:t>
              </a:r>
              <a:endParaRPr lang="zh-CN" altLang="en-US" sz="44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250" name="文本框 60"/>
            <p:cNvSpPr>
              <a:spLocks noChangeArrowheads="1"/>
            </p:cNvSpPr>
            <p:nvPr/>
          </p:nvSpPr>
          <p:spPr bwMode="auto">
            <a:xfrm>
              <a:off x="1841620" y="672926"/>
              <a:ext cx="683571" cy="959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5400" b="1" dirty="0">
                  <a:solidFill>
                    <a:srgbClr val="FFF6E7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</a:t>
              </a:r>
              <a:endParaRPr lang="zh-CN" altLang="en-US" sz="44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251" name="组合 61"/>
          <p:cNvGrpSpPr>
            <a:grpSpLocks/>
          </p:cNvGrpSpPr>
          <p:nvPr/>
        </p:nvGrpSpPr>
        <p:grpSpPr bwMode="auto">
          <a:xfrm>
            <a:off x="1203722" y="5056387"/>
            <a:ext cx="2545890" cy="797905"/>
            <a:chOff x="320883" y="0"/>
            <a:chExt cx="2546444" cy="798231"/>
          </a:xfrm>
        </p:grpSpPr>
        <p:sp>
          <p:nvSpPr>
            <p:cNvPr id="10252" name="文本框 62"/>
            <p:cNvSpPr>
              <a:spLocks noChangeArrowheads="1"/>
            </p:cNvSpPr>
            <p:nvPr/>
          </p:nvSpPr>
          <p:spPr bwMode="auto">
            <a:xfrm>
              <a:off x="320883" y="397958"/>
              <a:ext cx="2546444" cy="400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收集</a:t>
              </a:r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Base</a:t>
              </a:r>
              <a:r>
                <a:rPr lang="zh-TW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傳來的電子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253" name="文本框 63"/>
            <p:cNvSpPr>
              <a:spLocks noChangeArrowheads="1"/>
            </p:cNvSpPr>
            <p:nvPr/>
          </p:nvSpPr>
          <p:spPr bwMode="auto">
            <a:xfrm>
              <a:off x="453833" y="0"/>
              <a:ext cx="2280544" cy="461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Collector </a:t>
              </a:r>
              <a:r>
                <a:rPr lang="zh-TW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集極</a:t>
              </a:r>
              <a:endPara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257" name="组合 71"/>
          <p:cNvGrpSpPr>
            <a:grpSpLocks/>
          </p:cNvGrpSpPr>
          <p:nvPr/>
        </p:nvGrpSpPr>
        <p:grpSpPr bwMode="auto">
          <a:xfrm>
            <a:off x="8185475" y="5083880"/>
            <a:ext cx="2545890" cy="772404"/>
            <a:chOff x="148687" y="0"/>
            <a:chExt cx="2545075" cy="772719"/>
          </a:xfrm>
        </p:grpSpPr>
        <p:sp>
          <p:nvSpPr>
            <p:cNvPr id="10258" name="文本框 72"/>
            <p:cNvSpPr>
              <a:spLocks noChangeArrowheads="1"/>
            </p:cNvSpPr>
            <p:nvPr/>
          </p:nvSpPr>
          <p:spPr bwMode="auto">
            <a:xfrm>
              <a:off x="148687" y="372446"/>
              <a:ext cx="2545075" cy="400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把自由電子傳入</a:t>
              </a:r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Base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259" name="文本框 73"/>
            <p:cNvSpPr>
              <a:spLocks noChangeArrowheads="1"/>
            </p:cNvSpPr>
            <p:nvPr/>
          </p:nvSpPr>
          <p:spPr bwMode="auto">
            <a:xfrm>
              <a:off x="453833" y="0"/>
              <a:ext cx="1934783" cy="461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Emitter</a:t>
              </a:r>
              <a:r>
                <a:rPr lang="zh-TW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射極</a:t>
              </a:r>
              <a:endPara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263" name="组合 77"/>
          <p:cNvGrpSpPr>
            <a:grpSpLocks/>
          </p:cNvGrpSpPr>
          <p:nvPr/>
        </p:nvGrpSpPr>
        <p:grpSpPr bwMode="auto">
          <a:xfrm>
            <a:off x="4194357" y="1248683"/>
            <a:ext cx="3775393" cy="841971"/>
            <a:chOff x="-232076" y="-61066"/>
            <a:chExt cx="3775126" cy="842664"/>
          </a:xfrm>
        </p:grpSpPr>
        <p:sp>
          <p:nvSpPr>
            <p:cNvPr id="10264" name="文本框 78"/>
            <p:cNvSpPr>
              <a:spLocks noChangeArrowheads="1"/>
            </p:cNvSpPr>
            <p:nvPr/>
          </p:nvSpPr>
          <p:spPr bwMode="auto">
            <a:xfrm>
              <a:off x="0" y="381159"/>
              <a:ext cx="184718" cy="40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265" name="文本框 79"/>
            <p:cNvSpPr>
              <a:spLocks noChangeArrowheads="1"/>
            </p:cNvSpPr>
            <p:nvPr/>
          </p:nvSpPr>
          <p:spPr bwMode="auto">
            <a:xfrm>
              <a:off x="672175" y="-61066"/>
              <a:ext cx="1611224" cy="462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Base</a:t>
              </a:r>
              <a:r>
                <a:rPr lang="zh-TW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基極</a:t>
              </a:r>
              <a:endPara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266" name="文本框 80"/>
            <p:cNvSpPr>
              <a:spLocks noChangeArrowheads="1"/>
            </p:cNvSpPr>
            <p:nvPr/>
          </p:nvSpPr>
          <p:spPr bwMode="auto">
            <a:xfrm>
              <a:off x="-232076" y="372133"/>
              <a:ext cx="3775126" cy="40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負責把射集傳入的電子送到集極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0267" name="矩形 83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68" name="文本框 84"/>
          <p:cNvSpPr>
            <a:spLocks noChangeArrowheads="1"/>
          </p:cNvSpPr>
          <p:nvPr/>
        </p:nvSpPr>
        <p:spPr bwMode="auto">
          <a:xfrm>
            <a:off x="320675" y="339725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電晶體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3" name="接點: 弧形 2">
            <a:extLst>
              <a:ext uri="{FF2B5EF4-FFF2-40B4-BE49-F238E27FC236}">
                <a16:creationId xmlns:a16="http://schemas.microsoft.com/office/drawing/2014/main" id="{3C061E7A-A9EF-4C2A-8A42-E3D62943947A}"/>
              </a:ext>
            </a:extLst>
          </p:cNvPr>
          <p:cNvCxnSpPr>
            <a:cxnSpLocks/>
            <a:stCxn id="10259" idx="0"/>
            <a:endCxn id="10266" idx="3"/>
          </p:cNvCxnSpPr>
          <p:nvPr/>
        </p:nvCxnSpPr>
        <p:spPr bwMode="auto">
          <a:xfrm rot="16200000" flipV="1">
            <a:off x="7112937" y="2738395"/>
            <a:ext cx="3202299" cy="1488671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接點: 弧形 5">
            <a:extLst>
              <a:ext uri="{FF2B5EF4-FFF2-40B4-BE49-F238E27FC236}">
                <a16:creationId xmlns:a16="http://schemas.microsoft.com/office/drawing/2014/main" id="{20FE7AB4-A81E-4D30-AC45-2518D95C4900}"/>
              </a:ext>
            </a:extLst>
          </p:cNvPr>
          <p:cNvCxnSpPr>
            <a:cxnSpLocks/>
            <a:stCxn id="10266" idx="1"/>
            <a:endCxn id="10253" idx="0"/>
          </p:cNvCxnSpPr>
          <p:nvPr/>
        </p:nvCxnSpPr>
        <p:spPr bwMode="auto">
          <a:xfrm rot="10800000" flipV="1">
            <a:off x="2476667" y="1881581"/>
            <a:ext cx="1717690" cy="3174806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9" name="矩形 87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220" name="文本框 88"/>
          <p:cNvSpPr>
            <a:spLocks noChangeArrowheads="1"/>
          </p:cNvSpPr>
          <p:nvPr/>
        </p:nvSpPr>
        <p:spPr bwMode="auto">
          <a:xfrm>
            <a:off x="320675" y="339725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電晶體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DB3E9A30-5AB2-4476-8C3D-805317A2FC57}"/>
              </a:ext>
            </a:extLst>
          </p:cNvPr>
          <p:cNvSpPr/>
          <p:nvPr/>
        </p:nvSpPr>
        <p:spPr bwMode="auto">
          <a:xfrm>
            <a:off x="502480" y="2105796"/>
            <a:ext cx="2211978" cy="2200822"/>
          </a:xfrm>
          <a:prstGeom prst="ellipse">
            <a:avLst/>
          </a:prstGeom>
          <a:solidFill>
            <a:srgbClr val="FFD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9AECA025-FF45-441F-A73C-C52927E3104D}"/>
              </a:ext>
            </a:extLst>
          </p:cNvPr>
          <p:cNvSpPr/>
          <p:nvPr/>
        </p:nvSpPr>
        <p:spPr bwMode="auto">
          <a:xfrm>
            <a:off x="6550859" y="2105796"/>
            <a:ext cx="2211978" cy="2200822"/>
          </a:xfrm>
          <a:prstGeom prst="ellipse">
            <a:avLst/>
          </a:prstGeom>
          <a:solidFill>
            <a:srgbClr val="F58D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13CE20C-FD8E-4D7C-A788-9C444A1856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02" b="89744" l="10092" r="899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1488" y="2162402"/>
            <a:ext cx="1950720" cy="208761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C5C1688-BB45-4D3F-B19F-E936BDE868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35" b="89381" l="9574" r="893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783" y="2218034"/>
            <a:ext cx="1641371" cy="19763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67AF086-D850-4FB3-AF4F-DE083A5E9F13}"/>
              </a:ext>
            </a:extLst>
          </p:cNvPr>
          <p:cNvSpPr txBox="1"/>
          <p:nvPr/>
        </p:nvSpPr>
        <p:spPr>
          <a:xfrm>
            <a:off x="1088514" y="4418856"/>
            <a:ext cx="113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Comic Sans MS" panose="030F0702030302020204" pitchFamily="66" charset="0"/>
              </a:rPr>
              <a:t>PNP</a:t>
            </a:r>
            <a:endParaRPr lang="zh-TW" altLang="en-US" sz="3600" b="1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23F3D76-2BE1-4205-9C69-28CAD1FF7CC6}"/>
              </a:ext>
            </a:extLst>
          </p:cNvPr>
          <p:cNvSpPr txBox="1"/>
          <p:nvPr/>
        </p:nvSpPr>
        <p:spPr>
          <a:xfrm>
            <a:off x="7116917" y="4380391"/>
            <a:ext cx="130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Comic Sans MS" panose="030F0702030302020204" pitchFamily="66" charset="0"/>
              </a:rPr>
              <a:t>NPN</a:t>
            </a:r>
            <a:endParaRPr lang="zh-TW" altLang="en-US" sz="3600" b="1" dirty="0">
              <a:latin typeface="Comic Sans MS" panose="030F0702030302020204" pitchFamily="66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BAB4F4B-96F5-47D4-AF75-1461243B9A1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03412" y="2105796"/>
            <a:ext cx="2709456" cy="30515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411255-D50F-488C-BC60-3E66386B5B6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9164" y="2105796"/>
            <a:ext cx="2951120" cy="295137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9" name="矩形 53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320" name="文本框 54"/>
          <p:cNvSpPr>
            <a:spLocks noChangeArrowheads="1"/>
          </p:cNvSpPr>
          <p:nvPr/>
        </p:nvSpPr>
        <p:spPr bwMode="auto">
          <a:xfrm>
            <a:off x="320675" y="339725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電晶體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90F6F6D-ABB8-4E58-A436-F49010D8A766}"/>
              </a:ext>
            </a:extLst>
          </p:cNvPr>
          <p:cNvCxnSpPr>
            <a:cxnSpLocks/>
          </p:cNvCxnSpPr>
          <p:nvPr/>
        </p:nvCxnSpPr>
        <p:spPr bwMode="auto">
          <a:xfrm>
            <a:off x="2542903" y="3847012"/>
            <a:ext cx="654013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6699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490701D-4090-4DE8-A387-9CC0C0D6AEB4}"/>
              </a:ext>
            </a:extLst>
          </p:cNvPr>
          <p:cNvCxnSpPr>
            <a:cxnSpLocks/>
          </p:cNvCxnSpPr>
          <p:nvPr/>
        </p:nvCxnSpPr>
        <p:spPr bwMode="auto">
          <a:xfrm flipV="1">
            <a:off x="5760720" y="1089933"/>
            <a:ext cx="0" cy="54537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6699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52B2BC0-C938-4B62-A3A1-FD5DE6EC6483}"/>
              </a:ext>
            </a:extLst>
          </p:cNvPr>
          <p:cNvSpPr txBox="1"/>
          <p:nvPr/>
        </p:nvSpPr>
        <p:spPr>
          <a:xfrm>
            <a:off x="9325130" y="3585402"/>
            <a:ext cx="64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6699FF"/>
                </a:solidFill>
                <a:latin typeface="Comic Sans MS" panose="030F0702030302020204" pitchFamily="66" charset="0"/>
              </a:rPr>
              <a:t>JE</a:t>
            </a:r>
            <a:endParaRPr lang="zh-TW" altLang="en-US" sz="2800" b="1" dirty="0">
              <a:solidFill>
                <a:srgbClr val="6699FF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859AE78-101D-4839-9605-591B2F7C8799}"/>
              </a:ext>
            </a:extLst>
          </p:cNvPr>
          <p:cNvSpPr txBox="1"/>
          <p:nvPr/>
        </p:nvSpPr>
        <p:spPr>
          <a:xfrm>
            <a:off x="5436753" y="566713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6699FF"/>
                </a:solidFill>
                <a:latin typeface="Comic Sans MS" panose="030F0702030302020204" pitchFamily="66" charset="0"/>
              </a:rPr>
              <a:t>JC</a:t>
            </a:r>
            <a:endParaRPr lang="zh-TW" altLang="en-US" sz="2800" b="1" dirty="0">
              <a:solidFill>
                <a:srgbClr val="6699FF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0DD83DB-A85B-4889-AD2D-CDDB7CD862F7}"/>
              </a:ext>
            </a:extLst>
          </p:cNvPr>
          <p:cNvSpPr txBox="1"/>
          <p:nvPr/>
        </p:nvSpPr>
        <p:spPr>
          <a:xfrm>
            <a:off x="9744896" y="5814233"/>
            <a:ext cx="2447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6699FF"/>
                </a:solidFill>
                <a:latin typeface="Comic Sans MS" panose="030F0702030302020204" pitchFamily="66" charset="0"/>
              </a:rPr>
              <a:t>JE:</a:t>
            </a:r>
            <a:r>
              <a:rPr lang="zh-TW" altLang="en-US" sz="2800" b="1" dirty="0">
                <a:solidFill>
                  <a:srgbClr val="6699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射擊接面</a:t>
            </a:r>
            <a:endParaRPr lang="en-US" altLang="zh-TW" sz="2800" b="1" dirty="0">
              <a:solidFill>
                <a:srgbClr val="6699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>
                <a:solidFill>
                  <a:srgbClr val="6699FF"/>
                </a:solidFill>
                <a:latin typeface="Comic Sans MS" panose="030F0702030302020204" pitchFamily="66" charset="0"/>
              </a:rPr>
              <a:t>JC:</a:t>
            </a:r>
            <a:r>
              <a:rPr lang="zh-TW" altLang="en-US" sz="2800" b="1" dirty="0">
                <a:solidFill>
                  <a:srgbClr val="6699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集極接面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1724E9F8-6730-422A-B88A-37F73B93D461}"/>
              </a:ext>
            </a:extLst>
          </p:cNvPr>
          <p:cNvSpPr txBox="1"/>
          <p:nvPr/>
        </p:nvSpPr>
        <p:spPr>
          <a:xfrm>
            <a:off x="9888589" y="3814275"/>
            <a:ext cx="570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58D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順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A23D0B3-BC29-4360-B147-93E3C8A6F78D}"/>
              </a:ext>
            </a:extLst>
          </p:cNvPr>
          <p:cNvSpPr txBox="1"/>
          <p:nvPr/>
        </p:nvSpPr>
        <p:spPr>
          <a:xfrm>
            <a:off x="5868734" y="1000125"/>
            <a:ext cx="570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58D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順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173F898-BF7C-4ADC-9B95-70D3B47844E1}"/>
              </a:ext>
            </a:extLst>
          </p:cNvPr>
          <p:cNvSpPr txBox="1"/>
          <p:nvPr/>
        </p:nvSpPr>
        <p:spPr>
          <a:xfrm>
            <a:off x="2008226" y="3646957"/>
            <a:ext cx="570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58D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94FADAB-5EC1-4E4B-8551-B2EF09053422}"/>
              </a:ext>
            </a:extLst>
          </p:cNvPr>
          <p:cNvSpPr txBox="1"/>
          <p:nvPr/>
        </p:nvSpPr>
        <p:spPr>
          <a:xfrm>
            <a:off x="5512677" y="6477409"/>
            <a:ext cx="570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58D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4B63A31-03FA-4005-83F4-9358947CC808}"/>
              </a:ext>
            </a:extLst>
          </p:cNvPr>
          <p:cNvSpPr/>
          <p:nvPr/>
        </p:nvSpPr>
        <p:spPr bwMode="auto">
          <a:xfrm>
            <a:off x="5868734" y="1400235"/>
            <a:ext cx="3214292" cy="2320088"/>
          </a:xfrm>
          <a:prstGeom prst="roundRect">
            <a:avLst/>
          </a:prstGeom>
          <a:solidFill>
            <a:srgbClr val="FFDD6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TW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飽和區</a:t>
            </a: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8E35DB2C-134D-4925-A6F1-7A42D926A37B}"/>
              </a:ext>
            </a:extLst>
          </p:cNvPr>
          <p:cNvSpPr/>
          <p:nvPr/>
        </p:nvSpPr>
        <p:spPr bwMode="auto">
          <a:xfrm>
            <a:off x="2394028" y="1400235"/>
            <a:ext cx="3214292" cy="2320088"/>
          </a:xfrm>
          <a:prstGeom prst="roundRect">
            <a:avLst/>
          </a:prstGeom>
          <a:solidFill>
            <a:srgbClr val="A1BD7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TW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反向作用</a:t>
            </a: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9AD31365-3D81-43F7-87A1-0F270CE7F182}"/>
              </a:ext>
            </a:extLst>
          </p:cNvPr>
          <p:cNvSpPr/>
          <p:nvPr/>
        </p:nvSpPr>
        <p:spPr bwMode="auto">
          <a:xfrm>
            <a:off x="2384445" y="3971199"/>
            <a:ext cx="3214292" cy="2320088"/>
          </a:xfrm>
          <a:prstGeom prst="roundRect">
            <a:avLst/>
          </a:prstGeom>
          <a:solidFill>
            <a:srgbClr val="A37F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TW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截止區</a:t>
            </a:r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429F61D9-FD1F-4696-9645-ACEFC3908C95}"/>
              </a:ext>
            </a:extLst>
          </p:cNvPr>
          <p:cNvSpPr/>
          <p:nvPr/>
        </p:nvSpPr>
        <p:spPr bwMode="auto">
          <a:xfrm>
            <a:off x="5948854" y="3971199"/>
            <a:ext cx="3214292" cy="2320088"/>
          </a:xfrm>
          <a:prstGeom prst="roundRect">
            <a:avLst/>
          </a:prstGeom>
          <a:solidFill>
            <a:srgbClr val="F58D7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TW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作用區</a:t>
            </a:r>
            <a:endParaRPr kumimoji="0" lang="en-US" altLang="zh-TW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放大器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zh-TW" altLang="en-US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Pages>0</Pages>
  <Words>466</Words>
  <Characters>0</Characters>
  <Application>Microsoft Office PowerPoint</Application>
  <DocSecurity>0</DocSecurity>
  <PresentationFormat>寬螢幕</PresentationFormat>
  <Lines>0</Lines>
  <Paragraphs>123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微软雅黑</vt:lpstr>
      <vt:lpstr>宋体</vt:lpstr>
      <vt:lpstr>微軟正黑體</vt:lpstr>
      <vt:lpstr>Arial</vt:lpstr>
      <vt:lpstr>Calibri</vt:lpstr>
      <vt:lpstr>Calibri Light</vt:lpstr>
      <vt:lpstr>Comic Sans MS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薇柔 甘</cp:lastModifiedBy>
  <cp:revision>65</cp:revision>
  <dcterms:created xsi:type="dcterms:W3CDTF">2014-08-16T07:30:00Z</dcterms:created>
  <dcterms:modified xsi:type="dcterms:W3CDTF">2018-11-22T16:16:09Z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2052-9.1.0.4953</vt:lpwstr>
  </property>
</Properties>
</file>