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691D0-55F4-4C5A-874F-848A350897C7}" type="datetimeFigureOut">
              <a:rPr lang="zh-TW" altLang="en-US" smtClean="0"/>
              <a:t>2018/11/30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B4A79-9B38-4B12-B306-5FACFEAB7E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9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Arial" panose="020B0604020202020204" pitchFamily="34" charset="0"/>
              </a:rPr>
              <a:t>電動機轉動時，線圈中也會產生感應電動勢，這個感應電動勢總要削弱電源電動勢的作用，這個感應電動勢即為反電動勢。它的作用是阻礙線圈的轉動。如果要使線圈維持原來的轉動，電源就要向電動機提供能量，從而實現電能轉化為其它形式的能。</a:t>
            </a:r>
            <a:endParaRPr lang="zh-TW" alt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若要讓永磁馬達的極速拉高，則磁鐵的磁力要變小，因為反電動勢會抵抗輸入電壓，所以要降低反電動勢的電壓值，就必需降低磁能的變化幅度，才能讓馬達轉的更快。這原則也造就了弱磁控制的方法，來延伸馬達極速範圍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B4A79-9B38-4B12-B306-5FACFEAB7E0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74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smi.gov.tw/wSite/public/Attachment/f1221460791109.pdf" TargetMode="External"/><Relationship Id="rId3" Type="http://schemas.openxmlformats.org/officeDocument/2006/relationships/hyperlink" Target="https://ejournal.stpi.narl.org.tw/sd/download?source=10211/10211-08.pdf&amp;vlId=6A88717B-7887-4908-8B1C-CD4D7767B580&amp;nd=0&amp;ds=0\" TargetMode="External"/><Relationship Id="rId7" Type="http://schemas.openxmlformats.org/officeDocument/2006/relationships/hyperlink" Target="http://lutron1980.pixnet.net/blog/post/171777618-%E5%BE%9E%E6%A5%9E%E6%AC%A1%E5%AE%9A%E5%BE%8B%EF%BC%88lenz's-law%EF%BC%89%E5%88%B0%E5%8F%8D%E9%9B%BB%E5%8B%95%E5%8B%A2" TargetMode="External"/><Relationship Id="rId2" Type="http://schemas.openxmlformats.org/officeDocument/2006/relationships/hyperlink" Target="https://zh.wikipedia.org/wiki/%E4%BA%8C%E6%A5%B5%E7%AE%A1#%E5%8F%8D%E5%90%91%E5%81%8F%E5%A3%93%EF%BC%88Reverse_Bias%EF%BC%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xuite.net/auster.lai/twblog/226144041-%E6%B6%88%E9%99%A4%E9%9B%BB%E6%B5%81%E9%9B%9C%E8%A8%8A%E7%9A%84%E6%96%B9%E6%B3%95" TargetMode="External"/><Relationship Id="rId11" Type="http://schemas.openxmlformats.org/officeDocument/2006/relationships/hyperlink" Target="https://blog.xuite.net/d93921012/twblog/126855186-Bedini+motor+%E7%9A%84%E5%8E%9F%E7%90%86" TargetMode="External"/><Relationship Id="rId5" Type="http://schemas.openxmlformats.org/officeDocument/2006/relationships/hyperlink" Target="https://www.bsmi.gov.tw/wSite/public/Attachment/f1260156208000.pdf" TargetMode="External"/><Relationship Id="rId10" Type="http://schemas.openxmlformats.org/officeDocument/2006/relationships/hyperlink" Target="https://zh.wikipedia.org/wiki/%E5%8F%8D%E7%94%B5%E5%8A%A8%E5%8A%BF" TargetMode="External"/><Relationship Id="rId4" Type="http://schemas.openxmlformats.org/officeDocument/2006/relationships/hyperlink" Target="https://sites.google.com/site/ageechen/free-energy/adams-motor/hoptoads-articles/page-1" TargetMode="External"/><Relationship Id="rId9" Type="http://schemas.openxmlformats.org/officeDocument/2006/relationships/hyperlink" Target="https://tw.answers.yahoo.com/question/index?qid=20070331000010KK0444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42644" y="3070739"/>
            <a:ext cx="7766936" cy="1646302"/>
          </a:xfrm>
        </p:spPr>
        <p:txBody>
          <a:bodyPr/>
          <a:lstStyle/>
          <a:p>
            <a:r>
              <a:rPr lang="zh-TW" altLang="en-US" sz="6000" b="1" dirty="0" smtClean="0">
                <a:latin typeface="+mj-ea"/>
              </a:rPr>
              <a:t>電磁感應</a:t>
            </a:r>
            <a:r>
              <a:rPr lang="en-US" altLang="zh-TW" sz="6000" b="1" dirty="0" smtClean="0">
                <a:latin typeface="+mj-ea"/>
              </a:rPr>
              <a:t>-</a:t>
            </a:r>
            <a:r>
              <a:rPr lang="zh-TW" altLang="en-US" sz="6000" b="1" dirty="0" smtClean="0">
                <a:latin typeface="+mj-ea"/>
              </a:rPr>
              <a:t>電動機</a:t>
            </a:r>
            <a:r>
              <a:rPr lang="en-US" altLang="zh-TW" sz="6000" b="1" dirty="0" smtClean="0">
                <a:latin typeface="+mj-ea"/>
              </a:rPr>
              <a:t>(</a:t>
            </a:r>
            <a:r>
              <a:rPr lang="zh-TW" altLang="en-US" sz="6000" b="1" dirty="0" smtClean="0">
                <a:latin typeface="+mj-ea"/>
              </a:rPr>
              <a:t>馬達</a:t>
            </a:r>
            <a:r>
              <a:rPr lang="en-US" altLang="zh-TW" sz="6000" b="1" dirty="0" smtClean="0">
                <a:latin typeface="+mj-ea"/>
              </a:rPr>
              <a:t>)</a:t>
            </a:r>
            <a:r>
              <a:rPr lang="zh-TW" altLang="en-US" b="1" dirty="0" smtClean="0">
                <a:latin typeface="+mj-ea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Electromagnetic Induction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42644" y="4873793"/>
            <a:ext cx="7766936" cy="1096899"/>
          </a:xfrm>
        </p:spPr>
        <p:txBody>
          <a:bodyPr/>
          <a:lstStyle/>
          <a:p>
            <a:r>
              <a:rPr lang="zh-TW" altLang="en-US" dirty="0" smtClean="0"/>
              <a:t>周毓伶</a:t>
            </a:r>
            <a:r>
              <a:rPr lang="en-US" altLang="zh-TW" dirty="0" smtClean="0"/>
              <a:t>1130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8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</a:t>
            </a:r>
            <a:r>
              <a:rPr lang="en-US" altLang="zh-TW" b="1" dirty="0" smtClean="0"/>
              <a:t>eference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78711"/>
            <a:ext cx="10547257" cy="50883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hlinkClick r:id="rId2"/>
              </a:rPr>
              <a:t>https://zh.wikipedia.org/wiki/%E4%BA%8C%E6%A5%B5%E7%AE%A1#%</a:t>
            </a:r>
            <a:r>
              <a:rPr lang="en-US" altLang="zh-TW" dirty="0" smtClean="0">
                <a:hlinkClick r:id="rId2"/>
              </a:rPr>
              <a:t>E5%8F%8D%E5%90%91%E5%81%8F%E5%A3%93%EF%BC%88Reverse_Bias%EF%BC%89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ejournal.stpi.narl.org.tw/sd/download?source=10211/10211-08.pdf&amp;vlId=6A88717B-7887-4908-8B1C-CD4D7767B580&amp;nd=0&amp;ds=0\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sites.google.com/site/ageechen/free-energy/adams-motor/hoptoads-articles/page-1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www.bsmi.gov.tw/wSite/public/Attachment/f1260156208000.pdf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https://blog.xuite.net/auster.lai/twblog/226144041-%</a:t>
            </a:r>
            <a:r>
              <a:rPr lang="en-US" altLang="zh-TW" dirty="0" smtClean="0">
                <a:hlinkClick r:id="rId6"/>
              </a:rPr>
              <a:t>E6%B6%88%E9%99%A4%E9%9B%BB%E6%B5%81%E9%9B%9C%E8%A8%8A%E7%9A%84%E6%96%B9%E6%B3%95</a:t>
            </a:r>
            <a:endParaRPr lang="en-US" altLang="zh-TW" dirty="0" smtClean="0"/>
          </a:p>
          <a:p>
            <a:r>
              <a:rPr lang="en-US" altLang="zh-TW" dirty="0">
                <a:hlinkClick r:id="rId7"/>
              </a:rPr>
              <a:t>http://lutron1980.pixnet.net/blog/post/171777618-%</a:t>
            </a:r>
            <a:r>
              <a:rPr lang="en-US" altLang="zh-TW" dirty="0" smtClean="0">
                <a:hlinkClick r:id="rId7"/>
              </a:rPr>
              <a:t>E5%BE%9E%E6%A5%9E%E6%AC%A1%E5%AE%9A%E5%BE%8B%EF%BC%88lenz's-law%EF%BC%89%E5%88%B0%E5%8F%8D%E9%9B%BB%E5%8B%95%E5%8B%A2</a:t>
            </a:r>
            <a:endParaRPr lang="en-US" altLang="zh-TW" dirty="0" smtClean="0"/>
          </a:p>
          <a:p>
            <a:r>
              <a:rPr lang="en-US" altLang="zh-TW" dirty="0">
                <a:hlinkClick r:id="rId8"/>
              </a:rPr>
              <a:t>https://</a:t>
            </a:r>
            <a:r>
              <a:rPr lang="en-US" altLang="zh-TW" dirty="0" smtClean="0">
                <a:hlinkClick r:id="rId8"/>
              </a:rPr>
              <a:t>www.bsmi.gov.tw/wSite/public/Attachment/f1221460791109.pdf</a:t>
            </a:r>
            <a:endParaRPr lang="en-US" altLang="zh-TW" dirty="0" smtClean="0"/>
          </a:p>
          <a:p>
            <a:r>
              <a:rPr lang="en-US" altLang="zh-TW" dirty="0">
                <a:hlinkClick r:id="rId9"/>
              </a:rPr>
              <a:t>https://</a:t>
            </a:r>
            <a:r>
              <a:rPr lang="en-US" altLang="zh-TW" dirty="0" smtClean="0">
                <a:hlinkClick r:id="rId9"/>
              </a:rPr>
              <a:t>tw.answers.yahoo.com/question/index?qid=20070331000010KK04446</a:t>
            </a:r>
            <a:endParaRPr lang="en-US" altLang="zh-TW" dirty="0" smtClean="0"/>
          </a:p>
          <a:p>
            <a:r>
              <a:rPr lang="en-US" altLang="zh-TW" dirty="0">
                <a:hlinkClick r:id="rId10"/>
              </a:rPr>
              <a:t>https://zh.wikipedia.org/wiki/%</a:t>
            </a:r>
            <a:r>
              <a:rPr lang="en-US" altLang="zh-TW" dirty="0" smtClean="0">
                <a:hlinkClick r:id="rId10"/>
              </a:rPr>
              <a:t>E5%8F%8D%E7%94%B5%E5%8A%A8%E5%8A%BF</a:t>
            </a:r>
            <a:endParaRPr lang="en-US" altLang="zh-TW" dirty="0" smtClean="0"/>
          </a:p>
          <a:p>
            <a:r>
              <a:rPr lang="en-US" altLang="zh-TW" dirty="0">
                <a:hlinkClick r:id="rId11"/>
              </a:rPr>
              <a:t>https://blog.xuite.net/d93921012/twblog/126855186-Bedini+motor+%</a:t>
            </a:r>
            <a:r>
              <a:rPr lang="en-US" altLang="zh-TW" dirty="0" smtClean="0">
                <a:hlinkClick r:id="rId11"/>
              </a:rPr>
              <a:t>E7%9A%84%E5%8E%9F%E7%90%86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4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68283" y="2712719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7200" b="1" dirty="0" smtClean="0"/>
              <a:t>Thank You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8295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CONTENTS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4766" y="1840248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+mj-ea"/>
                <a:ea typeface="+mj-ea"/>
              </a:rPr>
              <a:t>電磁感應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 smtClean="0">
                <a:latin typeface="+mj-ea"/>
                <a:ea typeface="+mj-ea"/>
              </a:rPr>
              <a:t>法拉第定律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 smtClean="0">
                <a:latin typeface="+mj-ea"/>
                <a:ea typeface="+mj-ea"/>
              </a:rPr>
              <a:t>冷次定律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 smtClean="0">
                <a:latin typeface="+mj-ea"/>
                <a:ea typeface="+mj-ea"/>
              </a:rPr>
              <a:t>反電動勢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 smtClean="0">
                <a:latin typeface="+mj-ea"/>
                <a:ea typeface="+mj-ea"/>
              </a:rPr>
              <a:t>圖示說</a:t>
            </a:r>
            <a:r>
              <a:rPr lang="zh-TW" altLang="en-US" sz="3200" dirty="0">
                <a:latin typeface="+mj-ea"/>
                <a:ea typeface="+mj-ea"/>
              </a:rPr>
              <a:t>明</a:t>
            </a:r>
            <a:endParaRPr lang="en-US" altLang="zh-TW" sz="3200" dirty="0" smtClean="0">
              <a:latin typeface="+mj-ea"/>
              <a:ea typeface="+mj-ea"/>
            </a:endParaRPr>
          </a:p>
          <a:p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97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電磁感</a:t>
            </a:r>
            <a:r>
              <a:rPr lang="zh-TW" altLang="en-US" b="1" dirty="0"/>
              <a:t>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6" descr="20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0" b="7793"/>
          <a:stretch>
            <a:fillRect/>
          </a:stretch>
        </p:blipFill>
        <p:spPr bwMode="auto">
          <a:xfrm>
            <a:off x="809274" y="2160589"/>
            <a:ext cx="8332788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388668" y="3688056"/>
            <a:ext cx="2923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n-ea"/>
              </a:rPr>
              <a:t>當一個</a:t>
            </a:r>
            <a:r>
              <a:rPr lang="en-US" altLang="zh-TW" sz="2400" dirty="0">
                <a:latin typeface="+mn-ea"/>
              </a:rPr>
              <a:t>AC ( </a:t>
            </a:r>
            <a:r>
              <a:rPr lang="zh-TW" altLang="en-US" sz="2400" dirty="0">
                <a:latin typeface="+mn-ea"/>
              </a:rPr>
              <a:t>交流電 </a:t>
            </a:r>
            <a:r>
              <a:rPr lang="en-US" altLang="zh-TW" sz="2400" dirty="0">
                <a:latin typeface="+mn-ea"/>
              </a:rPr>
              <a:t>) </a:t>
            </a:r>
            <a:r>
              <a:rPr lang="zh-TW" altLang="en-US" sz="2400" dirty="0">
                <a:latin typeface="+mn-ea"/>
              </a:rPr>
              <a:t>發電機的線圈轉動一圈時，所產生的電動勢的極性也逆轉兩次。</a:t>
            </a:r>
          </a:p>
        </p:txBody>
      </p:sp>
      <p:sp>
        <p:nvSpPr>
          <p:cNvPr id="7" name="矩形 6"/>
          <p:cNvSpPr/>
          <p:nvPr/>
        </p:nvSpPr>
        <p:spPr>
          <a:xfrm>
            <a:off x="1463899" y="1337609"/>
            <a:ext cx="80278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有兩種方法可產生感應電動勢。一種是將一個導體在磁場中移動。另一種則是，導體靜止不動，變動的磁場可以在導體中感應電動勢。</a:t>
            </a:r>
          </a:p>
        </p:txBody>
      </p:sp>
    </p:spTree>
    <p:extLst>
      <p:ext uri="{BB962C8B-B14F-4D97-AF65-F5344CB8AC3E}">
        <p14:creationId xmlns:p14="http://schemas.microsoft.com/office/powerpoint/2010/main" val="16101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麥克風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20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"/>
          <a:stretch>
            <a:fillRect/>
          </a:stretch>
        </p:blipFill>
        <p:spPr bwMode="auto">
          <a:xfrm>
            <a:off x="1775461" y="1673459"/>
            <a:ext cx="8413568" cy="436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6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法拉第定律</a:t>
            </a:r>
            <a:endParaRPr lang="zh-TW" altLang="en-US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77334" y="327338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 smtClean="0"/>
              <a:t>冷次定律</a:t>
            </a:r>
            <a:endParaRPr lang="zh-TW" altLang="en-US" b="1" dirty="0"/>
          </a:p>
        </p:txBody>
      </p:sp>
      <p:sp>
        <p:nvSpPr>
          <p:cNvPr id="5" name="Rectangle 1030"/>
          <p:cNvSpPr>
            <a:spLocks noChangeArrowheads="1"/>
          </p:cNvSpPr>
          <p:nvPr/>
        </p:nvSpPr>
        <p:spPr bwMode="auto">
          <a:xfrm>
            <a:off x="1288869" y="3933780"/>
            <a:ext cx="9200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9pPr>
          </a:lstStyle>
          <a:p>
            <a:pPr algn="ctr"/>
            <a:r>
              <a:rPr lang="zh-TW" altLang="en-US" sz="2800" dirty="0">
                <a:latin typeface="+mn-ea"/>
                <a:ea typeface="+mn-ea"/>
              </a:rPr>
              <a:t>感應電動勢和電流的方向總是和產生它們的變化方向相反</a:t>
            </a:r>
            <a:r>
              <a:rPr lang="zh-TW" altLang="en-US" sz="1400" dirty="0">
                <a:latin typeface="+mn-ea"/>
                <a:ea typeface="+mn-ea"/>
              </a:rPr>
              <a:t> 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72" y="4457700"/>
            <a:ext cx="5715000" cy="24003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989" y="305125"/>
            <a:ext cx="1562679" cy="964875"/>
          </a:xfrm>
          <a:prstGeom prst="rect">
            <a:avLst/>
          </a:prstGeom>
        </p:spPr>
      </p:pic>
      <p:pic>
        <p:nvPicPr>
          <p:cNvPr id="8" name="Picture 16" descr="20_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1"/>
          <a:stretch>
            <a:fillRect/>
          </a:stretch>
        </p:blipFill>
        <p:spPr bwMode="auto">
          <a:xfrm>
            <a:off x="5889172" y="387951"/>
            <a:ext cx="5478351" cy="308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-399244" y="1369122"/>
            <a:ext cx="6001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80000"/>
              </a:lnSpc>
            </a:pP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609600" indent="-609600">
              <a:lnSpc>
                <a:spcPct val="80000"/>
              </a:lnSpc>
            </a:pP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與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穿過表面的磁場線數目成正比的數學量稱為磁通量，磁通量等於垂直於表面的磁場強度乘上面積。 </a:t>
            </a:r>
          </a:p>
          <a:p>
            <a:pPr marL="609600" indent="-609600">
              <a:lnSpc>
                <a:spcPct val="80000"/>
              </a:lnSpc>
            </a:pP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感應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電動勢正比於磁通量之改變化率。</a:t>
            </a:r>
          </a:p>
          <a:p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34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反電動勢</a:t>
            </a:r>
            <a:endParaRPr lang="zh-TW" altLang="en-US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6" y="1930400"/>
            <a:ext cx="4381500" cy="2571750"/>
          </a:xfrm>
        </p:spPr>
      </p:pic>
      <p:pic>
        <p:nvPicPr>
          <p:cNvPr id="7" name="Picture 6" descr="20_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8"/>
          <a:stretch>
            <a:fillRect/>
          </a:stretch>
        </p:blipFill>
        <p:spPr bwMode="auto">
          <a:xfrm>
            <a:off x="6013429" y="1782289"/>
            <a:ext cx="5139676" cy="286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4"/>
          <p:cNvSpPr>
            <a:spLocks noGrp="1" noChangeArrowheads="1"/>
          </p:cNvSpPr>
          <p:nvPr/>
        </p:nvSpPr>
        <p:spPr bwMode="auto">
          <a:xfrm>
            <a:off x="832514" y="4984750"/>
            <a:ext cx="1068619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/>
            <a:r>
              <a:rPr lang="en-US" altLang="zh-TW" sz="2800" b="0" dirty="0" smtClean="0">
                <a:solidFill>
                  <a:schemeClr val="tx1"/>
                </a:solidFill>
                <a:latin typeface="+mn-ea"/>
                <a:ea typeface="+mn-ea"/>
              </a:rPr>
              <a:t>DC</a:t>
            </a:r>
            <a:r>
              <a:rPr lang="zh-TW" altLang="en-US" sz="2800" b="0" dirty="0">
                <a:solidFill>
                  <a:schemeClr val="tx1"/>
                </a:solidFill>
                <a:latin typeface="+mn-ea"/>
                <a:ea typeface="+mn-ea"/>
              </a:rPr>
              <a:t>馬達接上一外部電動勢</a:t>
            </a:r>
            <a:r>
              <a:rPr lang="en-US" altLang="zh-TW" sz="2800" b="0" dirty="0">
                <a:solidFill>
                  <a:schemeClr val="tx1"/>
                </a:solidFill>
                <a:latin typeface="+mn-ea"/>
                <a:ea typeface="+mn-ea"/>
              </a:rPr>
              <a:t>( </a:t>
            </a:r>
            <a:r>
              <a:rPr lang="en-US" altLang="zh-TW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 )</a:t>
            </a:r>
            <a:r>
              <a:rPr lang="zh-TW" altLang="en-US" sz="2800" b="0" dirty="0">
                <a:solidFill>
                  <a:schemeClr val="tx1"/>
                </a:solidFill>
                <a:latin typeface="+mn-ea"/>
                <a:ea typeface="+mn-ea"/>
              </a:rPr>
              <a:t>。電阻</a:t>
            </a:r>
            <a:r>
              <a:rPr lang="en-US" altLang="zh-TW" sz="2800" b="0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zh-TW" altLang="en-US" sz="2800" b="0" dirty="0">
                <a:solidFill>
                  <a:schemeClr val="tx1"/>
                </a:solidFill>
                <a:latin typeface="+mn-ea"/>
                <a:ea typeface="+mn-ea"/>
              </a:rPr>
              <a:t>代表馬達線圈組中的電阻加上馬達中摩擦力的影響。反</a:t>
            </a:r>
            <a:r>
              <a:rPr lang="zh-TW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電動勢由</a:t>
            </a:r>
            <a:r>
              <a:rPr lang="zh-TW" altLang="en-US" sz="2800" b="0" dirty="0">
                <a:solidFill>
                  <a:schemeClr val="tx1"/>
                </a:solidFill>
                <a:latin typeface="+mn-ea"/>
                <a:ea typeface="+mn-ea"/>
              </a:rPr>
              <a:t>通過線圈組的磁通量變化所造成。當馬達轉速增加時，反電動勢也隨著增加，但電流會變小。</a:t>
            </a:r>
            <a:r>
              <a:rPr lang="zh-TW" altLang="en-US" sz="24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9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96" y="383836"/>
            <a:ext cx="8757633" cy="6112334"/>
          </a:xfrm>
        </p:spPr>
      </p:pic>
    </p:spTree>
    <p:extLst>
      <p:ext uri="{BB962C8B-B14F-4D97-AF65-F5344CB8AC3E}">
        <p14:creationId xmlns:p14="http://schemas.microsoft.com/office/powerpoint/2010/main" val="20005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9"/>
          <a:stretch/>
        </p:blipFill>
        <p:spPr>
          <a:xfrm>
            <a:off x="2305318" y="439283"/>
            <a:ext cx="6968684" cy="6095409"/>
          </a:xfrm>
        </p:spPr>
      </p:pic>
      <p:cxnSp>
        <p:nvCxnSpPr>
          <p:cNvPr id="5" name="直線單箭頭接點 4"/>
          <p:cNvCxnSpPr/>
          <p:nvPr/>
        </p:nvCxnSpPr>
        <p:spPr>
          <a:xfrm>
            <a:off x="5841912" y="2056087"/>
            <a:ext cx="0" cy="1622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10997" y="801707"/>
            <a:ext cx="824247" cy="3018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6602250" y="3477423"/>
            <a:ext cx="1081826" cy="2963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837401" y="3711379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低</a:t>
            </a:r>
            <a:r>
              <a:rPr lang="zh-TW" altLang="en-US" b="1" dirty="0" smtClean="0">
                <a:solidFill>
                  <a:srgbClr val="FFFF00"/>
                </a:solidFill>
              </a:rPr>
              <a:t>電位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486761" y="580959"/>
            <a:ext cx="138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高</a:t>
            </a:r>
            <a:r>
              <a:rPr lang="zh-TW" altLang="en-US" b="1" dirty="0" smtClean="0">
                <a:solidFill>
                  <a:srgbClr val="FFFF00"/>
                </a:solidFill>
              </a:rPr>
              <a:t>電位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744269" y="1103587"/>
            <a:ext cx="70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+</a:t>
            </a:r>
            <a:endParaRPr lang="zh-TW" altLang="en-US" sz="4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28297" y="2051448"/>
            <a:ext cx="63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_</a:t>
            </a:r>
            <a:endParaRPr lang="zh-TW" altLang="en-US" sz="3600" dirty="0"/>
          </a:p>
        </p:txBody>
      </p:sp>
      <p:cxnSp>
        <p:nvCxnSpPr>
          <p:cNvPr id="12" name="肘形接點 11"/>
          <p:cNvCxnSpPr/>
          <p:nvPr/>
        </p:nvCxnSpPr>
        <p:spPr>
          <a:xfrm>
            <a:off x="7326405" y="1069322"/>
            <a:ext cx="670547" cy="278928"/>
          </a:xfrm>
          <a:prstGeom prst="bentConnector3">
            <a:avLst>
              <a:gd name="adj1" fmla="val 10065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119732" y="1117460"/>
            <a:ext cx="137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70C0"/>
                </a:solidFill>
              </a:rPr>
              <a:t>逆向</a:t>
            </a:r>
            <a:r>
              <a:rPr lang="zh-TW" altLang="en-US" sz="2000" b="1" dirty="0">
                <a:solidFill>
                  <a:srgbClr val="0070C0"/>
                </a:solidFill>
              </a:rPr>
              <a:t>偏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壓</a:t>
            </a:r>
            <a:endParaRPr lang="zh-TW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6498001" y="5342709"/>
            <a:ext cx="437882" cy="300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676462" y="5611426"/>
            <a:ext cx="1160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200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86831" y="811316"/>
            <a:ext cx="3618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+mj-ea"/>
                <a:ea typeface="+mj-ea"/>
              </a:rPr>
              <a:t>旁路電容</a:t>
            </a:r>
            <a:r>
              <a:rPr lang="en-US" altLang="zh-TW" sz="2400" b="1" dirty="0" smtClean="0">
                <a:latin typeface="+mj-ea"/>
                <a:ea typeface="+mj-ea"/>
              </a:rPr>
              <a:t>:</a:t>
            </a:r>
          </a:p>
          <a:p>
            <a:r>
              <a:rPr lang="zh-TW" altLang="en-US" sz="2400" dirty="0">
                <a:latin typeface="+mj-ea"/>
                <a:ea typeface="+mj-ea"/>
              </a:rPr>
              <a:t>把輸入信號中的高頻成份加以濾除，主要是用於濾除高頻雜波</a:t>
            </a:r>
            <a:r>
              <a:rPr lang="zh-TW" altLang="en-US" sz="2400" dirty="0" smtClean="0">
                <a:latin typeface="+mj-ea"/>
                <a:ea typeface="+mj-ea"/>
              </a:rPr>
              <a:t>的通常</a:t>
            </a:r>
            <a:r>
              <a:rPr lang="zh-TW" altLang="en-US" sz="2400" dirty="0">
                <a:latin typeface="+mj-ea"/>
                <a:ea typeface="+mj-ea"/>
              </a:rPr>
              <a:t>用瓷質電容、滌綸</a:t>
            </a:r>
            <a:r>
              <a:rPr lang="zh-TW" altLang="en-US" sz="2400" dirty="0" smtClean="0">
                <a:latin typeface="+mj-ea"/>
                <a:ea typeface="+mj-ea"/>
              </a:rPr>
              <a:t>電容。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9"/>
          <a:stretch/>
        </p:blipFill>
        <p:spPr>
          <a:xfrm>
            <a:off x="2305318" y="439283"/>
            <a:ext cx="6968684" cy="6095409"/>
          </a:xfrm>
          <a:prstGeom prst="rect">
            <a:avLst/>
          </a:prstGeom>
        </p:spPr>
      </p:pic>
      <p:cxnSp>
        <p:nvCxnSpPr>
          <p:cNvPr id="6" name="肘形接點 5"/>
          <p:cNvCxnSpPr/>
          <p:nvPr/>
        </p:nvCxnSpPr>
        <p:spPr>
          <a:xfrm rot="5400000" flipH="1" flipV="1">
            <a:off x="6277737" y="1893732"/>
            <a:ext cx="1276439" cy="566667"/>
          </a:xfrm>
          <a:prstGeom prst="bentConnector3">
            <a:avLst>
              <a:gd name="adj1" fmla="val -145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789660" y="950291"/>
            <a:ext cx="70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_</a:t>
            </a:r>
            <a:endParaRPr lang="zh-TW" altLang="en-US" sz="3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789660" y="2271091"/>
            <a:ext cx="631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+</a:t>
            </a:r>
            <a:endParaRPr lang="zh-TW" altLang="en-US" sz="4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60119" y="272114"/>
            <a:ext cx="875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2">
                    <a:lumMod val="50000"/>
                  </a:schemeClr>
                </a:solidFill>
              </a:rPr>
              <a:t>X</a:t>
            </a:r>
            <a:endParaRPr lang="zh-TW" altLang="en-US" sz="6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789660" y="2160589"/>
            <a:ext cx="0" cy="1622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602250" y="3477423"/>
            <a:ext cx="1081826" cy="2963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837401" y="3711379"/>
            <a:ext cx="144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高電</a:t>
            </a:r>
            <a:r>
              <a:rPr lang="zh-TW" altLang="en-US" b="1" dirty="0">
                <a:solidFill>
                  <a:srgbClr val="FFFF00"/>
                </a:solidFill>
              </a:rPr>
              <a:t>位</a:t>
            </a: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610997" y="801707"/>
            <a:ext cx="824247" cy="3018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486761" y="580959"/>
            <a:ext cx="138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低電位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6498001" y="5342709"/>
            <a:ext cx="437882" cy="300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676462" y="5611426"/>
            <a:ext cx="1160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200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-161407" y="761377"/>
            <a:ext cx="4719318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>
              <a:lnSpc>
                <a:spcPct val="80000"/>
              </a:lnSpc>
            </a:pP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 </a:t>
            </a:r>
            <a:r>
              <a:rPr lang="zh-TW" altLang="en-US" sz="2400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反電動勢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:</a:t>
            </a:r>
            <a:endParaRPr lang="en-US" altLang="zh-TW" sz="2400" b="1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zh-TW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     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與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線圈中電流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的方向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相反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，此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反電動勢的強度隨著磁通量的變化率而改變，因此當線圈的轉動速率增加時，反電動勢也跟著增加。</a:t>
            </a:r>
          </a:p>
          <a:p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02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6" grpId="0"/>
      <p:bldP spid="29" grpId="0"/>
    </p:bld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</TotalTime>
  <Words>484</Words>
  <Application>Microsoft Office PowerPoint</Application>
  <PresentationFormat>寬螢幕</PresentationFormat>
  <Paragraphs>54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微軟正黑體</vt:lpstr>
      <vt:lpstr>微軟正黑體 Light</vt:lpstr>
      <vt:lpstr>新細明體</vt:lpstr>
      <vt:lpstr>標楷體</vt:lpstr>
      <vt:lpstr>Arial</vt:lpstr>
      <vt:lpstr>Calibri</vt:lpstr>
      <vt:lpstr>Symbol</vt:lpstr>
      <vt:lpstr>Times New Roman</vt:lpstr>
      <vt:lpstr>Trebuchet MS</vt:lpstr>
      <vt:lpstr>Wingdings 3</vt:lpstr>
      <vt:lpstr>多面向</vt:lpstr>
      <vt:lpstr>電磁感應-電動機(馬達)  Electromagnetic Induction  </vt:lpstr>
      <vt:lpstr>CONTENTS</vt:lpstr>
      <vt:lpstr>電磁感應</vt:lpstr>
      <vt:lpstr>麥克風</vt:lpstr>
      <vt:lpstr>法拉第定律</vt:lpstr>
      <vt:lpstr>反電動勢</vt:lpstr>
      <vt:lpstr>PowerPoint 簡報</vt:lpstr>
      <vt:lpstr>PowerPoint 簡報</vt:lpstr>
      <vt:lpstr>PowerPoint 簡報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毓伶 周</dc:creator>
  <cp:lastModifiedBy>毓伶 周</cp:lastModifiedBy>
  <cp:revision>18</cp:revision>
  <dcterms:created xsi:type="dcterms:W3CDTF">2018-11-29T23:47:11Z</dcterms:created>
  <dcterms:modified xsi:type="dcterms:W3CDTF">2018-11-30T06:39:32Z</dcterms:modified>
</cp:coreProperties>
</file>