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73" r:id="rId4"/>
    <p:sldId id="257" r:id="rId5"/>
    <p:sldId id="287" r:id="rId6"/>
    <p:sldId id="267" r:id="rId7"/>
    <p:sldId id="276" r:id="rId8"/>
    <p:sldId id="277" r:id="rId9"/>
    <p:sldId id="258" r:id="rId10"/>
    <p:sldId id="274" r:id="rId11"/>
    <p:sldId id="269" r:id="rId12"/>
    <p:sldId id="275" r:id="rId13"/>
    <p:sldId id="26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薇柔 甘" initials="薇柔" lastIdx="1" clrIdx="0">
    <p:extLst>
      <p:ext uri="{19B8F6BF-5375-455C-9EA6-DF929625EA0E}">
        <p15:presenceInfo xmlns:p15="http://schemas.microsoft.com/office/powerpoint/2012/main" userId="6b7f079aea8316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7BE3"/>
    <a:srgbClr val="18478F"/>
    <a:srgbClr val="DF5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26" autoAdjust="0"/>
  </p:normalViewPr>
  <p:slideViewPr>
    <p:cSldViewPr snapToGrid="0">
      <p:cViewPr varScale="1">
        <p:scale>
          <a:sx n="96" d="100"/>
          <a:sy n="96" d="100"/>
        </p:scale>
        <p:origin x="6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9T15:23:51.12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35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80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1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45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9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5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2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395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622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87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498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2617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4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9414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54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4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99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89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0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248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75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57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540C-0238-45C4-ABD0-A50CF6A0F0AF}" type="datetimeFigureOut">
              <a:rPr lang="zh-CN" altLang="en-US" smtClean="0"/>
              <a:t>2018/11/29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CDEED-1B45-4D36-92C3-BD3BE5680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3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2018/11/29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25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>
            <p:custDataLst>
              <p:tags r:id="rId1"/>
            </p:custDataLst>
          </p:nvPr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>
            <p:custDataLst>
              <p:tags r:id="rId2"/>
            </p:custDataLst>
          </p:nvPr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>
            <p:custDataLst>
              <p:tags r:id="rId3"/>
            </p:custDataLst>
          </p:nvPr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>
            <p:custDataLst>
              <p:tags r:id="rId4"/>
            </p:custDataLst>
          </p:nvPr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PA_圆角矩形 3"/>
          <p:cNvSpPr/>
          <p:nvPr>
            <p:custDataLst>
              <p:tags r:id="rId5"/>
            </p:custDataLst>
          </p:nvPr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PA_椭圆 4"/>
          <p:cNvSpPr/>
          <p:nvPr>
            <p:custDataLst>
              <p:tags r:id="rId6"/>
            </p:custDataLst>
          </p:nvPr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PA_矩形 28"/>
          <p:cNvSpPr/>
          <p:nvPr>
            <p:custDataLst>
              <p:tags r:id="rId7"/>
            </p:custDataLst>
          </p:nvPr>
        </p:nvSpPr>
        <p:spPr>
          <a:xfrm>
            <a:off x="4736145" y="4204557"/>
            <a:ext cx="2718116" cy="276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甘薇柔</a:t>
            </a:r>
            <a:r>
              <a:rPr lang="en-US" altLang="zh-TW" sz="12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_1130</a:t>
            </a:r>
            <a:endParaRPr lang="pt-BR" altLang="zh-CN" sz="12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PA_矩形 29"/>
          <p:cNvSpPr/>
          <p:nvPr>
            <p:custDataLst>
              <p:tags r:id="rId8"/>
            </p:custDataLst>
          </p:nvPr>
        </p:nvSpPr>
        <p:spPr>
          <a:xfrm>
            <a:off x="4406211" y="3274483"/>
            <a:ext cx="338451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prstClr val="black">
                    <a:lumMod val="50000"/>
                    <a:lumOff val="50000"/>
                  </a:prst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Raspberry Pi</a:t>
            </a:r>
            <a:endParaRPr lang="en-US" altLang="zh-CN" sz="2400" dirty="0">
              <a:solidFill>
                <a:prstClr val="black">
                  <a:lumMod val="50000"/>
                  <a:lumOff val="50000"/>
                </a:prst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PA_矩形 30"/>
          <p:cNvSpPr/>
          <p:nvPr>
            <p:custDataLst>
              <p:tags r:id="rId9"/>
            </p:custDataLst>
          </p:nvPr>
        </p:nvSpPr>
        <p:spPr>
          <a:xfrm>
            <a:off x="5523762" y="2482908"/>
            <a:ext cx="1297920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36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zh-CN" altLang="en-US" sz="36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PA_组合 2"/>
          <p:cNvGrpSpPr/>
          <p:nvPr>
            <p:custDataLst>
              <p:tags r:id="rId10"/>
            </p:custDataLst>
          </p:nvPr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44" name="椭圆 43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" name="PA_组合 1"/>
          <p:cNvGrpSpPr/>
          <p:nvPr>
            <p:custDataLst>
              <p:tags r:id="rId11"/>
            </p:custDataLst>
          </p:nvPr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6" name="椭圆 45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354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39" grpId="1" animBg="1"/>
      <p:bldP spid="42" grpId="0" animBg="1"/>
      <p:bldP spid="42" grpId="1" animBg="1"/>
      <p:bldP spid="43" grpId="0" animBg="1"/>
      <p:bldP spid="43" grpId="1" animBg="1"/>
      <p:bldP spid="4" grpId="0" animBg="1"/>
      <p:bldP spid="5" grpId="0" animBg="1"/>
      <p:bldP spid="29" grpId="0"/>
      <p:bldP spid="30" grpId="0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17964" y="3254485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硬體</a:t>
            </a:r>
            <a:r>
              <a:rPr lang="en-US" altLang="zh-TW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en-US" altLang="zh-CN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1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l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935445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硬體</a:t>
            </a:r>
            <a:r>
              <a:rPr lang="en-US" altLang="zh-TW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6854" y="399268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4CF6D5-A120-4252-98AE-9F5DF75230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3725" y="1331842"/>
            <a:ext cx="7545595" cy="4611757"/>
          </a:xfrm>
          <a:prstGeom prst="rect">
            <a:avLst/>
          </a:prstGeom>
        </p:spPr>
      </p:pic>
      <p:sp>
        <p:nvSpPr>
          <p:cNvPr id="51" name="矩形 50">
            <a:extLst>
              <a:ext uri="{FF2B5EF4-FFF2-40B4-BE49-F238E27FC236}">
                <a16:creationId xmlns:a16="http://schemas.microsoft.com/office/drawing/2014/main" id="{1067242F-15B8-4A86-AFE8-29C432D2AA7B}"/>
              </a:ext>
            </a:extLst>
          </p:cNvPr>
          <p:cNvSpPr/>
          <p:nvPr/>
        </p:nvSpPr>
        <p:spPr>
          <a:xfrm>
            <a:off x="1861479" y="1613453"/>
            <a:ext cx="1615501" cy="21534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181246E0-81CA-4E5B-8C2C-963CDF94E06A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8574157" y="4210446"/>
            <a:ext cx="667970" cy="6388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7831A4D-4D12-40B0-9282-E5917673D209}"/>
              </a:ext>
            </a:extLst>
          </p:cNvPr>
          <p:cNvSpPr/>
          <p:nvPr/>
        </p:nvSpPr>
        <p:spPr>
          <a:xfrm>
            <a:off x="3148655" y="4065103"/>
            <a:ext cx="5425502" cy="2906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C4612FB5-3453-49B0-A307-5C530AE1993D}"/>
              </a:ext>
            </a:extLst>
          </p:cNvPr>
          <p:cNvSpPr txBox="1"/>
          <p:nvPr/>
        </p:nvSpPr>
        <p:spPr>
          <a:xfrm>
            <a:off x="9242127" y="2704667"/>
            <a:ext cx="2373403" cy="31393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透過函式，可指定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PWM </a:t>
            </a:r>
            <a:r>
              <a:rPr lang="zh-TW" altLang="en-US" b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腳位、頻率與工作週期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，以便改變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LED 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燈泡的亮度。需要特別注意的是 </a:t>
            </a:r>
            <a:r>
              <a:rPr lang="en-US" altLang="zh-TW" b="1" dirty="0" err="1">
                <a:solidFill>
                  <a:srgbClr val="00B05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hardware_PWM</a:t>
            </a:r>
            <a:r>
              <a:rPr lang="en-US" altLang="zh-TW" b="1" dirty="0">
                <a:solidFill>
                  <a:srgbClr val="00B05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的第三個參數範圍為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0~1000000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，與 </a:t>
            </a:r>
            <a:r>
              <a:rPr lang="en-US" altLang="zh-TW" b="1" dirty="0" err="1">
                <a:solidFill>
                  <a:srgbClr val="00B05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RPi.GPIO</a:t>
            </a:r>
            <a:r>
              <a:rPr lang="en-US" altLang="zh-TW" b="1" dirty="0">
                <a:solidFill>
                  <a:srgbClr val="00B05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工作週期範圍為 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0~100 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有很大差異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326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4" grpId="1" animBg="1"/>
      <p:bldP spid="45" grpId="0" animBg="1"/>
      <p:bldP spid="45" grpId="1" animBg="1"/>
      <p:bldP spid="49" grpId="0" animBg="1"/>
      <p:bldP spid="49" grpId="1" animBg="1"/>
      <p:bldP spid="50" grpId="0"/>
      <p:bldP spid="51" grpId="0" animBg="1"/>
      <p:bldP spid="53" grpId="0" animBg="1"/>
      <p:bldP spid="53" grpId="1" animBg="1"/>
      <p:bldP spid="54" grpId="0" animBg="1"/>
      <p:bldP spid="5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 rot="2700000">
            <a:off x="4300148" y="1739713"/>
            <a:ext cx="3590111" cy="359011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665900" y="1105464"/>
            <a:ext cx="4858608" cy="4858608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64550" y="3119267"/>
            <a:ext cx="2661306" cy="83099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sz="4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THANKS!</a:t>
            </a:r>
            <a:endParaRPr lang="zh-CN" altLang="en-US" sz="4800" dirty="0">
              <a:solidFill>
                <a:srgbClr val="18478F"/>
              </a:solidFill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218413" y="1840884"/>
            <a:ext cx="3799166" cy="3405278"/>
            <a:chOff x="4218413" y="1840884"/>
            <a:chExt cx="3799166" cy="3405278"/>
          </a:xfrm>
        </p:grpSpPr>
        <p:sp>
          <p:nvSpPr>
            <p:cNvPr id="36" name="椭圆 35"/>
            <p:cNvSpPr/>
            <p:nvPr/>
          </p:nvSpPr>
          <p:spPr>
            <a:xfrm>
              <a:off x="4218413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7831128" y="505971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4221683" y="1840884"/>
            <a:ext cx="3786146" cy="3435128"/>
            <a:chOff x="4221683" y="1840884"/>
            <a:chExt cx="3786146" cy="3435128"/>
          </a:xfrm>
        </p:grpSpPr>
        <p:sp>
          <p:nvSpPr>
            <p:cNvPr id="49" name="椭圆 48"/>
            <p:cNvSpPr/>
            <p:nvPr/>
          </p:nvSpPr>
          <p:spPr>
            <a:xfrm>
              <a:off x="4221683" y="5089561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7821378" y="1840884"/>
              <a:ext cx="186451" cy="186451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31346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0.1711 7.40741E-7 L 2.08333E-6 7.40741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1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7 7.40741E-7 L 3.33333E-6 7.40741E-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 rot="2700000">
            <a:off x="5131552" y="973633"/>
            <a:ext cx="1928895" cy="1928895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 rot="2700000">
            <a:off x="5233247" y="1075328"/>
            <a:ext cx="1725504" cy="1725504"/>
          </a:xfrm>
          <a:prstGeom prst="roundRect">
            <a:avLst/>
          </a:prstGeom>
          <a:noFill/>
          <a:ln w="3175">
            <a:solidFill>
              <a:srgbClr val="18478F"/>
            </a:solidFill>
            <a:prstDash val="solid"/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1" name="矩形 20" descr="e7d195523061f1c0205959036996ad55c215b892a7aac5c0B9ADEF7896FB48F2EF97163A2DE1401E1875DEDC438B7864AD24CA23553DBBBD975DAF4CAD4A2592689FFB6CEE59FFA55B2702D0E5EE29CDDE744B5A58D848E290B0F3363EEEFF85AEACDB2C4783B3CFD20D9E72AC2F528B09A88B84C6E73CDEC5D6CB26D43C2398027A14BE9DBFE415"/>
          <p:cNvSpPr/>
          <p:nvPr/>
        </p:nvSpPr>
        <p:spPr>
          <a:xfrm>
            <a:off x="4946415" y="1707247"/>
            <a:ext cx="229916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22" name="圆角矩形 21"/>
          <p:cNvSpPr/>
          <p:nvPr/>
        </p:nvSpPr>
        <p:spPr>
          <a:xfrm rot="2700000">
            <a:off x="2977212" y="3850961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 rot="13500000">
            <a:off x="2404735" y="4285588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 rot="2700000">
            <a:off x="5383869" y="385096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 rot="13500000">
            <a:off x="4811392" y="428558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 rot="2700000">
            <a:off x="7774975" y="3850960"/>
            <a:ext cx="1424261" cy="1424261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 rot="13500000">
            <a:off x="7202498" y="4285587"/>
            <a:ext cx="555003" cy="555004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000495" y="440144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TW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r>
              <a:rPr lang="zh-TW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分類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401947" y="440144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軟體</a:t>
            </a:r>
            <a:r>
              <a:rPr lang="en-US" altLang="zh-TW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762492" y="4401449"/>
            <a:ext cx="1499760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硬體</a:t>
            </a:r>
            <a:r>
              <a:rPr lang="en-US" altLang="zh-TW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en-US" altLang="zh-CN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413572" y="433225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820229" y="4355282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227929" y="4332255"/>
            <a:ext cx="537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791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0">
        <p15:prstTrans prst="curtains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16536 2.22222E-6 L -1.875E-6 2.22222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accel="5000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0.16536 2.22222E-6 L -4.16667E-6 2.22222E-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0.16537 2.22222E-6 L 2.29167E-6 2.22222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0.16536 2.22222E-6 L 0 2.22222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16536 2.22222E-6 L -1.66667E-6 2.22222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0.16536 2.22222E-6 L -3.75E-6 2.22222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35" grpId="0"/>
      <p:bldP spid="36" grpId="0"/>
      <p:bldP spid="37" grpId="0"/>
      <p:bldP spid="49" grpId="0"/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873933" y="3167390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分類</a:t>
            </a:r>
            <a:endParaRPr lang="en-US" altLang="zh-CN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366532" y="3033286"/>
            <a:ext cx="1044924" cy="975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55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0">
        <p15:prstTrans prst="wind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0" grpId="0"/>
      <p:bldP spid="22" grpId="0" animBg="1"/>
      <p:bldP spid="22" grpId="1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7"/>
          <p:cNvSpPr>
            <a:spLocks/>
          </p:cNvSpPr>
          <p:nvPr/>
        </p:nvSpPr>
        <p:spPr bwMode="auto">
          <a:xfrm>
            <a:off x="1935445" y="1525206"/>
            <a:ext cx="2834651" cy="2202600"/>
          </a:xfrm>
          <a:custGeom>
            <a:avLst/>
            <a:gdLst>
              <a:gd name="T0" fmla="*/ 61 w 86"/>
              <a:gd name="T1" fmla="*/ 38 h 64"/>
              <a:gd name="T2" fmla="*/ 65 w 86"/>
              <a:gd name="T3" fmla="*/ 34 h 64"/>
              <a:gd name="T4" fmla="*/ 70 w 86"/>
              <a:gd name="T5" fmla="*/ 37 h 64"/>
              <a:gd name="T6" fmla="*/ 77 w 86"/>
              <a:gd name="T7" fmla="*/ 41 h 64"/>
              <a:gd name="T8" fmla="*/ 86 w 86"/>
              <a:gd name="T9" fmla="*/ 32 h 64"/>
              <a:gd name="T10" fmla="*/ 77 w 86"/>
              <a:gd name="T11" fmla="*/ 23 h 64"/>
              <a:gd name="T12" fmla="*/ 70 w 86"/>
              <a:gd name="T13" fmla="*/ 27 h 64"/>
              <a:gd name="T14" fmla="*/ 65 w 86"/>
              <a:gd name="T15" fmla="*/ 30 h 64"/>
              <a:gd name="T16" fmla="*/ 61 w 86"/>
              <a:gd name="T17" fmla="*/ 26 h 64"/>
              <a:gd name="T18" fmla="*/ 61 w 86"/>
              <a:gd name="T19" fmla="*/ 26 h 64"/>
              <a:gd name="T20" fmla="*/ 61 w 86"/>
              <a:gd name="T21" fmla="*/ 0 h 64"/>
              <a:gd name="T22" fmla="*/ 10 w 86"/>
              <a:gd name="T23" fmla="*/ 0 h 64"/>
              <a:gd name="T24" fmla="*/ 0 w 86"/>
              <a:gd name="T25" fmla="*/ 10 h 64"/>
              <a:gd name="T26" fmla="*/ 0 w 86"/>
              <a:gd name="T27" fmla="*/ 54 h 64"/>
              <a:gd name="T28" fmla="*/ 10 w 86"/>
              <a:gd name="T29" fmla="*/ 64 h 64"/>
              <a:gd name="T30" fmla="*/ 61 w 86"/>
              <a:gd name="T31" fmla="*/ 64 h 64"/>
              <a:gd name="T32" fmla="*/ 61 w 86"/>
              <a:gd name="T33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6" h="64">
                <a:moveTo>
                  <a:pt x="61" y="38"/>
                </a:moveTo>
                <a:cubicBezTo>
                  <a:pt x="62" y="36"/>
                  <a:pt x="63" y="34"/>
                  <a:pt x="65" y="34"/>
                </a:cubicBezTo>
                <a:cubicBezTo>
                  <a:pt x="68" y="34"/>
                  <a:pt x="69" y="36"/>
                  <a:pt x="70" y="37"/>
                </a:cubicBezTo>
                <a:cubicBezTo>
                  <a:pt x="71" y="39"/>
                  <a:pt x="74" y="41"/>
                  <a:pt x="77" y="41"/>
                </a:cubicBezTo>
                <a:cubicBezTo>
                  <a:pt x="82" y="41"/>
                  <a:pt x="86" y="37"/>
                  <a:pt x="86" y="32"/>
                </a:cubicBezTo>
                <a:cubicBezTo>
                  <a:pt x="86" y="27"/>
                  <a:pt x="82" y="23"/>
                  <a:pt x="77" y="23"/>
                </a:cubicBezTo>
                <a:cubicBezTo>
                  <a:pt x="74" y="23"/>
                  <a:pt x="71" y="25"/>
                  <a:pt x="70" y="27"/>
                </a:cubicBezTo>
                <a:cubicBezTo>
                  <a:pt x="69" y="27"/>
                  <a:pt x="68" y="30"/>
                  <a:pt x="65" y="30"/>
                </a:cubicBezTo>
                <a:cubicBezTo>
                  <a:pt x="63" y="30"/>
                  <a:pt x="62" y="28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9"/>
                  <a:pt x="5" y="64"/>
                  <a:pt x="10" y="6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38"/>
                  <a:pt x="61" y="38"/>
                  <a:pt x="61" y="3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3280753" y="1509332"/>
            <a:ext cx="3994004" cy="2234901"/>
          </a:xfrm>
          <a:custGeom>
            <a:avLst/>
            <a:gdLst>
              <a:gd name="T0" fmla="*/ 130 w 140"/>
              <a:gd name="T1" fmla="*/ 0 h 64"/>
              <a:gd name="T2" fmla="*/ 0 w 140"/>
              <a:gd name="T3" fmla="*/ 0 h 64"/>
              <a:gd name="T4" fmla="*/ 0 w 140"/>
              <a:gd name="T5" fmla="*/ 25 h 64"/>
              <a:gd name="T6" fmla="*/ 0 w 140"/>
              <a:gd name="T7" fmla="*/ 26 h 64"/>
              <a:gd name="T8" fmla="*/ 1 w 140"/>
              <a:gd name="T9" fmla="*/ 25 h 64"/>
              <a:gd name="T10" fmla="*/ 1 w 140"/>
              <a:gd name="T11" fmla="*/ 25 h 64"/>
              <a:gd name="T12" fmla="*/ 12 w 140"/>
              <a:gd name="T13" fmla="*/ 19 h 64"/>
              <a:gd name="T14" fmla="*/ 24 w 140"/>
              <a:gd name="T15" fmla="*/ 32 h 64"/>
              <a:gd name="T16" fmla="*/ 12 w 140"/>
              <a:gd name="T17" fmla="*/ 45 h 64"/>
              <a:gd name="T18" fmla="*/ 1 w 140"/>
              <a:gd name="T19" fmla="*/ 39 h 64"/>
              <a:gd name="T20" fmla="*/ 1 w 140"/>
              <a:gd name="T21" fmla="*/ 39 h 64"/>
              <a:gd name="T22" fmla="*/ 0 w 140"/>
              <a:gd name="T23" fmla="*/ 38 h 64"/>
              <a:gd name="T24" fmla="*/ 0 w 140"/>
              <a:gd name="T25" fmla="*/ 38 h 64"/>
              <a:gd name="T26" fmla="*/ 0 w 140"/>
              <a:gd name="T27" fmla="*/ 64 h 64"/>
              <a:gd name="T28" fmla="*/ 130 w 140"/>
              <a:gd name="T29" fmla="*/ 64 h 64"/>
              <a:gd name="T30" fmla="*/ 140 w 140"/>
              <a:gd name="T31" fmla="*/ 54 h 64"/>
              <a:gd name="T32" fmla="*/ 140 w 140"/>
              <a:gd name="T33" fmla="*/ 10 h 64"/>
              <a:gd name="T34" fmla="*/ 130 w 140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4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6"/>
                  <a:pt x="0" y="26"/>
                  <a:pt x="0" y="26"/>
                </a:cubicBezTo>
                <a:cubicBezTo>
                  <a:pt x="1" y="26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4" y="21"/>
                  <a:pt x="8" y="19"/>
                  <a:pt x="12" y="19"/>
                </a:cubicBezTo>
                <a:cubicBezTo>
                  <a:pt x="19" y="19"/>
                  <a:pt x="24" y="25"/>
                  <a:pt x="24" y="32"/>
                </a:cubicBezTo>
                <a:cubicBezTo>
                  <a:pt x="24" y="39"/>
                  <a:pt x="19" y="45"/>
                  <a:pt x="12" y="45"/>
                </a:cubicBezTo>
                <a:cubicBezTo>
                  <a:pt x="8" y="45"/>
                  <a:pt x="4" y="43"/>
                  <a:pt x="1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9"/>
                  <a:pt x="1" y="38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64"/>
                  <a:pt x="0" y="64"/>
                  <a:pt x="0" y="64"/>
                </a:cubicBezTo>
                <a:cubicBezTo>
                  <a:pt x="130" y="64"/>
                  <a:pt x="130" y="64"/>
                  <a:pt x="130" y="64"/>
                </a:cubicBezTo>
                <a:cubicBezTo>
                  <a:pt x="136" y="64"/>
                  <a:pt x="140" y="59"/>
                  <a:pt x="140" y="54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0" y="4"/>
                  <a:pt x="136" y="0"/>
                  <a:pt x="130" y="0"/>
                </a:cubicBezTo>
                <a:close/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8" name="Freeform 11"/>
          <p:cNvSpPr>
            <a:spLocks/>
          </p:cNvSpPr>
          <p:nvPr/>
        </p:nvSpPr>
        <p:spPr bwMode="auto">
          <a:xfrm>
            <a:off x="1935447" y="4105173"/>
            <a:ext cx="2768390" cy="2234901"/>
          </a:xfrm>
          <a:custGeom>
            <a:avLst/>
            <a:gdLst>
              <a:gd name="T0" fmla="*/ 61 w 85"/>
              <a:gd name="T1" fmla="*/ 38 h 64"/>
              <a:gd name="T2" fmla="*/ 65 w 85"/>
              <a:gd name="T3" fmla="*/ 34 h 64"/>
              <a:gd name="T4" fmla="*/ 69 w 85"/>
              <a:gd name="T5" fmla="*/ 37 h 64"/>
              <a:gd name="T6" fmla="*/ 76 w 85"/>
              <a:gd name="T7" fmla="*/ 41 h 64"/>
              <a:gd name="T8" fmla="*/ 85 w 85"/>
              <a:gd name="T9" fmla="*/ 32 h 64"/>
              <a:gd name="T10" fmla="*/ 76 w 85"/>
              <a:gd name="T11" fmla="*/ 23 h 64"/>
              <a:gd name="T12" fmla="*/ 69 w 85"/>
              <a:gd name="T13" fmla="*/ 27 h 64"/>
              <a:gd name="T14" fmla="*/ 65 w 85"/>
              <a:gd name="T15" fmla="*/ 30 h 64"/>
              <a:gd name="T16" fmla="*/ 61 w 85"/>
              <a:gd name="T17" fmla="*/ 26 h 64"/>
              <a:gd name="T18" fmla="*/ 61 w 85"/>
              <a:gd name="T19" fmla="*/ 26 h 64"/>
              <a:gd name="T20" fmla="*/ 61 w 85"/>
              <a:gd name="T21" fmla="*/ 0 h 64"/>
              <a:gd name="T22" fmla="*/ 10 w 85"/>
              <a:gd name="T23" fmla="*/ 0 h 64"/>
              <a:gd name="T24" fmla="*/ 0 w 85"/>
              <a:gd name="T25" fmla="*/ 10 h 64"/>
              <a:gd name="T26" fmla="*/ 0 w 85"/>
              <a:gd name="T27" fmla="*/ 54 h 64"/>
              <a:gd name="T28" fmla="*/ 10 w 85"/>
              <a:gd name="T29" fmla="*/ 64 h 64"/>
              <a:gd name="T30" fmla="*/ 61 w 85"/>
              <a:gd name="T31" fmla="*/ 64 h 64"/>
              <a:gd name="T32" fmla="*/ 61 w 85"/>
              <a:gd name="T33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5" h="64">
                <a:moveTo>
                  <a:pt x="61" y="38"/>
                </a:moveTo>
                <a:cubicBezTo>
                  <a:pt x="61" y="37"/>
                  <a:pt x="62" y="34"/>
                  <a:pt x="65" y="34"/>
                </a:cubicBezTo>
                <a:cubicBezTo>
                  <a:pt x="67" y="34"/>
                  <a:pt x="69" y="37"/>
                  <a:pt x="69" y="37"/>
                </a:cubicBezTo>
                <a:cubicBezTo>
                  <a:pt x="71" y="40"/>
                  <a:pt x="73" y="41"/>
                  <a:pt x="76" y="41"/>
                </a:cubicBezTo>
                <a:cubicBezTo>
                  <a:pt x="81" y="41"/>
                  <a:pt x="85" y="37"/>
                  <a:pt x="85" y="32"/>
                </a:cubicBezTo>
                <a:cubicBezTo>
                  <a:pt x="85" y="27"/>
                  <a:pt x="81" y="23"/>
                  <a:pt x="76" y="23"/>
                </a:cubicBezTo>
                <a:cubicBezTo>
                  <a:pt x="73" y="23"/>
                  <a:pt x="71" y="25"/>
                  <a:pt x="69" y="27"/>
                </a:cubicBezTo>
                <a:cubicBezTo>
                  <a:pt x="69" y="28"/>
                  <a:pt x="67" y="30"/>
                  <a:pt x="65" y="30"/>
                </a:cubicBezTo>
                <a:cubicBezTo>
                  <a:pt x="62" y="30"/>
                  <a:pt x="61" y="28"/>
                  <a:pt x="61" y="26"/>
                </a:cubicBezTo>
                <a:cubicBezTo>
                  <a:pt x="61" y="26"/>
                  <a:pt x="61" y="26"/>
                  <a:pt x="61" y="26"/>
                </a:cubicBezTo>
                <a:cubicBezTo>
                  <a:pt x="61" y="0"/>
                  <a:pt x="61" y="0"/>
                  <a:pt x="6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4" y="0"/>
                  <a:pt x="0" y="5"/>
                  <a:pt x="0" y="10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0"/>
                  <a:pt x="4" y="64"/>
                  <a:pt x="10" y="64"/>
                </a:cubicBezTo>
                <a:cubicBezTo>
                  <a:pt x="61" y="64"/>
                  <a:pt x="61" y="64"/>
                  <a:pt x="61" y="64"/>
                </a:cubicBezTo>
                <a:cubicBezTo>
                  <a:pt x="61" y="38"/>
                  <a:pt x="61" y="38"/>
                  <a:pt x="61" y="38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Freeform 12"/>
          <p:cNvSpPr>
            <a:spLocks/>
          </p:cNvSpPr>
          <p:nvPr/>
        </p:nvSpPr>
        <p:spPr bwMode="auto">
          <a:xfrm>
            <a:off x="3280753" y="4104619"/>
            <a:ext cx="3954788" cy="2234901"/>
          </a:xfrm>
          <a:custGeom>
            <a:avLst/>
            <a:gdLst>
              <a:gd name="T0" fmla="*/ 130 w 140"/>
              <a:gd name="T1" fmla="*/ 0 h 64"/>
              <a:gd name="T2" fmla="*/ 0 w 140"/>
              <a:gd name="T3" fmla="*/ 0 h 64"/>
              <a:gd name="T4" fmla="*/ 0 w 140"/>
              <a:gd name="T5" fmla="*/ 26 h 64"/>
              <a:gd name="T6" fmla="*/ 0 w 140"/>
              <a:gd name="T7" fmla="*/ 26 h 64"/>
              <a:gd name="T8" fmla="*/ 1 w 140"/>
              <a:gd name="T9" fmla="*/ 25 h 64"/>
              <a:gd name="T10" fmla="*/ 1 w 140"/>
              <a:gd name="T11" fmla="*/ 25 h 64"/>
              <a:gd name="T12" fmla="*/ 11 w 140"/>
              <a:gd name="T13" fmla="*/ 20 h 64"/>
              <a:gd name="T14" fmla="*/ 24 w 140"/>
              <a:gd name="T15" fmla="*/ 32 h 64"/>
              <a:gd name="T16" fmla="*/ 11 w 140"/>
              <a:gd name="T17" fmla="*/ 45 h 64"/>
              <a:gd name="T18" fmla="*/ 1 w 140"/>
              <a:gd name="T19" fmla="*/ 40 h 64"/>
              <a:gd name="T20" fmla="*/ 1 w 140"/>
              <a:gd name="T21" fmla="*/ 39 h 64"/>
              <a:gd name="T22" fmla="*/ 0 w 140"/>
              <a:gd name="T23" fmla="*/ 38 h 64"/>
              <a:gd name="T24" fmla="*/ 0 w 140"/>
              <a:gd name="T25" fmla="*/ 39 h 64"/>
              <a:gd name="T26" fmla="*/ 0 w 140"/>
              <a:gd name="T27" fmla="*/ 64 h 64"/>
              <a:gd name="T28" fmla="*/ 130 w 140"/>
              <a:gd name="T29" fmla="*/ 64 h 64"/>
              <a:gd name="T30" fmla="*/ 140 w 140"/>
              <a:gd name="T31" fmla="*/ 54 h 64"/>
              <a:gd name="T32" fmla="*/ 140 w 140"/>
              <a:gd name="T33" fmla="*/ 10 h 64"/>
              <a:gd name="T34" fmla="*/ 130 w 140"/>
              <a:gd name="T3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0" h="64">
                <a:moveTo>
                  <a:pt x="13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6"/>
                  <a:pt x="1" y="25"/>
                  <a:pt x="1" y="25"/>
                </a:cubicBezTo>
                <a:cubicBezTo>
                  <a:pt x="1" y="25"/>
                  <a:pt x="1" y="25"/>
                  <a:pt x="1" y="25"/>
                </a:cubicBezTo>
                <a:cubicBezTo>
                  <a:pt x="3" y="22"/>
                  <a:pt x="7" y="20"/>
                  <a:pt x="11" y="20"/>
                </a:cubicBezTo>
                <a:cubicBezTo>
                  <a:pt x="18" y="20"/>
                  <a:pt x="24" y="25"/>
                  <a:pt x="24" y="32"/>
                </a:cubicBezTo>
                <a:cubicBezTo>
                  <a:pt x="24" y="39"/>
                  <a:pt x="18" y="45"/>
                  <a:pt x="11" y="45"/>
                </a:cubicBezTo>
                <a:cubicBezTo>
                  <a:pt x="7" y="45"/>
                  <a:pt x="3" y="43"/>
                  <a:pt x="1" y="40"/>
                </a:cubicBezTo>
                <a:cubicBezTo>
                  <a:pt x="1" y="39"/>
                  <a:pt x="1" y="39"/>
                  <a:pt x="1" y="39"/>
                </a:cubicBezTo>
                <a:cubicBezTo>
                  <a:pt x="1" y="39"/>
                  <a:pt x="0" y="39"/>
                  <a:pt x="0" y="38"/>
                </a:cubicBezTo>
                <a:cubicBezTo>
                  <a:pt x="0" y="38"/>
                  <a:pt x="0" y="39"/>
                  <a:pt x="0" y="39"/>
                </a:cubicBezTo>
                <a:cubicBezTo>
                  <a:pt x="0" y="64"/>
                  <a:pt x="0" y="64"/>
                  <a:pt x="0" y="64"/>
                </a:cubicBezTo>
                <a:cubicBezTo>
                  <a:pt x="130" y="64"/>
                  <a:pt x="130" y="64"/>
                  <a:pt x="130" y="64"/>
                </a:cubicBezTo>
                <a:cubicBezTo>
                  <a:pt x="135" y="64"/>
                  <a:pt x="140" y="60"/>
                  <a:pt x="140" y="54"/>
                </a:cubicBezTo>
                <a:cubicBezTo>
                  <a:pt x="140" y="10"/>
                  <a:pt x="140" y="10"/>
                  <a:pt x="140" y="10"/>
                </a:cubicBezTo>
                <a:cubicBezTo>
                  <a:pt x="140" y="5"/>
                  <a:pt x="135" y="0"/>
                  <a:pt x="130" y="0"/>
                </a:cubicBezTo>
                <a:close/>
              </a:path>
            </a:pathLst>
          </a:custGeom>
          <a:solidFill>
            <a:srgbClr val="18478F"/>
          </a:solidFill>
          <a:ln w="2857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3959182" y="1856645"/>
            <a:ext cx="3665341" cy="1221995"/>
            <a:chOff x="8759868" y="1399734"/>
            <a:chExt cx="2161970" cy="723863"/>
          </a:xfrm>
        </p:grpSpPr>
        <p:sp>
          <p:nvSpPr>
            <p:cNvPr id="52" name="矩形 51"/>
            <p:cNvSpPr/>
            <p:nvPr/>
          </p:nvSpPr>
          <p:spPr>
            <a:xfrm>
              <a:off x="8777463" y="1740736"/>
              <a:ext cx="2144375" cy="382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快速</a:t>
              </a:r>
              <a:endParaRPr lang="en-US" altLang="zh-TW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不是每個腳位都支援</a:t>
              </a:r>
              <a:r>
                <a:rPr lang="en-US" altLang="zh-TW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PWM</a:t>
              </a:r>
              <a:endParaRPr lang="zh-CN" altLang="en-US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8759868" y="1399734"/>
              <a:ext cx="1356208" cy="237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2000" b="1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硬體</a:t>
              </a:r>
              <a:endParaRPr lang="zh-CN" altLang="en-US" sz="2000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989012" y="4450377"/>
            <a:ext cx="2959919" cy="1150614"/>
            <a:chOff x="8569856" y="1551001"/>
            <a:chExt cx="2166198" cy="680199"/>
          </a:xfrm>
        </p:grpSpPr>
        <p:sp>
          <p:nvSpPr>
            <p:cNvPr id="55" name="矩形 54"/>
            <p:cNvSpPr/>
            <p:nvPr/>
          </p:nvSpPr>
          <p:spPr>
            <a:xfrm>
              <a:off x="8569856" y="1849114"/>
              <a:ext cx="2166198" cy="3820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每個腳位都支援</a:t>
              </a:r>
              <a:endParaRPr lang="en-US" altLang="zh-TW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耗費</a:t>
              </a:r>
              <a:r>
                <a:rPr lang="en-US" altLang="zh-TW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CPU</a:t>
              </a:r>
              <a:r>
                <a:rPr lang="zh-TW" altLang="en-US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資源</a:t>
              </a:r>
              <a:endParaRPr lang="zh-CN" altLang="en-US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8569856" y="1551001"/>
              <a:ext cx="1356208" cy="2183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Segoe UI Semilight" panose="020B0402040204020203" pitchFamily="34" charset="0"/>
                  <a:ea typeface="Dotum" panose="020B0600000101010101" pitchFamily="34" charset="-127"/>
                  <a:cs typeface="Segoe UI Semilight" panose="020B0402040204020203" pitchFamily="34" charset="0"/>
                </a:rPr>
                <a:t>軟體</a:t>
              </a:r>
              <a:endParaRPr lang="zh-CN" altLang="en-US" b="1" dirty="0">
                <a:solidFill>
                  <a:schemeClr val="bg1"/>
                </a:solidFill>
                <a:latin typeface="Segoe UI Semilight" panose="020B0402040204020203" pitchFamily="34" charset="0"/>
                <a:ea typeface="Dotum" panose="020B0600000101010101" pitchFamily="34" charset="-127"/>
                <a:cs typeface="Segoe UI Semilight" panose="020B0402040204020203" pitchFamily="34" charset="0"/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935445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r>
              <a:rPr lang="zh-TW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分類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2" name="圆角矩形 61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86854" y="399268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sp>
        <p:nvSpPr>
          <p:cNvPr id="3" name="語音泡泡: 橢圓形 2">
            <a:extLst>
              <a:ext uri="{FF2B5EF4-FFF2-40B4-BE49-F238E27FC236}">
                <a16:creationId xmlns:a16="http://schemas.microsoft.com/office/drawing/2014/main" id="{6A2DDF19-C5FE-4196-BE4B-8C5D182AFA69}"/>
              </a:ext>
            </a:extLst>
          </p:cNvPr>
          <p:cNvSpPr/>
          <p:nvPr/>
        </p:nvSpPr>
        <p:spPr>
          <a:xfrm>
            <a:off x="7681323" y="722295"/>
            <a:ext cx="3105948" cy="2760191"/>
          </a:xfrm>
          <a:prstGeom prst="wedgeEllipseCallout">
            <a:avLst>
              <a:gd name="adj1" fmla="val -57927"/>
              <a:gd name="adj2" fmla="val 227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Raspberry Pi</a:t>
            </a:r>
          </a:p>
          <a:p>
            <a:pPr algn="ctr"/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BCW 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BCW 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BCW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 Semilight" panose="020B0402040204020203" pitchFamily="34" charset="0"/>
                <a:cs typeface="Segoe UI Semilight" panose="020B0402040204020203" pitchFamily="34" charset="0"/>
              </a:rPr>
              <a:t>BCW19</a:t>
            </a:r>
            <a:endParaRPr lang="zh-TW" alt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右大括弧 4">
            <a:extLst>
              <a:ext uri="{FF2B5EF4-FFF2-40B4-BE49-F238E27FC236}">
                <a16:creationId xmlns:a16="http://schemas.microsoft.com/office/drawing/2014/main" id="{E5779AE8-7569-4D67-A727-D04E94E5B8C1}"/>
              </a:ext>
            </a:extLst>
          </p:cNvPr>
          <p:cNvSpPr/>
          <p:nvPr/>
        </p:nvSpPr>
        <p:spPr>
          <a:xfrm>
            <a:off x="9369287" y="1856645"/>
            <a:ext cx="79513" cy="48571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右大括弧 63">
            <a:extLst>
              <a:ext uri="{FF2B5EF4-FFF2-40B4-BE49-F238E27FC236}">
                <a16:creationId xmlns:a16="http://schemas.microsoft.com/office/drawing/2014/main" id="{2EC56CBF-18D1-4734-9828-DAFB35B77D97}"/>
              </a:ext>
            </a:extLst>
          </p:cNvPr>
          <p:cNvSpPr/>
          <p:nvPr/>
        </p:nvSpPr>
        <p:spPr>
          <a:xfrm>
            <a:off x="9369286" y="2426708"/>
            <a:ext cx="79513" cy="48571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F1B79F5-527B-4D10-B77B-3A208010F98A}"/>
              </a:ext>
            </a:extLst>
          </p:cNvPr>
          <p:cNvSpPr txBox="1"/>
          <p:nvPr/>
        </p:nvSpPr>
        <p:spPr>
          <a:xfrm>
            <a:off x="9505600" y="1948978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Channel 0</a:t>
            </a:r>
            <a:endParaRPr lang="zh-TW" alt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D24089-D78E-4E19-AB5B-14F6AD6B3A0E}"/>
              </a:ext>
            </a:extLst>
          </p:cNvPr>
          <p:cNvSpPr txBox="1"/>
          <p:nvPr/>
        </p:nvSpPr>
        <p:spPr>
          <a:xfrm>
            <a:off x="9505600" y="2515675"/>
            <a:ext cx="1073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Channel 1</a:t>
            </a:r>
            <a:endParaRPr lang="zh-TW" altLang="en-US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語音泡泡: 橢圓形 65">
            <a:extLst>
              <a:ext uri="{FF2B5EF4-FFF2-40B4-BE49-F238E27FC236}">
                <a16:creationId xmlns:a16="http://schemas.microsoft.com/office/drawing/2014/main" id="{91229366-1468-4EEF-B98E-278CCE0C3DBE}"/>
              </a:ext>
            </a:extLst>
          </p:cNvPr>
          <p:cNvSpPr/>
          <p:nvPr/>
        </p:nvSpPr>
        <p:spPr>
          <a:xfrm>
            <a:off x="7681323" y="3841973"/>
            <a:ext cx="3105948" cy="2760191"/>
          </a:xfrm>
          <a:prstGeom prst="wedgeEllipseCallout">
            <a:avLst>
              <a:gd name="adj1" fmla="val -59634"/>
              <a:gd name="adj2" fmla="val -5867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 Semilight" panose="020B0402040204020203" pitchFamily="34" charset="0"/>
              </a:rPr>
              <a:t>為什麼耗</a:t>
            </a:r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 Semilight" panose="020B0402040204020203" pitchFamily="34" charset="0"/>
              </a:rPr>
              <a:t>CPU</a:t>
            </a:r>
            <a:r>
              <a:rPr lang="zh-TW" alt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 Semilight" panose="020B0402040204020203" pitchFamily="34" charset="0"/>
              </a:rPr>
              <a:t>資源</a:t>
            </a:r>
            <a:r>
              <a:rPr lang="en-US" altLang="zh-TW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egoe UI Semilight" panose="020B0402040204020203" pitchFamily="34" charset="0"/>
              </a:rPr>
              <a:t>?</a:t>
            </a:r>
          </a:p>
          <a:p>
            <a:pPr algn="ctr"/>
            <a:endParaRPr lang="en-US" altLang="zh-TW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Segoe UI Semilight" panose="020B0402040204020203" pitchFamily="34" charset="0"/>
            </a:endParaRPr>
          </a:p>
          <a:p>
            <a:pPr algn="ctr"/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不斷地計算時間並控制波形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無法在正確的時間處理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功能，影響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輸出的波形</a:t>
            </a:r>
            <a:endParaRPr lang="zh-TW" altLang="en-US" sz="1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Segoe UI Semilight" panose="020B0402040204020203" pitchFamily="34" charset="0"/>
            </a:endParaRPr>
          </a:p>
        </p:txBody>
      </p:sp>
      <p:sp>
        <p:nvSpPr>
          <p:cNvPr id="7" name="箭號: 向下 6">
            <a:extLst>
              <a:ext uri="{FF2B5EF4-FFF2-40B4-BE49-F238E27FC236}">
                <a16:creationId xmlns:a16="http://schemas.microsoft.com/office/drawing/2014/main" id="{C826DDAF-CAF4-401C-B93D-DC38FE533E46}"/>
              </a:ext>
            </a:extLst>
          </p:cNvPr>
          <p:cNvSpPr/>
          <p:nvPr/>
        </p:nvSpPr>
        <p:spPr>
          <a:xfrm>
            <a:off x="9234297" y="5277825"/>
            <a:ext cx="81981" cy="188697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2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8" grpId="0" animBg="1"/>
      <p:bldP spid="29" grpId="0" animBg="1"/>
      <p:bldP spid="57" grpId="0" animBg="1"/>
      <p:bldP spid="57" grpId="1" animBg="1"/>
      <p:bldP spid="58" grpId="0" animBg="1"/>
      <p:bldP spid="58" grpId="1" animBg="1"/>
      <p:bldP spid="62" grpId="0" animBg="1"/>
      <p:bldP spid="62" grpId="1" animBg="1"/>
      <p:bldP spid="63" grpId="0"/>
      <p:bldP spid="3" grpId="0" animBg="1"/>
      <p:bldP spid="5" grpId="0" animBg="1"/>
      <p:bldP spid="64" grpId="0" animBg="1"/>
      <p:bldP spid="6" grpId="0"/>
      <p:bldP spid="65" grpId="0"/>
      <p:bldP spid="66" grpId="1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17" name="椭圆 16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24" name="椭圆 23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873933" y="3259509"/>
            <a:ext cx="32109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軟體</a:t>
            </a:r>
            <a:r>
              <a:rPr lang="en-US" altLang="zh-TW" sz="28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en-US" altLang="zh-CN" sz="28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366532" y="3033286"/>
            <a:ext cx="8899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solidFill>
                  <a:prstClr val="whit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48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28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repeatCount="indefinite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Rot by="-21600000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5" presetClass="path" presetSubtype="0" accel="50000" decel="5000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0.1711 7.40741E-7 L -4.58333E-6 7.40741E-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5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6" grpId="0"/>
      <p:bldP spid="28" grpId="0" animBg="1"/>
      <p:bldP spid="28" grpId="1" animBg="1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35445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軟體</a:t>
            </a:r>
            <a:r>
              <a:rPr lang="en-US" altLang="zh-TW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3" name="圆角矩形 52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86854" y="399268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1F3B790A-15D8-417D-9C00-77972A355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3823" y="1265228"/>
            <a:ext cx="7804354" cy="544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0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8" grpId="0" animBg="1"/>
          <p:bldP spid="48" grpId="1" animBg="1"/>
          <p:bldP spid="49" grpId="0" animBg="1"/>
          <p:bldP spid="49" grpId="1" animBg="1"/>
          <p:bldP spid="53" grpId="0" animBg="1"/>
          <p:bldP spid="53" grpId="1" animBg="1"/>
          <p:bldP spid="5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8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1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1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8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1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2" presetClass="entr" presetSubtype="2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8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53" presetClass="entr" presetSubtype="16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7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1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2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3" presetID="53" presetClass="entr" presetSubtype="16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5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8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0" dur="10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2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03" dur="10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10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22" presetClass="entr" presetSubtype="8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9" dur="10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6" grpId="0" animBg="1"/>
          <p:bldP spid="37" grpId="0" animBg="1"/>
          <p:bldP spid="38" grpId="0" animBg="1"/>
          <p:bldP spid="39" grpId="0" animBg="1"/>
          <p:bldP spid="40" grpId="0" animBg="1"/>
          <p:bldP spid="41" grpId="0" animBg="1"/>
          <p:bldP spid="42" grpId="0" animBg="1"/>
          <p:bldP spid="43" grpId="0" animBg="1"/>
          <p:bldP spid="13" grpId="0" animBg="1"/>
          <p:bldP spid="20" grpId="0"/>
          <p:bldP spid="21" grpId="0"/>
          <p:bldP spid="22" grpId="0"/>
          <p:bldP spid="23" grpId="0"/>
          <p:bldP spid="44" grpId="0"/>
          <p:bldP spid="45" grpId="0"/>
          <p:bldP spid="46" grpId="0"/>
          <p:bldP spid="47" grpId="0"/>
          <p:bldP spid="48" grpId="0" animBg="1"/>
          <p:bldP spid="48" grpId="1" animBg="1"/>
          <p:bldP spid="49" grpId="0" animBg="1"/>
          <p:bldP spid="49" grpId="1" animBg="1"/>
          <p:bldP spid="53" grpId="0" animBg="1"/>
          <p:bldP spid="53" grpId="1" animBg="1"/>
          <p:bldP spid="54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6" name="圆角矩形 75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86854" y="399268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2C66961-2934-4987-A25F-8D65F1BF6A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5144" y="1730920"/>
            <a:ext cx="7371689" cy="4312072"/>
          </a:xfrm>
          <a:prstGeom prst="rect">
            <a:avLst/>
          </a:prstGeom>
        </p:spPr>
      </p:pic>
      <p:sp>
        <p:nvSpPr>
          <p:cNvPr id="78" name="矩形 77">
            <a:extLst>
              <a:ext uri="{FF2B5EF4-FFF2-40B4-BE49-F238E27FC236}">
                <a16:creationId xmlns:a16="http://schemas.microsoft.com/office/drawing/2014/main" id="{C8BCE725-CED7-4903-817F-2FBA99FF3CE0}"/>
              </a:ext>
            </a:extLst>
          </p:cNvPr>
          <p:cNvSpPr/>
          <p:nvPr/>
        </p:nvSpPr>
        <p:spPr>
          <a:xfrm>
            <a:off x="1935445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軟體</a:t>
            </a:r>
            <a:r>
              <a:rPr lang="en-US" altLang="zh-TW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8AD814F-917E-4D19-B304-F6DDA75C814B}"/>
              </a:ext>
            </a:extLst>
          </p:cNvPr>
          <p:cNvCxnSpPr>
            <a:cxnSpLocks/>
          </p:cNvCxnSpPr>
          <p:nvPr/>
        </p:nvCxnSpPr>
        <p:spPr>
          <a:xfrm flipV="1">
            <a:off x="4936435" y="1497496"/>
            <a:ext cx="913460" cy="5830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EF49921-12A6-488D-AF1E-D117171349FB}"/>
              </a:ext>
            </a:extLst>
          </p:cNvPr>
          <p:cNvSpPr/>
          <p:nvPr/>
        </p:nvSpPr>
        <p:spPr>
          <a:xfrm>
            <a:off x="3737113" y="2080591"/>
            <a:ext cx="1199322" cy="371061"/>
          </a:xfrm>
          <a:prstGeom prst="rect">
            <a:avLst/>
          </a:prstGeom>
          <a:noFill/>
          <a:ln w="38100">
            <a:solidFill>
              <a:srgbClr val="4D7BE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D26F4E9-392C-4BF1-9BD5-1022E077D910}"/>
              </a:ext>
            </a:extLst>
          </p:cNvPr>
          <p:cNvSpPr txBox="1"/>
          <p:nvPr/>
        </p:nvSpPr>
        <p:spPr>
          <a:xfrm>
            <a:off x="5964657" y="1084589"/>
            <a:ext cx="2169120" cy="646331"/>
          </a:xfrm>
          <a:prstGeom prst="rect">
            <a:avLst/>
          </a:prstGeom>
          <a:noFill/>
          <a:ln w="38100">
            <a:solidFill>
              <a:srgbClr val="4D7BE3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4D7B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匯入程式庫</a:t>
            </a:r>
            <a:endParaRPr lang="en-US" altLang="zh-TW" b="1" dirty="0">
              <a:solidFill>
                <a:srgbClr val="4D7BE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solidFill>
                  <a:srgbClr val="4D7B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提供軟體</a:t>
            </a:r>
            <a:r>
              <a:rPr lang="en-US" altLang="zh-TW" b="1" dirty="0">
                <a:solidFill>
                  <a:srgbClr val="4D7B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b="1" dirty="0">
                <a:solidFill>
                  <a:srgbClr val="4D7BE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b="1" dirty="0">
              <a:solidFill>
                <a:srgbClr val="4D7BE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76EED140-39CB-49D1-9B97-64A170EFB721}"/>
              </a:ext>
            </a:extLst>
          </p:cNvPr>
          <p:cNvSpPr/>
          <p:nvPr/>
        </p:nvSpPr>
        <p:spPr>
          <a:xfrm>
            <a:off x="3856382" y="2403748"/>
            <a:ext cx="1199322" cy="326199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F3A6E410-EC54-4387-B5B7-B50C8B916531}"/>
              </a:ext>
            </a:extLst>
          </p:cNvPr>
          <p:cNvCxnSpPr>
            <a:cxnSpLocks/>
          </p:cNvCxnSpPr>
          <p:nvPr/>
        </p:nvCxnSpPr>
        <p:spPr>
          <a:xfrm flipV="1">
            <a:off x="5055704" y="2580819"/>
            <a:ext cx="1102303" cy="1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6578286D-8DB3-4DF5-8275-6BAF438F7420}"/>
              </a:ext>
            </a:extLst>
          </p:cNvPr>
          <p:cNvSpPr txBox="1"/>
          <p:nvPr/>
        </p:nvSpPr>
        <p:spPr>
          <a:xfrm>
            <a:off x="6213954" y="2257653"/>
            <a:ext cx="4112023" cy="646331"/>
          </a:xfrm>
          <a:prstGeom prst="rect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GPIO</a:t>
            </a:r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後面的號碼</a:t>
            </a:r>
            <a:endParaRPr lang="en-US" altLang="zh-TW" b="1" dirty="0">
              <a:solidFill>
                <a:schemeClr val="accent2">
                  <a:lumMod val="60000"/>
                  <a:lumOff val="4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若要使用接腳號碼要打</a:t>
            </a:r>
            <a:r>
              <a:rPr lang="en-US" altLang="zh-TW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GPIO.BOARD)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7C70E21E-0A66-48D5-B40B-D46C6F19D01B}"/>
              </a:ext>
            </a:extLst>
          </p:cNvPr>
          <p:cNvSpPr/>
          <p:nvPr/>
        </p:nvSpPr>
        <p:spPr>
          <a:xfrm>
            <a:off x="5141843" y="4915035"/>
            <a:ext cx="523461" cy="326199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D609062-26BE-4027-9019-294A3EED887E}"/>
              </a:ext>
            </a:extLst>
          </p:cNvPr>
          <p:cNvCxnSpPr>
            <a:cxnSpLocks/>
          </p:cNvCxnSpPr>
          <p:nvPr/>
        </p:nvCxnSpPr>
        <p:spPr>
          <a:xfrm>
            <a:off x="5632044" y="5238199"/>
            <a:ext cx="793952" cy="589722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6080F65-DEBF-4057-8943-775A149D1B82}"/>
              </a:ext>
            </a:extLst>
          </p:cNvPr>
          <p:cNvSpPr txBox="1"/>
          <p:nvPr/>
        </p:nvSpPr>
        <p:spPr>
          <a:xfrm>
            <a:off x="6425996" y="5546589"/>
            <a:ext cx="4801314" cy="646331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DC=Duty cycle(</a:t>
            </a:r>
            <a:r>
              <a:rPr lang="zh-TW" altLang="en-US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工作週期</a:t>
            </a:r>
            <a:r>
              <a:rPr lang="en-US" altLang="zh-TW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b="1" dirty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訊號中高準位所佔的時間和完成一周期的比例</a:t>
            </a:r>
            <a:endParaRPr lang="en-US" altLang="zh-TW" b="1" dirty="0">
              <a:solidFill>
                <a:srgbClr val="92D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40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 animBg="1"/>
      <p:bldP spid="72" grpId="1" animBg="1"/>
      <p:bldP spid="76" grpId="0" animBg="1"/>
      <p:bldP spid="76" grpId="1" animBg="1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4" y="399268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B8C457E-949F-4AE0-B7A4-141FC45A894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05199" y="1316782"/>
            <a:ext cx="4760231" cy="5138885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id="{6D5DE6D5-424D-45C7-A97C-E8FC330EC0D2}"/>
              </a:ext>
            </a:extLst>
          </p:cNvPr>
          <p:cNvSpPr/>
          <p:nvPr/>
        </p:nvSpPr>
        <p:spPr>
          <a:xfrm>
            <a:off x="1935445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軟體</a:t>
            </a:r>
            <a:r>
              <a:rPr lang="en-US" altLang="zh-TW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113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5" grpId="0" animBg="1"/>
          <p:bldP spid="15" grpId="1" animBg="1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63" presetClass="path" presetSubtype="0" accel="50000" decel="5000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" presetID="63" presetClass="path" presetSubtype="0" accel="50000" decel="5000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17" dur="2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63" presetClass="path" presetSubtype="0" accel="50000" decel="50000" fill="hold" grpId="1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animMotion origin="layout" path="M -0.16667 -1.85185E-6 L -2.5E-6 -1.85185E-6 " pathEditMode="relative" rAng="0" ptsTypes="AA">
                                          <p:cBhvr>
                                            <p:cTn id="22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88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22" presetClass="entr" presetSubtype="8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5" dur="10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22" presetClass="entr" presetSubtype="4" fill="hold" grpId="0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22" presetClass="entr" presetSubtype="4" fill="hold" grpId="0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1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22" presetClass="entr" presetSubtype="4" fill="hold" grpId="0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4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4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6" presetID="2" presetClass="entr" presetSubtype="4" fill="hold" grpId="0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0" presetID="2" presetClass="entr" presetSubtype="4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53" presetClass="entr" presetSubtype="16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22" presetClass="entr" presetSubtype="1" fill="hold" nodeType="withEffect">
                                      <p:stCondLst>
                                        <p:cond delay="325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6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1" fill="hold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79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0" presetID="22" presetClass="entr" presetSubtype="1" fill="hold" nodeType="withEffect">
                                      <p:stCondLst>
                                        <p:cond delay="375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1" fill="hold" nodeType="withEffect">
                                      <p:stCondLst>
                                        <p:cond delay="400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5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7" grpId="1" animBg="1"/>
          <p:bldP spid="18" grpId="0" animBg="1"/>
          <p:bldP spid="18" grpId="1" animBg="1"/>
          <p:bldP spid="10" grpId="0" animBg="1"/>
          <p:bldP spid="11" grpId="0" animBg="1"/>
          <p:bldP spid="20" grpId="0" animBg="1"/>
          <p:bldP spid="21" grpId="0" animBg="1"/>
          <p:bldP spid="30" grpId="0" animBg="1"/>
          <p:bldP spid="31" grpId="0" animBg="1"/>
          <p:bldP spid="35" grpId="0" animBg="1"/>
          <p:bldP spid="36" grpId="0" animBg="1"/>
          <p:bldP spid="15" grpId="0" animBg="1"/>
          <p:bldP spid="15" grpId="1" animBg="1"/>
          <p:bldP spid="27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8" name="圆角矩形 57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86854" y="399268"/>
            <a:ext cx="6270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zh-CN" altLang="en-US" sz="3200" dirty="0">
              <a:solidFill>
                <a:srgbClr val="18478F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EEE572D-624D-401D-A552-DE79B6140A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3725" y="1269190"/>
            <a:ext cx="7752007" cy="4940740"/>
          </a:xfrm>
          <a:prstGeom prst="rect">
            <a:avLst/>
          </a:prstGeom>
        </p:spPr>
      </p:pic>
      <p:sp>
        <p:nvSpPr>
          <p:cNvPr id="61" name="矩形 60">
            <a:extLst>
              <a:ext uri="{FF2B5EF4-FFF2-40B4-BE49-F238E27FC236}">
                <a16:creationId xmlns:a16="http://schemas.microsoft.com/office/drawing/2014/main" id="{C9BA92D8-2E6A-4646-A345-3292922F4673}"/>
              </a:ext>
            </a:extLst>
          </p:cNvPr>
          <p:cNvSpPr/>
          <p:nvPr/>
        </p:nvSpPr>
        <p:spPr>
          <a:xfrm>
            <a:off x="1935445" y="468067"/>
            <a:ext cx="2418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軟體</a:t>
            </a:r>
            <a:r>
              <a:rPr lang="en-US" altLang="zh-TW" sz="2400" dirty="0">
                <a:solidFill>
                  <a:srgbClr val="18478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PWM</a:t>
            </a:r>
            <a:endParaRPr lang="en-US" altLang="zh-CN" sz="2400" dirty="0">
              <a:solidFill>
                <a:srgbClr val="18478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69F5D332-8B83-40D6-86FF-44CE83228304}"/>
              </a:ext>
            </a:extLst>
          </p:cNvPr>
          <p:cNvCxnSpPr>
            <a:cxnSpLocks/>
          </p:cNvCxnSpPr>
          <p:nvPr/>
        </p:nvCxnSpPr>
        <p:spPr>
          <a:xfrm flipV="1">
            <a:off x="6957391" y="3002048"/>
            <a:ext cx="2556403" cy="10100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49784818-35BB-4C66-816E-AC44B4F33A31}"/>
              </a:ext>
            </a:extLst>
          </p:cNvPr>
          <p:cNvSpPr/>
          <p:nvPr/>
        </p:nvSpPr>
        <p:spPr>
          <a:xfrm>
            <a:off x="2698081" y="4012095"/>
            <a:ext cx="4259310" cy="130865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B9AFB79-2689-491F-A6E9-23D991CB9C38}"/>
              </a:ext>
            </a:extLst>
          </p:cNvPr>
          <p:cNvSpPr txBox="1"/>
          <p:nvPr/>
        </p:nvSpPr>
        <p:spPr>
          <a:xfrm>
            <a:off x="9493918" y="2585398"/>
            <a:ext cx="2373403" cy="2308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控制腳位設定為高電位時，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BJT 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開關呈現關閉而通電，馬達開始運轉。而當控制腳位設定為低電位時，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BJT 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開關呈現開啟的狀態，馬達因為沒有任何電流流經而停止。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F01F698-A346-462A-ACFC-A60973B36836}"/>
              </a:ext>
            </a:extLst>
          </p:cNvPr>
          <p:cNvSpPr/>
          <p:nvPr/>
        </p:nvSpPr>
        <p:spPr>
          <a:xfrm>
            <a:off x="2585438" y="1474304"/>
            <a:ext cx="1973310" cy="3147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6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0">
        <p14:flip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6667 -1.85185E-6 L -2.5E-6 -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58" grpId="0" animBg="1"/>
      <p:bldP spid="58" grpId="1" animBg="1"/>
      <p:bldP spid="59" grpId="0"/>
      <p:bldP spid="63" grpId="0" animBg="1"/>
      <p:bldP spid="64" grpId="0" animBg="1"/>
      <p:bldP spid="6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251</Words>
  <Application>Microsoft Office PowerPoint</Application>
  <PresentationFormat>寬螢幕</PresentationFormat>
  <Paragraphs>57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23" baseType="lpstr">
      <vt:lpstr>Dotum</vt:lpstr>
      <vt:lpstr>Open Sans</vt:lpstr>
      <vt:lpstr>宋体</vt:lpstr>
      <vt:lpstr>微軟正黑體</vt:lpstr>
      <vt:lpstr>新細明體</vt:lpstr>
      <vt:lpstr>Arial</vt:lpstr>
      <vt:lpstr>Calibri</vt:lpstr>
      <vt:lpstr>Calibri Light</vt:lpstr>
      <vt:lpstr>Segoe UI Semilight</vt:lpstr>
      <vt:lpstr>Office 主题</vt:lpstr>
      <vt:lpstr>1_Office 主题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薇柔 甘</cp:lastModifiedBy>
  <cp:revision>124</cp:revision>
  <dcterms:created xsi:type="dcterms:W3CDTF">2016-06-30T07:01:47Z</dcterms:created>
  <dcterms:modified xsi:type="dcterms:W3CDTF">2018-11-29T15:14:56Z</dcterms:modified>
</cp:coreProperties>
</file>