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6" d="100"/>
          <a:sy n="106" d="100"/>
        </p:scale>
        <p:origin x="756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AEFB720-C192-408E-8DF4-8CF30C46C27A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7DA7786-850F-4FE0-97E7-1968BF9B8E2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3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B720-C192-408E-8DF4-8CF30C46C27A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7786-850F-4FE0-97E7-1968BF9B8E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68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B720-C192-408E-8DF4-8CF30C46C27A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7786-850F-4FE0-97E7-1968BF9B8E2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050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B720-C192-408E-8DF4-8CF30C46C27A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7786-850F-4FE0-97E7-1968BF9B8E2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601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B720-C192-408E-8DF4-8CF30C46C27A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7786-850F-4FE0-97E7-1968BF9B8E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742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B720-C192-408E-8DF4-8CF30C46C27A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7786-850F-4FE0-97E7-1968BF9B8E2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067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B720-C192-408E-8DF4-8CF30C46C27A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7786-850F-4FE0-97E7-1968BF9B8E2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866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B720-C192-408E-8DF4-8CF30C46C27A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7786-850F-4FE0-97E7-1968BF9B8E2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029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B720-C192-408E-8DF4-8CF30C46C27A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7786-850F-4FE0-97E7-1968BF9B8E2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84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B720-C192-408E-8DF4-8CF30C46C27A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7786-850F-4FE0-97E7-1968BF9B8E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28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B720-C192-408E-8DF4-8CF30C46C27A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7786-850F-4FE0-97E7-1968BF9B8E2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78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B720-C192-408E-8DF4-8CF30C46C27A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7786-850F-4FE0-97E7-1968BF9B8E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06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B720-C192-408E-8DF4-8CF30C46C27A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7786-850F-4FE0-97E7-1968BF9B8E2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75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B720-C192-408E-8DF4-8CF30C46C27A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7786-850F-4FE0-97E7-1968BF9B8E2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55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B720-C192-408E-8DF4-8CF30C46C27A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7786-850F-4FE0-97E7-1968BF9B8E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99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B720-C192-408E-8DF4-8CF30C46C27A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7786-850F-4FE0-97E7-1968BF9B8E2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B720-C192-408E-8DF4-8CF30C46C27A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7786-850F-4FE0-97E7-1968BF9B8E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55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EFB720-C192-408E-8DF4-8CF30C46C27A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DA7786-850F-4FE0-97E7-1968BF9B8E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43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tructables.com/id/%E8%87%AA%E9%80%A0%E4%BD%A0%E7%9A%84Arduino-UNO%E6%9D%BF/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ckedu.blogspot.com/2015/07/arduinoled.html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cnyes.com/My/b31k23/article290677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BABCA7-C1E0-41BA-A822-5F61251A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5D6EB5-6FDB-477A-98F5-7409CD537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B75167-5757-4E5F-869B-5A350BF43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338DAE-FFCB-472B-A9EE-77E42FDBD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2B2E0A0-4D94-4C05-97C1-32B5D88A2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91E75C9-3350-4F0B-993E-89D3DBD76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ECD597F-EC5A-488A-ABF8-7F855C201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US" altLang="zh-TW" dirty="0"/>
              <a:t>DIY</a:t>
            </a:r>
            <a:r>
              <a:rPr lang="zh-TW" altLang="en-US" dirty="0"/>
              <a:t> </a:t>
            </a:r>
            <a:r>
              <a:rPr lang="en-US" altLang="zh-TW" dirty="0"/>
              <a:t>Arduino Uno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ECB8EF-51F2-46B0-9182-0AA2820F5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 lnSpcReduction="10000"/>
          </a:bodyPr>
          <a:lstStyle/>
          <a:p>
            <a:r>
              <a:rPr lang="zh-TW" altLang="en-US" b="1" dirty="0"/>
              <a:t>學生</a:t>
            </a:r>
            <a:r>
              <a:rPr lang="en-US" altLang="zh-TW" b="1" dirty="0"/>
              <a:t>:</a:t>
            </a:r>
            <a:r>
              <a:rPr lang="zh-TW" altLang="en-US" b="1" dirty="0"/>
              <a:t>張嘉航</a:t>
            </a:r>
            <a:endParaRPr lang="en-US" altLang="zh-TW" b="1" dirty="0"/>
          </a:p>
          <a:p>
            <a:r>
              <a:rPr lang="zh-TW" altLang="en-US" b="1" dirty="0"/>
              <a:t>    學號</a:t>
            </a:r>
            <a:r>
              <a:rPr lang="en-US" altLang="zh-TW" b="1" dirty="0"/>
              <a:t>:D0512634</a:t>
            </a:r>
          </a:p>
          <a:p>
            <a:r>
              <a:rPr lang="zh-TW" altLang="en-US" b="1" dirty="0"/>
              <a:t>老師</a:t>
            </a:r>
            <a:r>
              <a:rPr lang="en-US" altLang="zh-TW" b="1" dirty="0"/>
              <a:t>:</a:t>
            </a:r>
            <a:r>
              <a:rPr lang="zh-TW" altLang="en-US" b="1" dirty="0"/>
              <a:t>趙啟時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9FB2CC-C7A1-4A53-A088-636FB487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184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BABCA7-C1E0-41BA-A822-5F61251A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5D6EB5-6FDB-477A-98F5-7409CD537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B75167-5757-4E5F-869B-5A350BF43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338DAE-FFCB-472B-A9EE-77E42FDBD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2B2E0A0-4D94-4C05-97C1-32B5D88A2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91E75C9-3350-4F0B-993E-89D3DBD76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ECD597F-EC5A-488A-ABF8-7F855C201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US" altLang="zh-TW" dirty="0"/>
              <a:t>The End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ECB8EF-51F2-46B0-9182-0AA2820F5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zh-TW" altLang="en-US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9FB2CC-C7A1-4A53-A088-636FB487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54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328C2D-38F0-4C80-9EA5-A1AD0D6B2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17E249-48D0-476B-A642-A5D58DD39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4B7EC7-DE5B-4F27-839A-7CDF49C6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A01082-3C8F-4602-8DA7-C82DF7095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21B48A-5892-4DD2-B2E1-91BD42A44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083B53-5B4C-4C29-BDFD-A28B754A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69B444D-4926-430F-AB2C-7D75AE53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altLang="zh-TW" b="1" dirty="0"/>
              <a:t>Arduino Uno</a:t>
            </a:r>
            <a:r>
              <a:rPr lang="zh-TW" altLang="en-US" b="1" dirty="0"/>
              <a:t>開發板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65B193-F600-4C1B-9DBF-09D94CDB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7C37087-7382-4A8B-8A47-5CEFE8375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3535790" y="2376570"/>
            <a:ext cx="5182082" cy="371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5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328C2D-38F0-4C80-9EA5-A1AD0D6B2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17E249-48D0-476B-A642-A5D58DD39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4B7EC7-DE5B-4F27-839A-7CDF49C6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A01082-3C8F-4602-8DA7-C82DF7095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21B48A-5892-4DD2-B2E1-91BD42A44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083B53-5B4C-4C29-BDFD-A28B754A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69B444D-4926-430F-AB2C-7D75AE53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zh-TW" altLang="en-US" b="1" dirty="0"/>
              <a:t>認識</a:t>
            </a:r>
            <a:r>
              <a:rPr lang="en-US" altLang="zh-TW" b="1" dirty="0"/>
              <a:t>ATmega328p-pu</a:t>
            </a:r>
            <a:endParaRPr lang="zh-TW" altLang="en-US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65B193-F600-4C1B-9DBF-09D94CDB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D0DC20B8-B134-44C0-91DF-7F7E795D9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698" y="2210063"/>
            <a:ext cx="5527801" cy="3665805"/>
          </a:xfrm>
        </p:spPr>
      </p:pic>
    </p:spTree>
    <p:extLst>
      <p:ext uri="{BB962C8B-B14F-4D97-AF65-F5344CB8AC3E}">
        <p14:creationId xmlns:p14="http://schemas.microsoft.com/office/powerpoint/2010/main" val="242774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328C2D-38F0-4C80-9EA5-A1AD0D6B2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17E249-48D0-476B-A642-A5D58DD39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4B7EC7-DE5B-4F27-839A-7CDF49C6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A01082-3C8F-4602-8DA7-C82DF7095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21B48A-5892-4DD2-B2E1-91BD42A44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083B53-5B4C-4C29-BDFD-A28B754A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69B444D-4926-430F-AB2C-7D75AE53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zh-TW" altLang="en-US" b="1" dirty="0"/>
              <a:t>數位輸出、輸入腳位</a:t>
            </a:r>
            <a:endParaRPr lang="zh-TW" alt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65B193-F600-4C1B-9DBF-09D94CDB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6D90D8-DB20-4F1C-903A-17EC2F58D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dirty="0"/>
              <a:t>顧名思義，這些腳位可輸出高電位</a:t>
            </a:r>
            <a:r>
              <a:rPr lang="en-US" altLang="zh-TW" dirty="0"/>
              <a:t>5V</a:t>
            </a:r>
            <a:r>
              <a:rPr lang="zh-TW" altLang="en-US" dirty="0"/>
              <a:t>與低電位</a:t>
            </a:r>
            <a:r>
              <a:rPr lang="en-US" altLang="zh-TW" dirty="0"/>
              <a:t>0V</a:t>
            </a:r>
            <a:r>
              <a:rPr lang="zh-TW" altLang="en-US" dirty="0"/>
              <a:t>的數位訊號，也可接受數位訊號，腳位編號為</a:t>
            </a:r>
            <a:r>
              <a:rPr lang="en-US" altLang="zh-TW" dirty="0"/>
              <a:t>0</a:t>
            </a:r>
            <a:r>
              <a:rPr lang="zh-TW" altLang="en-US" dirty="0"/>
              <a:t>到</a:t>
            </a:r>
            <a:r>
              <a:rPr lang="en-US" altLang="zh-TW" dirty="0"/>
              <a:t>13</a:t>
            </a:r>
            <a:r>
              <a:rPr lang="zh-TW" altLang="en-US" dirty="0"/>
              <a:t>，不過通常會寫為</a:t>
            </a:r>
            <a:r>
              <a:rPr lang="en-US" altLang="zh-TW" dirty="0"/>
              <a:t>D0</a:t>
            </a:r>
            <a:r>
              <a:rPr lang="zh-TW" altLang="en-US" dirty="0"/>
              <a:t>到</a:t>
            </a:r>
            <a:r>
              <a:rPr lang="en-US" altLang="zh-TW" dirty="0"/>
              <a:t>D13</a:t>
            </a:r>
            <a:r>
              <a:rPr lang="zh-TW" altLang="en-US" dirty="0"/>
              <a:t>表示為數位腳位（</a:t>
            </a:r>
            <a:r>
              <a:rPr lang="en-US" altLang="zh-TW" dirty="0"/>
              <a:t>D</a:t>
            </a:r>
            <a:r>
              <a:rPr lang="zh-TW" altLang="en-US" dirty="0"/>
              <a:t>代表</a:t>
            </a:r>
            <a:r>
              <a:rPr lang="en-US" altLang="zh-TW" dirty="0"/>
              <a:t>Digital</a:t>
            </a:r>
            <a:r>
              <a:rPr lang="zh-TW" altLang="en-US" dirty="0"/>
              <a:t>）。</a:t>
            </a:r>
            <a:r>
              <a:rPr lang="en-US" altLang="zh-TW" dirty="0"/>
              <a:t>D3</a:t>
            </a:r>
            <a:r>
              <a:rPr lang="zh-TW" altLang="en-US" dirty="0"/>
              <a:t>、</a:t>
            </a:r>
            <a:r>
              <a:rPr lang="en-US" altLang="zh-TW" dirty="0"/>
              <a:t>D5</a:t>
            </a:r>
            <a:r>
              <a:rPr lang="zh-TW" altLang="en-US" dirty="0"/>
              <a:t>、</a:t>
            </a:r>
            <a:r>
              <a:rPr lang="en-US" altLang="zh-TW" dirty="0"/>
              <a:t>D6</a:t>
            </a:r>
            <a:r>
              <a:rPr lang="zh-TW" altLang="en-US" dirty="0"/>
              <a:t>、</a:t>
            </a:r>
            <a:r>
              <a:rPr lang="en-US" altLang="zh-TW" dirty="0"/>
              <a:t>D9</a:t>
            </a:r>
            <a:r>
              <a:rPr lang="zh-TW" altLang="en-US" dirty="0"/>
              <a:t>、</a:t>
            </a:r>
            <a:r>
              <a:rPr lang="en-US" altLang="zh-TW" dirty="0"/>
              <a:t>D10</a:t>
            </a:r>
            <a:r>
              <a:rPr lang="zh-TW" altLang="en-US" dirty="0"/>
              <a:t>、</a:t>
            </a:r>
            <a:r>
              <a:rPr lang="en-US" altLang="zh-TW" dirty="0"/>
              <a:t>D11</a:t>
            </a:r>
            <a:r>
              <a:rPr lang="zh-TW" altLang="en-US" dirty="0"/>
              <a:t>的數字編號旁，還有個波浪符號（</a:t>
            </a:r>
            <a:r>
              <a:rPr lang="en-US" altLang="zh-TW" dirty="0"/>
              <a:t>~</a:t>
            </a:r>
            <a:r>
              <a:rPr lang="zh-TW" altLang="en-US" dirty="0"/>
              <a:t>），這表示這些腳位可以用數位訊號來模擬出類比訊號，使用的方式是</a:t>
            </a:r>
            <a:r>
              <a:rPr lang="en-US" altLang="zh-TW" dirty="0"/>
              <a:t>PWM</a:t>
            </a:r>
            <a:r>
              <a:rPr lang="zh-TW" altLang="en-US" dirty="0"/>
              <a:t>（</a:t>
            </a:r>
            <a:r>
              <a:rPr lang="en-US" altLang="zh-TW" dirty="0"/>
              <a:t>Pulse Width Modulation )</a:t>
            </a:r>
            <a:endParaRPr lang="zh-TW" altLang="en-US" dirty="0"/>
          </a:p>
          <a:p>
            <a:endParaRPr lang="zh-TW" altLang="en-US" dirty="0"/>
          </a:p>
          <a:p>
            <a:r>
              <a:rPr lang="zh-TW" altLang="en-US" dirty="0"/>
              <a:t>要注意的是</a:t>
            </a:r>
            <a:r>
              <a:rPr lang="en-US" altLang="zh-TW" dirty="0"/>
              <a:t>D0</a:t>
            </a:r>
            <a:r>
              <a:rPr lang="zh-TW" altLang="en-US" dirty="0"/>
              <a:t>與</a:t>
            </a:r>
            <a:r>
              <a:rPr lang="en-US" altLang="zh-TW" dirty="0"/>
              <a:t>D1</a:t>
            </a:r>
            <a:r>
              <a:rPr lang="zh-TW" altLang="en-US" dirty="0"/>
              <a:t>這兩個數位腳位，分別被標示了</a:t>
            </a:r>
            <a:r>
              <a:rPr lang="en-US" altLang="zh-TW" dirty="0"/>
              <a:t>RX</a:t>
            </a:r>
            <a:r>
              <a:rPr lang="zh-TW" altLang="en-US" dirty="0"/>
              <a:t>（</a:t>
            </a:r>
            <a:r>
              <a:rPr lang="en-US" altLang="zh-TW" dirty="0"/>
              <a:t>Receiver</a:t>
            </a:r>
            <a:r>
              <a:rPr lang="zh-TW" altLang="en-US" dirty="0"/>
              <a:t>）</a:t>
            </a:r>
            <a:r>
              <a:rPr lang="en-US" altLang="zh-TW" dirty="0"/>
              <a:t>(</a:t>
            </a:r>
            <a:r>
              <a:rPr lang="zh-TW" altLang="en-US" dirty="0"/>
              <a:t>接收器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TX</a:t>
            </a:r>
            <a:r>
              <a:rPr lang="zh-TW" altLang="en-US" dirty="0"/>
              <a:t>（</a:t>
            </a:r>
            <a:r>
              <a:rPr lang="en-US" altLang="zh-TW" dirty="0"/>
              <a:t>Transmitter</a:t>
            </a:r>
            <a:r>
              <a:rPr lang="zh-TW" altLang="en-US" dirty="0"/>
              <a:t>）</a:t>
            </a:r>
            <a:r>
              <a:rPr lang="en-US" altLang="zh-TW" dirty="0"/>
              <a:t>(</a:t>
            </a:r>
            <a:r>
              <a:rPr lang="zh-TW" altLang="en-US" dirty="0"/>
              <a:t>傳輸機</a:t>
            </a:r>
            <a:r>
              <a:rPr lang="en-US" altLang="zh-TW" dirty="0"/>
              <a:t>)</a:t>
            </a:r>
            <a:r>
              <a:rPr lang="zh-TW" altLang="en-US" dirty="0"/>
              <a:t>，這兩個腳位用於序列埠傳送，且與</a:t>
            </a:r>
            <a:r>
              <a:rPr lang="en-US" altLang="zh-TW" dirty="0"/>
              <a:t>USB</a:t>
            </a:r>
            <a:r>
              <a:rPr lang="zh-TW" altLang="en-US" dirty="0"/>
              <a:t>序列埠連接，因此電腦若使用</a:t>
            </a:r>
            <a:r>
              <a:rPr lang="en-US" altLang="zh-TW" dirty="0"/>
              <a:t>USB</a:t>
            </a:r>
            <a:r>
              <a:rPr lang="zh-TW" altLang="en-US" dirty="0"/>
              <a:t>與控制板互傳資料時（可見到控制板上標示為</a:t>
            </a:r>
            <a:r>
              <a:rPr lang="en-US" altLang="zh-TW" dirty="0"/>
              <a:t>RX</a:t>
            </a:r>
            <a:r>
              <a:rPr lang="zh-TW" altLang="en-US" dirty="0"/>
              <a:t>、</a:t>
            </a:r>
            <a:r>
              <a:rPr lang="en-US" altLang="zh-TW" dirty="0"/>
              <a:t>TX</a:t>
            </a:r>
            <a:r>
              <a:rPr lang="zh-TW" altLang="en-US" dirty="0"/>
              <a:t>的</a:t>
            </a:r>
            <a:r>
              <a:rPr lang="en-US" altLang="zh-TW" dirty="0"/>
              <a:t>LED</a:t>
            </a:r>
            <a:r>
              <a:rPr lang="zh-TW" altLang="en-US" dirty="0"/>
              <a:t>閃爍），應避免使用</a:t>
            </a:r>
            <a:r>
              <a:rPr lang="en-US" altLang="zh-TW" dirty="0"/>
              <a:t>D0</a:t>
            </a:r>
            <a:r>
              <a:rPr lang="zh-TW" altLang="en-US" dirty="0"/>
              <a:t>、</a:t>
            </a:r>
            <a:r>
              <a:rPr lang="en-US" altLang="zh-TW" dirty="0"/>
              <a:t>D1</a:t>
            </a:r>
            <a:r>
              <a:rPr lang="zh-TW" altLang="en-US" dirty="0"/>
              <a:t>兩個腳位。</a:t>
            </a:r>
          </a:p>
          <a:p>
            <a:endParaRPr lang="zh-TW" altLang="en-US" dirty="0"/>
          </a:p>
          <a:p>
            <a:r>
              <a:rPr lang="en-US" altLang="zh-TW" dirty="0"/>
              <a:t>D13</a:t>
            </a:r>
            <a:r>
              <a:rPr lang="zh-TW" altLang="en-US" dirty="0"/>
              <a:t>腳位連接著控制板上標示為</a:t>
            </a:r>
            <a:r>
              <a:rPr lang="en-US" altLang="zh-TW" dirty="0"/>
              <a:t>L</a:t>
            </a:r>
            <a:r>
              <a:rPr lang="zh-TW" altLang="en-US" dirty="0"/>
              <a:t>的</a:t>
            </a:r>
            <a:r>
              <a:rPr lang="en-US" altLang="zh-TW" dirty="0"/>
              <a:t>LED</a:t>
            </a:r>
            <a:r>
              <a:rPr lang="zh-TW" altLang="en-US" dirty="0"/>
              <a:t>，若是原廠控制板，預設會燒錄一個令</a:t>
            </a:r>
            <a:r>
              <a:rPr lang="en-US" altLang="zh-TW" dirty="0"/>
              <a:t>D13</a:t>
            </a:r>
            <a:r>
              <a:rPr lang="zh-TW" altLang="en-US" dirty="0"/>
              <a:t>定時切換高低電位的</a:t>
            </a:r>
            <a:r>
              <a:rPr lang="en-US" altLang="zh-TW" dirty="0"/>
              <a:t>Blink</a:t>
            </a:r>
            <a:r>
              <a:rPr lang="zh-TW" altLang="en-US" dirty="0"/>
              <a:t>程式，因此，首次接上電源時，會看到標示為</a:t>
            </a:r>
            <a:r>
              <a:rPr lang="en-US" altLang="zh-TW" dirty="0"/>
              <a:t>L</a:t>
            </a:r>
            <a:r>
              <a:rPr lang="zh-TW" altLang="en-US" dirty="0"/>
              <a:t>的</a:t>
            </a:r>
            <a:r>
              <a:rPr lang="en-US" altLang="zh-TW" dirty="0"/>
              <a:t>LED</a:t>
            </a:r>
            <a:r>
              <a:rPr lang="zh-TW" altLang="en-US" dirty="0"/>
              <a:t>不斷閃爍，這是初步檢視控制板是否功能正常的方式。</a:t>
            </a:r>
          </a:p>
        </p:txBody>
      </p:sp>
    </p:spTree>
    <p:extLst>
      <p:ext uri="{BB962C8B-B14F-4D97-AF65-F5344CB8AC3E}">
        <p14:creationId xmlns:p14="http://schemas.microsoft.com/office/powerpoint/2010/main" val="3490503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328C2D-38F0-4C80-9EA5-A1AD0D6B2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17E249-48D0-476B-A642-A5D58DD39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4B7EC7-DE5B-4F27-839A-7CDF49C6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A01082-3C8F-4602-8DA7-C82DF7095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21B48A-5892-4DD2-B2E1-91BD42A44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083B53-5B4C-4C29-BDFD-A28B754A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69B444D-4926-430F-AB2C-7D75AE53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zh-TW" altLang="en-US" b="1" dirty="0"/>
              <a:t>類比輸入腳位</a:t>
            </a:r>
            <a:endParaRPr lang="zh-TW" alt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65B193-F600-4C1B-9DBF-09D94CDB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6D90D8-DB20-4F1C-903A-17EC2F58D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A0</a:t>
            </a:r>
            <a:r>
              <a:rPr lang="zh-TW" altLang="en-US" dirty="0"/>
              <a:t>至</a:t>
            </a:r>
            <a:r>
              <a:rPr lang="en-US" altLang="zh-TW" dirty="0"/>
              <a:t>A5</a:t>
            </a:r>
            <a:r>
              <a:rPr lang="zh-TW" altLang="en-US" dirty="0"/>
              <a:t>六個腳位，可用來接受類比電壓輸入，但不能輸出類比電壓，類比電壓必須透過數位腳位</a:t>
            </a:r>
            <a:r>
              <a:rPr lang="en-US" altLang="zh-TW" dirty="0"/>
              <a:t>D3</a:t>
            </a:r>
            <a:r>
              <a:rPr lang="zh-TW" altLang="en-US" dirty="0"/>
              <a:t>、</a:t>
            </a:r>
            <a:r>
              <a:rPr lang="en-US" altLang="zh-TW" dirty="0"/>
              <a:t>D5</a:t>
            </a:r>
            <a:r>
              <a:rPr lang="zh-TW" altLang="en-US" dirty="0"/>
              <a:t>、</a:t>
            </a:r>
            <a:r>
              <a:rPr lang="en-US" altLang="zh-TW" dirty="0"/>
              <a:t>D6</a:t>
            </a:r>
            <a:r>
              <a:rPr lang="zh-TW" altLang="en-US" dirty="0"/>
              <a:t>、</a:t>
            </a:r>
            <a:r>
              <a:rPr lang="en-US" altLang="zh-TW" dirty="0"/>
              <a:t>D9</a:t>
            </a:r>
            <a:r>
              <a:rPr lang="zh-TW" altLang="en-US" dirty="0"/>
              <a:t>、</a:t>
            </a:r>
            <a:r>
              <a:rPr lang="en-US" altLang="zh-TW" dirty="0"/>
              <a:t>D10</a:t>
            </a:r>
            <a:r>
              <a:rPr lang="zh-TW" altLang="en-US" dirty="0"/>
              <a:t>、</a:t>
            </a:r>
            <a:r>
              <a:rPr lang="en-US" altLang="zh-TW" dirty="0"/>
              <a:t>D11</a:t>
            </a:r>
            <a:r>
              <a:rPr lang="zh-TW" altLang="en-US" dirty="0"/>
              <a:t>，以</a:t>
            </a:r>
            <a:r>
              <a:rPr lang="en-US" altLang="zh-TW" dirty="0"/>
              <a:t>PWM</a:t>
            </a:r>
            <a:r>
              <a:rPr lang="zh-TW" altLang="en-US" dirty="0"/>
              <a:t>模擬。</a:t>
            </a:r>
          </a:p>
          <a:p>
            <a:r>
              <a:rPr lang="zh-TW" altLang="en-US" dirty="0"/>
              <a:t>控制板上</a:t>
            </a:r>
            <a:r>
              <a:rPr lang="en-US" altLang="zh-TW" dirty="0"/>
              <a:t>ATmega328</a:t>
            </a:r>
            <a:r>
              <a:rPr lang="zh-TW" altLang="en-US" dirty="0"/>
              <a:t>內建類比數位轉換器（</a:t>
            </a:r>
            <a:r>
              <a:rPr lang="en-US" altLang="zh-TW" dirty="0"/>
              <a:t>Analog-to-digital converter</a:t>
            </a:r>
            <a:r>
              <a:rPr lang="zh-TW" altLang="en-US" dirty="0"/>
              <a:t>，簡稱</a:t>
            </a:r>
            <a:r>
              <a:rPr lang="en-US" altLang="zh-TW" dirty="0"/>
              <a:t>ADC</a:t>
            </a:r>
            <a:r>
              <a:rPr lang="zh-TW" altLang="en-US" dirty="0"/>
              <a:t>），預設會將</a:t>
            </a:r>
            <a:r>
              <a:rPr lang="en-US" altLang="zh-TW" dirty="0"/>
              <a:t>0V</a:t>
            </a:r>
            <a:r>
              <a:rPr lang="zh-TW" altLang="en-US" dirty="0"/>
              <a:t>到</a:t>
            </a:r>
            <a:r>
              <a:rPr lang="en-US" altLang="zh-TW" dirty="0"/>
              <a:t>5V</a:t>
            </a:r>
            <a:r>
              <a:rPr lang="zh-TW" altLang="en-US" dirty="0"/>
              <a:t>轉換為</a:t>
            </a:r>
            <a:r>
              <a:rPr lang="en-US" altLang="zh-TW" dirty="0"/>
              <a:t>0</a:t>
            </a:r>
            <a:r>
              <a:rPr lang="zh-TW" altLang="en-US" dirty="0"/>
              <a:t>至</a:t>
            </a:r>
            <a:r>
              <a:rPr lang="en-US" altLang="zh-TW" dirty="0"/>
              <a:t>1023</a:t>
            </a:r>
            <a:r>
              <a:rPr lang="zh-TW" altLang="en-US" dirty="0"/>
              <a:t>的數值。對於輸出電壓為其他範圍的電路模組，可以透過</a:t>
            </a:r>
            <a:r>
              <a:rPr lang="en-US" altLang="zh-TW" dirty="0"/>
              <a:t>AREF</a:t>
            </a:r>
            <a:r>
              <a:rPr lang="zh-TW" altLang="en-US" dirty="0"/>
              <a:t>與</a:t>
            </a:r>
            <a:r>
              <a:rPr lang="en-US" altLang="zh-TW" dirty="0" err="1"/>
              <a:t>analogReference</a:t>
            </a:r>
            <a:r>
              <a:rPr lang="zh-TW" altLang="en-US" dirty="0"/>
              <a:t>函式，來提供參考電壓，例如對於輸出為</a:t>
            </a:r>
            <a:r>
              <a:rPr lang="en-US" altLang="zh-TW" dirty="0"/>
              <a:t>0V</a:t>
            </a:r>
            <a:r>
              <a:rPr lang="zh-TW" altLang="en-US" dirty="0"/>
              <a:t>到</a:t>
            </a:r>
            <a:r>
              <a:rPr lang="en-US" altLang="zh-TW" dirty="0"/>
              <a:t>3.3V</a:t>
            </a:r>
            <a:r>
              <a:rPr lang="zh-TW" altLang="en-US" dirty="0"/>
              <a:t>的電路模組，可以將</a:t>
            </a:r>
            <a:r>
              <a:rPr lang="en-US" altLang="zh-TW" dirty="0"/>
              <a:t>0V</a:t>
            </a:r>
            <a:r>
              <a:rPr lang="zh-TW" altLang="en-US" dirty="0"/>
              <a:t>至</a:t>
            </a:r>
            <a:r>
              <a:rPr lang="en-US" altLang="zh-TW" dirty="0"/>
              <a:t>3.3V</a:t>
            </a:r>
            <a:r>
              <a:rPr lang="zh-TW" altLang="en-US" dirty="0"/>
              <a:t>對應至</a:t>
            </a:r>
            <a:r>
              <a:rPr lang="en-US" altLang="zh-TW" dirty="0"/>
              <a:t>0</a:t>
            </a:r>
            <a:r>
              <a:rPr lang="zh-TW" altLang="en-US" dirty="0"/>
              <a:t>至</a:t>
            </a:r>
            <a:r>
              <a:rPr lang="en-US" altLang="zh-TW" dirty="0"/>
              <a:t>1023</a:t>
            </a:r>
            <a:r>
              <a:rPr lang="zh-TW" altLang="en-US" dirty="0"/>
              <a:t>的數值，獲得更高的解析度。</a:t>
            </a:r>
          </a:p>
          <a:p>
            <a:r>
              <a:rPr lang="zh-TW" altLang="en-US" dirty="0"/>
              <a:t>實際上，</a:t>
            </a:r>
            <a:r>
              <a:rPr lang="en-US" altLang="zh-TW" dirty="0"/>
              <a:t>A0</a:t>
            </a:r>
            <a:r>
              <a:rPr lang="zh-TW" altLang="en-US" dirty="0"/>
              <a:t>至</a:t>
            </a:r>
            <a:r>
              <a:rPr lang="en-US" altLang="zh-TW" dirty="0"/>
              <a:t>A5</a:t>
            </a:r>
            <a:r>
              <a:rPr lang="zh-TW" altLang="en-US" dirty="0"/>
              <a:t>也可作為數位輸出、輸入腳位使用，此時</a:t>
            </a:r>
            <a:r>
              <a:rPr lang="en-US" altLang="zh-TW" dirty="0"/>
              <a:t>A0</a:t>
            </a:r>
            <a:r>
              <a:rPr lang="zh-TW" altLang="en-US" dirty="0"/>
              <a:t>至</a:t>
            </a:r>
            <a:r>
              <a:rPr lang="en-US" altLang="zh-TW" dirty="0"/>
              <a:t>A5</a:t>
            </a:r>
            <a:r>
              <a:rPr lang="zh-TW" altLang="en-US" dirty="0"/>
              <a:t>分別可視為</a:t>
            </a:r>
            <a:r>
              <a:rPr lang="en-US" altLang="zh-TW" dirty="0"/>
              <a:t>D14</a:t>
            </a:r>
            <a:r>
              <a:rPr lang="zh-TW" altLang="en-US" dirty="0"/>
              <a:t>至</a:t>
            </a:r>
            <a:r>
              <a:rPr lang="en-US" altLang="zh-TW" dirty="0"/>
              <a:t>D19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997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328C2D-38F0-4C80-9EA5-A1AD0D6B2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17E249-48D0-476B-A642-A5D58DD39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4B7EC7-DE5B-4F27-839A-7CDF49C6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A01082-3C8F-4602-8DA7-C82DF7095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21B48A-5892-4DD2-B2E1-91BD42A44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083B53-5B4C-4C29-BDFD-A28B754A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69B444D-4926-430F-AB2C-7D75AE53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zh-TW" altLang="en-US" b="1" dirty="0"/>
              <a:t>石英震盪器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65B193-F600-4C1B-9DBF-09D94CDB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6D90D8-DB20-4F1C-903A-17EC2F58D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zh-TW" altLang="en-US" dirty="0"/>
              <a:t>石英元件具有穩定的壓電特性，能夠提供精準且寬廣的參考頻率、時脈控制、定時功能與過濾雜訊等功能。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8E99CBA-29A9-466F-B767-83CDB5F7A0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677" y="3358635"/>
            <a:ext cx="2331720" cy="2331720"/>
          </a:xfrm>
          <a:prstGeom prst="rect">
            <a:avLst/>
          </a:prstGeom>
        </p:spPr>
      </p:pic>
      <p:pic>
        <p:nvPicPr>
          <p:cNvPr id="7" name="圖片 6" descr="一張含有 牆, 室內 的圖片&#10;&#10;自動產生的描述">
            <a:extLst>
              <a:ext uri="{FF2B5EF4-FFF2-40B4-BE49-F238E27FC236}">
                <a16:creationId xmlns:a16="http://schemas.microsoft.com/office/drawing/2014/main" id="{07AE687E-9B54-4AF5-B191-5EC0BAC66F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621" y="3452915"/>
            <a:ext cx="26003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1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328C2D-38F0-4C80-9EA5-A1AD0D6B2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17E249-48D0-476B-A642-A5D58DD39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4B7EC7-DE5B-4F27-839A-7CDF49C6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A01082-3C8F-4602-8DA7-C82DF7095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21B48A-5892-4DD2-B2E1-91BD42A44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083B53-5B4C-4C29-BDFD-A28B754A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F9F6CA0-19BC-4088-9563-93709C67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+mj-ea"/>
              </a:rPr>
              <a:t>如何製作</a:t>
            </a:r>
            <a:r>
              <a:rPr lang="en-US" altLang="zh-TW" b="1" dirty="0">
                <a:latin typeface="+mj-ea"/>
              </a:rPr>
              <a:t>Arduino?</a:t>
            </a:r>
            <a:endParaRPr lang="zh-TW" altLang="en-US" b="1" dirty="0">
              <a:latin typeface="+mj-ea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65B193-F600-4C1B-9DBF-09D94CDB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B4BB3A-3F86-44EA-AEF8-F7AAB5610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n-US" altLang="zh-TW" dirty="0">
                <a:hlinkClick r:id="rId6"/>
              </a:rPr>
              <a:t>https://www.instructables.com/id/%E8%87%AA%E9%80%A0%E4%BD%A0%E7%9A%84Arduino-UNO%E6%9D%BF/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0171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328C2D-38F0-4C80-9EA5-A1AD0D6B2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17E249-48D0-476B-A642-A5D58DD39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4B7EC7-DE5B-4F27-839A-7CDF49C6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A01082-3C8F-4602-8DA7-C82DF7095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21B48A-5892-4DD2-B2E1-91BD42A44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083B53-5B4C-4C29-BDFD-A28B754A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F9F6CA0-19BC-4088-9563-93709C67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zh-TW" altLang="en-US" b="1" dirty="0"/>
              <a:t>測試是否成功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65B193-F600-4C1B-9DBF-09D94CDB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B4BB3A-3F86-44EA-AEF8-F7AAB5610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n-US" altLang="zh-TW" dirty="0">
                <a:hlinkClick r:id="rId6"/>
              </a:rPr>
              <a:t>http://jackedu.blogspot.com/2015/07/arduinoled.html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9740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328C2D-38F0-4C80-9EA5-A1AD0D6B2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17E249-48D0-476B-A642-A5D58DD39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4B7EC7-DE5B-4F27-839A-7CDF49C6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A01082-3C8F-4602-8DA7-C82DF7095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21B48A-5892-4DD2-B2E1-91BD42A44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083B53-5B4C-4C29-BDFD-A28B754A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F9F6CA0-19BC-4088-9563-93709C67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+mj-ea"/>
              </a:rPr>
              <a:t> CPU</a:t>
            </a:r>
            <a:r>
              <a:rPr lang="zh-TW" altLang="en-US" b="1" dirty="0">
                <a:latin typeface="+mj-ea"/>
              </a:rPr>
              <a:t>怎麼看</a:t>
            </a:r>
            <a:r>
              <a:rPr lang="en-US" altLang="zh-TW" b="1" dirty="0">
                <a:latin typeface="+mj-ea"/>
              </a:rPr>
              <a:t>?</a:t>
            </a:r>
            <a:endParaRPr lang="zh-TW" altLang="en-US" b="1" dirty="0">
              <a:latin typeface="+mj-ea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65B193-F600-4C1B-9DBF-09D94CDB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B4BB3A-3F86-44EA-AEF8-F7AAB5610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n-US" altLang="zh-TW" dirty="0">
                <a:hlinkClick r:id="rId6"/>
              </a:rPr>
              <a:t>http://blog.cnyes.com/My/b31k23/article290677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1070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522</Words>
  <Application>Microsoft Office PowerPoint</Application>
  <PresentationFormat>寬螢幕</PresentationFormat>
  <Paragraphs>25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新細明體</vt:lpstr>
      <vt:lpstr>Arial</vt:lpstr>
      <vt:lpstr>Garamond</vt:lpstr>
      <vt:lpstr>有機</vt:lpstr>
      <vt:lpstr>DIY Arduino Uno</vt:lpstr>
      <vt:lpstr>Arduino Uno開發板</vt:lpstr>
      <vt:lpstr>認識ATmega328p-pu</vt:lpstr>
      <vt:lpstr>數位輸出、輸入腳位</vt:lpstr>
      <vt:lpstr>類比輸入腳位</vt:lpstr>
      <vt:lpstr>石英震盪器</vt:lpstr>
      <vt:lpstr>如何製作Arduino?</vt:lpstr>
      <vt:lpstr>測試是否成功</vt:lpstr>
      <vt:lpstr> CPU怎麼看?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DIY Arduino Uno</dc:title>
  <dc:creator>ChiaHan Chang</dc:creator>
  <cp:lastModifiedBy>ChiaHan Chang</cp:lastModifiedBy>
  <cp:revision>2</cp:revision>
  <dcterms:created xsi:type="dcterms:W3CDTF">2018-11-16T06:20:24Z</dcterms:created>
  <dcterms:modified xsi:type="dcterms:W3CDTF">2018-11-16T06:36:41Z</dcterms:modified>
</cp:coreProperties>
</file>