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77" r:id="rId2"/>
    <p:sldId id="258" r:id="rId3"/>
    <p:sldId id="284" r:id="rId4"/>
    <p:sldId id="298" r:id="rId5"/>
    <p:sldId id="285" r:id="rId6"/>
    <p:sldId id="286" r:id="rId7"/>
    <p:sldId id="287" r:id="rId8"/>
    <p:sldId id="288" r:id="rId9"/>
    <p:sldId id="301" r:id="rId10"/>
    <p:sldId id="289" r:id="rId11"/>
    <p:sldId id="299" r:id="rId12"/>
    <p:sldId id="300" r:id="rId13"/>
    <p:sldId id="290" r:id="rId14"/>
    <p:sldId id="303" r:id="rId15"/>
    <p:sldId id="313" r:id="rId16"/>
    <p:sldId id="304" r:id="rId17"/>
    <p:sldId id="314" r:id="rId18"/>
    <p:sldId id="305" r:id="rId19"/>
    <p:sldId id="306" r:id="rId20"/>
    <p:sldId id="307" r:id="rId21"/>
    <p:sldId id="308" r:id="rId22"/>
    <p:sldId id="309" r:id="rId23"/>
    <p:sldId id="310" r:id="rId24"/>
    <p:sldId id="316" r:id="rId25"/>
    <p:sldId id="318" r:id="rId26"/>
    <p:sldId id="319" r:id="rId27"/>
    <p:sldId id="320" r:id="rId28"/>
    <p:sldId id="275"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696"/>
    <a:srgbClr val="969696"/>
    <a:srgbClr val="FAA9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04" autoAdjust="0"/>
    <p:restoredTop sz="94660"/>
  </p:normalViewPr>
  <p:slideViewPr>
    <p:cSldViewPr>
      <p:cViewPr varScale="1">
        <p:scale>
          <a:sx n="72" d="100"/>
          <a:sy n="72" d="100"/>
        </p:scale>
        <p:origin x="1626" y="66"/>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7065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7066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066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C03ED93-F349-4AD0-AAF5-11DBC61258C0}" type="slidenum">
              <a:rPr lang="en-US"/>
              <a:pPr/>
              <a:t>‹#›</a:t>
            </a:fld>
            <a:endParaRPr lang="en-US"/>
          </a:p>
        </p:txBody>
      </p:sp>
    </p:spTree>
    <p:extLst>
      <p:ext uri="{BB962C8B-B14F-4D97-AF65-F5344CB8AC3E}">
        <p14:creationId xmlns:p14="http://schemas.microsoft.com/office/powerpoint/2010/main" val="19138938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A2A71B-5747-45CB-A9ED-DC354B0338F7}" type="datetimeFigureOut">
              <a:rPr lang="en-US" smtClean="0"/>
              <a:t>8/18/2016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C76AA-B764-4593-920D-5E1384F2E6CB}" type="slidenum">
              <a:rPr lang="en-US" smtClean="0"/>
              <a:t>‹#›</a:t>
            </a:fld>
            <a:endParaRPr lang="en-US"/>
          </a:p>
        </p:txBody>
      </p:sp>
    </p:spTree>
    <p:extLst>
      <p:ext uri="{BB962C8B-B14F-4D97-AF65-F5344CB8AC3E}">
        <p14:creationId xmlns:p14="http://schemas.microsoft.com/office/powerpoint/2010/main" val="3990557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2C76AA-B764-4593-920D-5E1384F2E6CB}" type="slidenum">
              <a:rPr lang="en-US" smtClean="0"/>
              <a:t>4</a:t>
            </a:fld>
            <a:endParaRPr lang="en-US"/>
          </a:p>
        </p:txBody>
      </p:sp>
    </p:spTree>
    <p:extLst>
      <p:ext uri="{BB962C8B-B14F-4D97-AF65-F5344CB8AC3E}">
        <p14:creationId xmlns:p14="http://schemas.microsoft.com/office/powerpoint/2010/main" val="9923170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40" name="Freeform 68" descr="b"/>
          <p:cNvSpPr>
            <a:spLocks/>
          </p:cNvSpPr>
          <p:nvPr/>
        </p:nvSpPr>
        <p:spPr bwMode="gray">
          <a:xfrm>
            <a:off x="0" y="0"/>
            <a:ext cx="4522788" cy="6010275"/>
          </a:xfrm>
          <a:custGeom>
            <a:avLst/>
            <a:gdLst>
              <a:gd name="T0" fmla="*/ 0 w 2849"/>
              <a:gd name="T1" fmla="*/ 0 h 3786"/>
              <a:gd name="T2" fmla="*/ 0 w 2849"/>
              <a:gd name="T3" fmla="*/ 3456 h 3786"/>
              <a:gd name="T4" fmla="*/ 550 w 2849"/>
              <a:gd name="T5" fmla="*/ 3711 h 3786"/>
              <a:gd name="T6" fmla="*/ 1453 w 2849"/>
              <a:gd name="T7" fmla="*/ 3731 h 3786"/>
              <a:gd name="T8" fmla="*/ 2147 w 2849"/>
              <a:gd name="T9" fmla="*/ 3417 h 3786"/>
              <a:gd name="T10" fmla="*/ 2677 w 2849"/>
              <a:gd name="T11" fmla="*/ 2690 h 3786"/>
              <a:gd name="T12" fmla="*/ 2841 w 2849"/>
              <a:gd name="T13" fmla="*/ 1715 h 3786"/>
              <a:gd name="T14" fmla="*/ 2631 w 2849"/>
              <a:gd name="T15" fmla="*/ 910 h 3786"/>
              <a:gd name="T16" fmla="*/ 2186 w 2849"/>
              <a:gd name="T17" fmla="*/ 367 h 3786"/>
              <a:gd name="T18" fmla="*/ 1519 w 2849"/>
              <a:gd name="T19" fmla="*/ 0 h 3786"/>
              <a:gd name="T20" fmla="*/ 0 w 2849"/>
              <a:gd name="T21" fmla="*/ 0 h 3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49" h="3786">
                <a:moveTo>
                  <a:pt x="0" y="0"/>
                </a:moveTo>
                <a:lnTo>
                  <a:pt x="0" y="3456"/>
                </a:lnTo>
                <a:cubicBezTo>
                  <a:pt x="249" y="3613"/>
                  <a:pt x="308" y="3665"/>
                  <a:pt x="550" y="3711"/>
                </a:cubicBezTo>
                <a:cubicBezTo>
                  <a:pt x="756" y="3769"/>
                  <a:pt x="1183" y="3786"/>
                  <a:pt x="1453" y="3731"/>
                </a:cubicBezTo>
                <a:cubicBezTo>
                  <a:pt x="1725" y="3691"/>
                  <a:pt x="1943" y="3590"/>
                  <a:pt x="2147" y="3417"/>
                </a:cubicBezTo>
                <a:cubicBezTo>
                  <a:pt x="2351" y="3244"/>
                  <a:pt x="2561" y="2974"/>
                  <a:pt x="2677" y="2690"/>
                </a:cubicBezTo>
                <a:cubicBezTo>
                  <a:pt x="2793" y="2406"/>
                  <a:pt x="2849" y="2012"/>
                  <a:pt x="2841" y="1715"/>
                </a:cubicBezTo>
                <a:cubicBezTo>
                  <a:pt x="2833" y="1418"/>
                  <a:pt x="2740" y="1135"/>
                  <a:pt x="2631" y="910"/>
                </a:cubicBezTo>
                <a:cubicBezTo>
                  <a:pt x="2498" y="686"/>
                  <a:pt x="2291" y="439"/>
                  <a:pt x="2186" y="367"/>
                </a:cubicBezTo>
                <a:cubicBezTo>
                  <a:pt x="2018" y="239"/>
                  <a:pt x="1886" y="98"/>
                  <a:pt x="1519" y="0"/>
                </a:cubicBezTo>
                <a:lnTo>
                  <a:pt x="0" y="0"/>
                </a:lnTo>
                <a:close/>
              </a:path>
            </a:pathLst>
          </a:custGeom>
          <a:blipFill dpi="0" rotWithShape="1">
            <a:blip r:embed="rId2"/>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0" name="Freeform 58"/>
          <p:cNvSpPr>
            <a:spLocks/>
          </p:cNvSpPr>
          <p:nvPr/>
        </p:nvSpPr>
        <p:spPr bwMode="gray">
          <a:xfrm>
            <a:off x="0" y="4483100"/>
            <a:ext cx="4122738" cy="2368550"/>
          </a:xfrm>
          <a:custGeom>
            <a:avLst/>
            <a:gdLst>
              <a:gd name="T0" fmla="*/ 0 w 2597"/>
              <a:gd name="T1" fmla="*/ 489 h 1492"/>
              <a:gd name="T2" fmla="*/ 1328 w 2597"/>
              <a:gd name="T3" fmla="*/ 840 h 1492"/>
              <a:gd name="T4" fmla="*/ 2488 w 2597"/>
              <a:gd name="T5" fmla="*/ 0 h 1492"/>
              <a:gd name="T6" fmla="*/ 1712 w 2597"/>
              <a:gd name="T7" fmla="*/ 1124 h 1492"/>
              <a:gd name="T8" fmla="*/ 636 w 2597"/>
              <a:gd name="T9" fmla="*/ 1492 h 1492"/>
              <a:gd name="T10" fmla="*/ 1 w 2597"/>
              <a:gd name="T11" fmla="*/ 1492 h 1492"/>
              <a:gd name="T12" fmla="*/ 0 w 2597"/>
              <a:gd name="T13" fmla="*/ 489 h 1492"/>
            </a:gdLst>
            <a:ahLst/>
            <a:cxnLst>
              <a:cxn ang="0">
                <a:pos x="T0" y="T1"/>
              </a:cxn>
              <a:cxn ang="0">
                <a:pos x="T2" y="T3"/>
              </a:cxn>
              <a:cxn ang="0">
                <a:pos x="T4" y="T5"/>
              </a:cxn>
              <a:cxn ang="0">
                <a:pos x="T6" y="T7"/>
              </a:cxn>
              <a:cxn ang="0">
                <a:pos x="T8" y="T9"/>
              </a:cxn>
              <a:cxn ang="0">
                <a:pos x="T10" y="T11"/>
              </a:cxn>
              <a:cxn ang="0">
                <a:pos x="T12" y="T13"/>
              </a:cxn>
            </a:cxnLst>
            <a:rect l="0" t="0" r="r" b="b"/>
            <a:pathLst>
              <a:path w="2597" h="1492">
                <a:moveTo>
                  <a:pt x="0" y="489"/>
                </a:moveTo>
                <a:cubicBezTo>
                  <a:pt x="247" y="671"/>
                  <a:pt x="632" y="920"/>
                  <a:pt x="1328" y="840"/>
                </a:cubicBezTo>
                <a:cubicBezTo>
                  <a:pt x="2024" y="760"/>
                  <a:pt x="2360" y="131"/>
                  <a:pt x="2488" y="0"/>
                </a:cubicBezTo>
                <a:cubicBezTo>
                  <a:pt x="2597" y="53"/>
                  <a:pt x="1792" y="1068"/>
                  <a:pt x="1712" y="1124"/>
                </a:cubicBezTo>
                <a:cubicBezTo>
                  <a:pt x="1632" y="1180"/>
                  <a:pt x="921" y="1431"/>
                  <a:pt x="636" y="1492"/>
                </a:cubicBezTo>
                <a:lnTo>
                  <a:pt x="1" y="1492"/>
                </a:lnTo>
                <a:lnTo>
                  <a:pt x="0" y="489"/>
                </a:lnTo>
                <a:close/>
              </a:path>
            </a:pathLst>
          </a:custGeom>
          <a:gradFill rotWithShape="1">
            <a:gsLst>
              <a:gs pos="0">
                <a:schemeClr val="tx2"/>
              </a:gs>
              <a:gs pos="50000">
                <a:schemeClr val="tx2">
                  <a:gamma/>
                  <a:tint val="42353"/>
                  <a:invGamma/>
                </a:schemeClr>
              </a:gs>
              <a:gs pos="100000">
                <a:schemeClr val="tx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1" name="Freeform 59"/>
          <p:cNvSpPr>
            <a:spLocks/>
          </p:cNvSpPr>
          <p:nvPr/>
        </p:nvSpPr>
        <p:spPr bwMode="gray">
          <a:xfrm>
            <a:off x="-12700" y="4149725"/>
            <a:ext cx="4152900" cy="2708275"/>
          </a:xfrm>
          <a:custGeom>
            <a:avLst/>
            <a:gdLst>
              <a:gd name="T0" fmla="*/ 0 w 2576"/>
              <a:gd name="T1" fmla="*/ 1688 h 1688"/>
              <a:gd name="T2" fmla="*/ 0 w 2576"/>
              <a:gd name="T3" fmla="*/ 1112 h 1688"/>
              <a:gd name="T4" fmla="*/ 2576 w 2576"/>
              <a:gd name="T5" fmla="*/ 0 h 1688"/>
              <a:gd name="T6" fmla="*/ 2135 w 2576"/>
              <a:gd name="T7" fmla="*/ 826 h 1688"/>
              <a:gd name="T8" fmla="*/ 635 w 2576"/>
              <a:gd name="T9" fmla="*/ 1688 h 1688"/>
              <a:gd name="T10" fmla="*/ 0 w 2576"/>
              <a:gd name="T11" fmla="*/ 1688 h 1688"/>
            </a:gdLst>
            <a:ahLst/>
            <a:cxnLst>
              <a:cxn ang="0">
                <a:pos x="T0" y="T1"/>
              </a:cxn>
              <a:cxn ang="0">
                <a:pos x="T2" y="T3"/>
              </a:cxn>
              <a:cxn ang="0">
                <a:pos x="T4" y="T5"/>
              </a:cxn>
              <a:cxn ang="0">
                <a:pos x="T6" y="T7"/>
              </a:cxn>
              <a:cxn ang="0">
                <a:pos x="T8" y="T9"/>
              </a:cxn>
              <a:cxn ang="0">
                <a:pos x="T10" y="T11"/>
              </a:cxn>
            </a:cxnLst>
            <a:rect l="0" t="0" r="r" b="b"/>
            <a:pathLst>
              <a:path w="2576" h="1688">
                <a:moveTo>
                  <a:pt x="0" y="1688"/>
                </a:moveTo>
                <a:lnTo>
                  <a:pt x="0" y="1112"/>
                </a:lnTo>
                <a:cubicBezTo>
                  <a:pt x="1960" y="1464"/>
                  <a:pt x="2419" y="304"/>
                  <a:pt x="2576" y="0"/>
                </a:cubicBezTo>
                <a:lnTo>
                  <a:pt x="2135" y="826"/>
                </a:lnTo>
                <a:cubicBezTo>
                  <a:pt x="1618" y="1315"/>
                  <a:pt x="1286" y="1456"/>
                  <a:pt x="635" y="1688"/>
                </a:cubicBezTo>
                <a:lnTo>
                  <a:pt x="0" y="1688"/>
                </a:lnTo>
                <a:close/>
              </a:path>
            </a:pathLst>
          </a:custGeom>
          <a:gradFill rotWithShape="1">
            <a:gsLst>
              <a:gs pos="0">
                <a:schemeClr val="accent2"/>
              </a:gs>
              <a:gs pos="100000">
                <a:schemeClr val="accent2">
                  <a:gamma/>
                  <a:tint val="30196"/>
                  <a:invGamma/>
                </a:schemeClr>
              </a:gs>
            </a:gsLst>
            <a:lin ang="2700000" scaled="1"/>
          </a:gradFill>
          <a:ln>
            <a:noFill/>
          </a:ln>
          <a:effectLst/>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2" name="Freeform 60"/>
          <p:cNvSpPr>
            <a:spLocks/>
          </p:cNvSpPr>
          <p:nvPr/>
        </p:nvSpPr>
        <p:spPr bwMode="grayWhite">
          <a:xfrm>
            <a:off x="2251075" y="-11113"/>
            <a:ext cx="6924675" cy="6881813"/>
          </a:xfrm>
          <a:custGeom>
            <a:avLst/>
            <a:gdLst>
              <a:gd name="T0" fmla="*/ 189 w 4362"/>
              <a:gd name="T1" fmla="*/ 5 h 4335"/>
              <a:gd name="T2" fmla="*/ 561 w 4362"/>
              <a:gd name="T3" fmla="*/ 186 h 4335"/>
              <a:gd name="T4" fmla="*/ 943 w 4362"/>
              <a:gd name="T5" fmla="*/ 494 h 4335"/>
              <a:gd name="T6" fmla="*/ 1221 w 4362"/>
              <a:gd name="T7" fmla="*/ 960 h 4335"/>
              <a:gd name="T8" fmla="*/ 1413 w 4362"/>
              <a:gd name="T9" fmla="*/ 1623 h 4335"/>
              <a:gd name="T10" fmla="*/ 1290 w 4362"/>
              <a:gd name="T11" fmla="*/ 2653 h 4335"/>
              <a:gd name="T12" fmla="*/ 0 w 4362"/>
              <a:gd name="T13" fmla="*/ 4335 h 4335"/>
              <a:gd name="T14" fmla="*/ 4349 w 4362"/>
              <a:gd name="T15" fmla="*/ 4335 h 4335"/>
              <a:gd name="T16" fmla="*/ 4362 w 4362"/>
              <a:gd name="T17" fmla="*/ 0 h 4335"/>
              <a:gd name="T18" fmla="*/ 189 w 4362"/>
              <a:gd name="T19" fmla="*/ 5 h 4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62" h="4335">
                <a:moveTo>
                  <a:pt x="189" y="5"/>
                </a:moveTo>
                <a:lnTo>
                  <a:pt x="561" y="186"/>
                </a:lnTo>
                <a:lnTo>
                  <a:pt x="943" y="494"/>
                </a:lnTo>
                <a:lnTo>
                  <a:pt x="1221" y="960"/>
                </a:lnTo>
                <a:lnTo>
                  <a:pt x="1413" y="1623"/>
                </a:lnTo>
                <a:lnTo>
                  <a:pt x="1290" y="2653"/>
                </a:lnTo>
                <a:lnTo>
                  <a:pt x="0" y="4335"/>
                </a:lnTo>
                <a:lnTo>
                  <a:pt x="4349" y="4335"/>
                </a:lnTo>
                <a:lnTo>
                  <a:pt x="4362" y="0"/>
                </a:lnTo>
                <a:lnTo>
                  <a:pt x="189" y="5"/>
                </a:ln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6" name="Rectangle 4"/>
          <p:cNvSpPr>
            <a:spLocks noGrp="1" noChangeArrowheads="1"/>
          </p:cNvSpPr>
          <p:nvPr>
            <p:ph type="dt" sz="half" idx="2"/>
          </p:nvPr>
        </p:nvSpPr>
        <p:spPr>
          <a:xfrm>
            <a:off x="457200" y="6477000"/>
            <a:ext cx="2133600" cy="244475"/>
          </a:xfrm>
          <a:extLst>
            <a:ext uri="{909E8E84-426E-40DD-AFC4-6F175D3DCCD1}">
              <a14:hiddenFill xmlns:a14="http://schemas.microsoft.com/office/drawing/2010/main">
                <a:solidFill>
                  <a:schemeClr val="accent1"/>
                </a:solidFill>
              </a14:hiddenFill>
            </a:ext>
          </a:extLst>
        </p:spPr>
        <p:txBody>
          <a:bodyPr/>
          <a:lstStyle>
            <a:lvl1pPr>
              <a:defRPr sz="1200">
                <a:solidFill>
                  <a:schemeClr val="tx2"/>
                </a:solidFill>
              </a:defRPr>
            </a:lvl1pPr>
          </a:lstStyle>
          <a:p>
            <a:fld id="{32FF9451-24F4-4F68-9B37-1D28A417B920}" type="datetime1">
              <a:rPr lang="vi-VN" smtClean="0"/>
              <a:t>18/08/2016</a:t>
            </a:fld>
            <a:endParaRPr lang="en-US"/>
          </a:p>
        </p:txBody>
      </p:sp>
      <p:sp>
        <p:nvSpPr>
          <p:cNvPr id="3077" name="Rectangle 5"/>
          <p:cNvSpPr>
            <a:spLocks noGrp="1" noChangeArrowheads="1"/>
          </p:cNvSpPr>
          <p:nvPr>
            <p:ph type="ftr" sz="quarter" idx="3"/>
          </p:nvPr>
        </p:nvSpPr>
        <p:spPr bwMode="black">
          <a:xfrm>
            <a:off x="5867400" y="6477000"/>
            <a:ext cx="2895600" cy="244475"/>
          </a:xfrm>
          <a:extLst>
            <a:ext uri="{909E8E84-426E-40DD-AFC4-6F175D3DCCD1}">
              <a14:hiddenFill xmlns:a14="http://schemas.microsoft.com/office/drawing/2010/main">
                <a:solidFill>
                  <a:schemeClr val="accent1"/>
                </a:solidFill>
              </a14:hiddenFill>
            </a:ext>
          </a:extLst>
        </p:spPr>
        <p:txBody>
          <a:bodyPr/>
          <a:lstStyle>
            <a:lvl1pPr>
              <a:defRPr sz="1200">
                <a:solidFill>
                  <a:schemeClr val="tx2"/>
                </a:solidFill>
              </a:defRPr>
            </a:lvl1pPr>
          </a:lstStyle>
          <a:p>
            <a:r>
              <a:rPr lang="vi-VN"/>
              <a:t>Tấn Hòa - Tinh Anh</a:t>
            </a:r>
            <a:endParaRPr lang="en-US"/>
          </a:p>
        </p:txBody>
      </p:sp>
      <p:sp>
        <p:nvSpPr>
          <p:cNvPr id="3078" name="Rectangle 6"/>
          <p:cNvSpPr>
            <a:spLocks noGrp="1" noChangeArrowheads="1"/>
          </p:cNvSpPr>
          <p:nvPr>
            <p:ph type="sldNum" sz="quarter" idx="4"/>
          </p:nvPr>
        </p:nvSpPr>
        <p:spPr bwMode="black">
          <a:xfrm>
            <a:off x="3429000" y="6477000"/>
            <a:ext cx="2133600" cy="244475"/>
          </a:xfrm>
          <a:extLst>
            <a:ext uri="{909E8E84-426E-40DD-AFC4-6F175D3DCCD1}">
              <a14:hiddenFill xmlns:a14="http://schemas.microsoft.com/office/drawing/2010/main">
                <a:solidFill>
                  <a:schemeClr val="accent1"/>
                </a:solidFill>
              </a14:hiddenFill>
            </a:ext>
          </a:extLst>
        </p:spPr>
        <p:txBody>
          <a:bodyPr/>
          <a:lstStyle>
            <a:lvl1pPr>
              <a:defRPr sz="1200">
                <a:solidFill>
                  <a:schemeClr val="tx2"/>
                </a:solidFill>
              </a:defRPr>
            </a:lvl1pPr>
          </a:lstStyle>
          <a:p>
            <a:fld id="{F6B48546-C06B-4CF2-AB05-111922977916}" type="slidenum">
              <a:rPr lang="en-US"/>
              <a:pPr/>
              <a:t>‹#›</a:t>
            </a:fld>
            <a:endParaRPr lang="en-US"/>
          </a:p>
        </p:txBody>
      </p:sp>
      <p:sp>
        <p:nvSpPr>
          <p:cNvPr id="3086" name="Text Box 14"/>
          <p:cNvSpPr txBox="1">
            <a:spLocks noChangeArrowheads="1"/>
          </p:cNvSpPr>
          <p:nvPr/>
        </p:nvSpPr>
        <p:spPr bwMode="black">
          <a:xfrm>
            <a:off x="7391400" y="5791200"/>
            <a:ext cx="1384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a:spAutoFit/>
          </a:bodyPr>
          <a:lstStyle/>
          <a:p>
            <a:pPr algn="r"/>
            <a:r>
              <a:rPr lang="en-US" sz="2800" b="1" i="1"/>
              <a:t>LOGO</a:t>
            </a:r>
          </a:p>
        </p:txBody>
      </p:sp>
      <p:sp>
        <p:nvSpPr>
          <p:cNvPr id="3074" name="Rectangle 2"/>
          <p:cNvSpPr>
            <a:spLocks noGrp="1" noChangeArrowheads="1"/>
          </p:cNvSpPr>
          <p:nvPr>
            <p:ph type="ctrTitle"/>
          </p:nvPr>
        </p:nvSpPr>
        <p:spPr bwMode="black">
          <a:xfrm>
            <a:off x="4724400" y="2362200"/>
            <a:ext cx="4267200" cy="1219200"/>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defRPr sz="4000" b="0" i="1">
                <a:solidFill>
                  <a:schemeClr val="tx2"/>
                </a:solidFill>
              </a:defRPr>
            </a:lvl1pPr>
          </a:lstStyle>
          <a:p>
            <a:pPr lvl="0"/>
            <a:r>
              <a:rPr lang="en-US" noProof="0"/>
              <a:t>Click to edit Master title style</a:t>
            </a:r>
          </a:p>
        </p:txBody>
      </p:sp>
      <p:sp>
        <p:nvSpPr>
          <p:cNvPr id="3125" name="Text Box 53"/>
          <p:cNvSpPr txBox="1">
            <a:spLocks noChangeArrowheads="1"/>
          </p:cNvSpPr>
          <p:nvPr/>
        </p:nvSpPr>
        <p:spPr bwMode="black">
          <a:xfrm>
            <a:off x="5562600" y="457200"/>
            <a:ext cx="3276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1600" i="1">
                <a:solidFill>
                  <a:schemeClr val="folHlink"/>
                </a:solidFill>
              </a:rPr>
              <a:t>“ Add your company slogan ”</a:t>
            </a:r>
          </a:p>
        </p:txBody>
      </p:sp>
      <p:sp>
        <p:nvSpPr>
          <p:cNvPr id="3134" name="Rectangle 62"/>
          <p:cNvSpPr>
            <a:spLocks noChangeArrowheads="1"/>
          </p:cNvSpPr>
          <p:nvPr/>
        </p:nvSpPr>
        <p:spPr bwMode="grayWhite">
          <a:xfrm>
            <a:off x="4284663" y="3933825"/>
            <a:ext cx="4875212" cy="431800"/>
          </a:xfrm>
          <a:prstGeom prst="rect">
            <a:avLst/>
          </a:prstGeom>
          <a:gradFill rotWithShape="1">
            <a:gsLst>
              <a:gs pos="0">
                <a:schemeClr val="bg2">
                  <a:gamma/>
                  <a:tint val="57647"/>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5" name="Line 63"/>
          <p:cNvSpPr>
            <a:spLocks noChangeShapeType="1"/>
          </p:cNvSpPr>
          <p:nvPr/>
        </p:nvSpPr>
        <p:spPr bwMode="grayWhite">
          <a:xfrm>
            <a:off x="4284663" y="3933825"/>
            <a:ext cx="4859337"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6" name="Line 64"/>
          <p:cNvSpPr>
            <a:spLocks noChangeShapeType="1"/>
          </p:cNvSpPr>
          <p:nvPr/>
        </p:nvSpPr>
        <p:spPr bwMode="grayWhite">
          <a:xfrm>
            <a:off x="4284663" y="4365625"/>
            <a:ext cx="4859337"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3" name="Freeform 61"/>
          <p:cNvSpPr>
            <a:spLocks/>
          </p:cNvSpPr>
          <p:nvPr/>
        </p:nvSpPr>
        <p:spPr bwMode="gray">
          <a:xfrm>
            <a:off x="965200" y="-11113"/>
            <a:ext cx="3822700" cy="6881813"/>
          </a:xfrm>
          <a:custGeom>
            <a:avLst/>
            <a:gdLst>
              <a:gd name="T0" fmla="*/ 858 w 2408"/>
              <a:gd name="T1" fmla="*/ 0 h 4335"/>
              <a:gd name="T2" fmla="*/ 1984 w 2408"/>
              <a:gd name="T3" fmla="*/ 2583 h 4335"/>
              <a:gd name="T4" fmla="*/ 0 w 2408"/>
              <a:gd name="T5" fmla="*/ 4327 h 4335"/>
              <a:gd name="T6" fmla="*/ 1208 w 2408"/>
              <a:gd name="T7" fmla="*/ 4335 h 4335"/>
              <a:gd name="T8" fmla="*/ 2272 w 2408"/>
              <a:gd name="T9" fmla="*/ 2567 h 4335"/>
              <a:gd name="T10" fmla="*/ 998 w 2408"/>
              <a:gd name="T11" fmla="*/ 3 h 4335"/>
              <a:gd name="T12" fmla="*/ 858 w 2408"/>
              <a:gd name="T13" fmla="*/ 0 h 4335"/>
            </a:gdLst>
            <a:ahLst/>
            <a:cxnLst>
              <a:cxn ang="0">
                <a:pos x="T0" y="T1"/>
              </a:cxn>
              <a:cxn ang="0">
                <a:pos x="T2" y="T3"/>
              </a:cxn>
              <a:cxn ang="0">
                <a:pos x="T4" y="T5"/>
              </a:cxn>
              <a:cxn ang="0">
                <a:pos x="T6" y="T7"/>
              </a:cxn>
              <a:cxn ang="0">
                <a:pos x="T8" y="T9"/>
              </a:cxn>
              <a:cxn ang="0">
                <a:pos x="T10" y="T11"/>
              </a:cxn>
              <a:cxn ang="0">
                <a:pos x="T12" y="T13"/>
              </a:cxn>
            </a:cxnLst>
            <a:rect l="0" t="0" r="r" b="b"/>
            <a:pathLst>
              <a:path w="2408" h="4335">
                <a:moveTo>
                  <a:pt x="858" y="0"/>
                </a:moveTo>
                <a:cubicBezTo>
                  <a:pt x="2020" y="270"/>
                  <a:pt x="2408" y="1631"/>
                  <a:pt x="1984" y="2583"/>
                </a:cubicBezTo>
                <a:cubicBezTo>
                  <a:pt x="1560" y="3535"/>
                  <a:pt x="880" y="3976"/>
                  <a:pt x="0" y="4327"/>
                </a:cubicBezTo>
                <a:lnTo>
                  <a:pt x="1208" y="4335"/>
                </a:lnTo>
                <a:cubicBezTo>
                  <a:pt x="1520" y="4079"/>
                  <a:pt x="2144" y="3343"/>
                  <a:pt x="2272" y="2567"/>
                </a:cubicBezTo>
                <a:cubicBezTo>
                  <a:pt x="2400" y="1791"/>
                  <a:pt x="2278" y="419"/>
                  <a:pt x="998" y="3"/>
                </a:cubicBezTo>
                <a:lnTo>
                  <a:pt x="858" y="0"/>
                </a:lnTo>
                <a:close/>
              </a:path>
            </a:pathLst>
          </a:custGeom>
          <a:gradFill rotWithShape="1">
            <a:gsLst>
              <a:gs pos="0">
                <a:schemeClr val="accent1">
                  <a:gamma/>
                  <a:tint val="36471"/>
                  <a:invGamma/>
                </a:schemeClr>
              </a:gs>
              <a:gs pos="100000">
                <a:schemeClr val="accent1"/>
              </a:gs>
            </a:gsLst>
            <a:lin ang="5400000" scaled="1"/>
          </a:gradFill>
          <a:ln>
            <a:noFill/>
          </a:ln>
          <a:effectLst/>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5" name="Rectangle 3"/>
          <p:cNvSpPr>
            <a:spLocks noGrp="1" noChangeArrowheads="1"/>
          </p:cNvSpPr>
          <p:nvPr>
            <p:ph type="subTitle" idx="1"/>
          </p:nvPr>
        </p:nvSpPr>
        <p:spPr bwMode="black">
          <a:xfrm>
            <a:off x="4724400" y="3962400"/>
            <a:ext cx="4191000" cy="381000"/>
          </a:xfrm>
          <a:extLst>
            <a:ext uri="{91240B29-F687-4F45-9708-019B960494DF}">
              <a14:hiddenLine xmlns:a14="http://schemas.microsoft.com/office/drawing/2010/main" w="9525">
                <a:solidFill>
                  <a:schemeClr val="bg1"/>
                </a:solidFill>
                <a:miter lim="800000"/>
                <a:headEnd/>
                <a:tailEnd/>
              </a14:hiddenLine>
            </a:ext>
          </a:extLst>
        </p:spPr>
        <p:txBody>
          <a:bodyPr/>
          <a:lstStyle>
            <a:lvl1pPr marL="0" indent="0" algn="ctr">
              <a:buFont typeface="Wingdings" pitchFamily="2" charset="2"/>
              <a:buNone/>
              <a:defRPr sz="1600" b="1">
                <a:solidFill>
                  <a:schemeClr val="bg1"/>
                </a:solidFill>
              </a:defRPr>
            </a:lvl1pPr>
          </a:lstStyle>
          <a:p>
            <a:pPr lvl="0"/>
            <a:r>
              <a:rPr 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A993B599-A3A9-4E0C-AC6F-D70460DC9CE0}" type="datetime1">
              <a:rPr lang="vi-VN" smtClean="0"/>
              <a:t>18/08/2016</a:t>
            </a:fld>
            <a:endParaRPr lang="en-US"/>
          </a:p>
        </p:txBody>
      </p:sp>
      <p:sp>
        <p:nvSpPr>
          <p:cNvPr id="5" name="Footer Placeholder 4"/>
          <p:cNvSpPr>
            <a:spLocks noGrp="1"/>
          </p:cNvSpPr>
          <p:nvPr>
            <p:ph type="ftr" sz="quarter" idx="11"/>
          </p:nvPr>
        </p:nvSpPr>
        <p:spPr/>
        <p:txBody>
          <a:bodyPr/>
          <a:lstStyle>
            <a:lvl1pPr>
              <a:defRPr/>
            </a:lvl1pPr>
          </a:lstStyle>
          <a:p>
            <a:r>
              <a:rPr lang="vi-VN"/>
              <a:t>Tấn Hòa - Tinh Anh</a:t>
            </a:r>
            <a:endParaRPr lang="en-US"/>
          </a:p>
        </p:txBody>
      </p:sp>
      <p:sp>
        <p:nvSpPr>
          <p:cNvPr id="6" name="Slide Number Placeholder 5"/>
          <p:cNvSpPr>
            <a:spLocks noGrp="1"/>
          </p:cNvSpPr>
          <p:nvPr>
            <p:ph type="sldNum" sz="quarter" idx="12"/>
          </p:nvPr>
        </p:nvSpPr>
        <p:spPr/>
        <p:txBody>
          <a:bodyPr/>
          <a:lstStyle>
            <a:lvl1pPr>
              <a:defRPr/>
            </a:lvl1pPr>
          </a:lstStyle>
          <a:p>
            <a:fld id="{B6B89C53-6B63-498A-BEEC-7DCDACCF1526}" type="slidenum">
              <a:rPr lang="en-US"/>
              <a:pPr/>
              <a:t>‹#›</a:t>
            </a:fld>
            <a:endParaRPr lang="en-US"/>
          </a:p>
        </p:txBody>
      </p:sp>
    </p:spTree>
    <p:extLst>
      <p:ext uri="{BB962C8B-B14F-4D97-AF65-F5344CB8AC3E}">
        <p14:creationId xmlns:p14="http://schemas.microsoft.com/office/powerpoint/2010/main" val="326114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C5EC7A5-7FA1-46DA-9B92-DA099501A7E4}" type="datetime1">
              <a:rPr lang="vi-VN" smtClean="0"/>
              <a:t>18/08/2016</a:t>
            </a:fld>
            <a:endParaRPr lang="en-US"/>
          </a:p>
        </p:txBody>
      </p:sp>
      <p:sp>
        <p:nvSpPr>
          <p:cNvPr id="5" name="Footer Placeholder 4"/>
          <p:cNvSpPr>
            <a:spLocks noGrp="1"/>
          </p:cNvSpPr>
          <p:nvPr>
            <p:ph type="ftr" sz="quarter" idx="11"/>
          </p:nvPr>
        </p:nvSpPr>
        <p:spPr/>
        <p:txBody>
          <a:bodyPr/>
          <a:lstStyle>
            <a:lvl1pPr>
              <a:defRPr/>
            </a:lvl1pPr>
          </a:lstStyle>
          <a:p>
            <a:r>
              <a:rPr lang="vi-VN"/>
              <a:t>Tấn Hòa - Tinh Anh</a:t>
            </a:r>
            <a:endParaRPr lang="en-US"/>
          </a:p>
        </p:txBody>
      </p:sp>
      <p:sp>
        <p:nvSpPr>
          <p:cNvPr id="6" name="Slide Number Placeholder 5"/>
          <p:cNvSpPr>
            <a:spLocks noGrp="1"/>
          </p:cNvSpPr>
          <p:nvPr>
            <p:ph type="sldNum" sz="quarter" idx="12"/>
          </p:nvPr>
        </p:nvSpPr>
        <p:spPr/>
        <p:txBody>
          <a:bodyPr/>
          <a:lstStyle>
            <a:lvl1pPr>
              <a:defRPr/>
            </a:lvl1pPr>
          </a:lstStyle>
          <a:p>
            <a:fld id="{BCACD7E4-739E-4798-B36A-82EB29821CC2}" type="slidenum">
              <a:rPr lang="en-US"/>
              <a:pPr/>
              <a:t>‹#›</a:t>
            </a:fld>
            <a:endParaRPr lang="en-US"/>
          </a:p>
        </p:txBody>
      </p:sp>
    </p:spTree>
    <p:extLst>
      <p:ext uri="{BB962C8B-B14F-4D97-AF65-F5344CB8AC3E}">
        <p14:creationId xmlns:p14="http://schemas.microsoft.com/office/powerpoint/2010/main" val="3728303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848600" cy="563563"/>
          </a:xfrm>
        </p:spPr>
        <p:txBody>
          <a:bodyPr/>
          <a:lstStyle/>
          <a:p>
            <a:r>
              <a:rPr lang="en-US"/>
              <a:t>Click to edit Master title style</a:t>
            </a:r>
          </a:p>
        </p:txBody>
      </p:sp>
      <p:sp>
        <p:nvSpPr>
          <p:cNvPr id="3" name="Table Placeholder 2"/>
          <p:cNvSpPr>
            <a:spLocks noGrp="1"/>
          </p:cNvSpPr>
          <p:nvPr>
            <p:ph type="tbl" idx="1"/>
          </p:nvPr>
        </p:nvSpPr>
        <p:spPr>
          <a:xfrm>
            <a:off x="457200" y="1219200"/>
            <a:ext cx="8229600" cy="5181600"/>
          </a:xfrm>
        </p:spPr>
        <p:txBody>
          <a:bodyPr/>
          <a:lstStyle/>
          <a:p>
            <a:r>
              <a:rPr lang="en-US"/>
              <a:t>Click icon to add table</a:t>
            </a:r>
          </a:p>
        </p:txBody>
      </p:sp>
      <p:sp>
        <p:nvSpPr>
          <p:cNvPr id="4" name="Date Placeholder 3"/>
          <p:cNvSpPr>
            <a:spLocks noGrp="1"/>
          </p:cNvSpPr>
          <p:nvPr>
            <p:ph type="dt" sz="half" idx="10"/>
          </p:nvPr>
        </p:nvSpPr>
        <p:spPr>
          <a:xfrm>
            <a:off x="457200" y="6562725"/>
            <a:ext cx="1828800" cy="228600"/>
          </a:xfrm>
        </p:spPr>
        <p:txBody>
          <a:bodyPr/>
          <a:lstStyle>
            <a:lvl1pPr>
              <a:defRPr/>
            </a:lvl1pPr>
          </a:lstStyle>
          <a:p>
            <a:fld id="{079707B3-23A3-49ED-A99A-1328AD96C419}" type="datetime1">
              <a:rPr lang="vi-VN" smtClean="0"/>
              <a:t>18/08/2016</a:t>
            </a:fld>
            <a:endParaRPr lang="en-US"/>
          </a:p>
        </p:txBody>
      </p:sp>
      <p:sp>
        <p:nvSpPr>
          <p:cNvPr id="5" name="Footer Placeholder 4"/>
          <p:cNvSpPr>
            <a:spLocks noGrp="1"/>
          </p:cNvSpPr>
          <p:nvPr>
            <p:ph type="ftr" sz="quarter" idx="11"/>
          </p:nvPr>
        </p:nvSpPr>
        <p:spPr>
          <a:xfrm>
            <a:off x="6934200" y="6591300"/>
            <a:ext cx="1905000" cy="228600"/>
          </a:xfrm>
        </p:spPr>
        <p:txBody>
          <a:bodyPr/>
          <a:lstStyle>
            <a:lvl1pPr>
              <a:defRPr/>
            </a:lvl1pPr>
          </a:lstStyle>
          <a:p>
            <a:r>
              <a:rPr lang="vi-VN"/>
              <a:t>Tấn Hòa - Tinh Anh</a:t>
            </a:r>
            <a:endParaRPr lang="en-US"/>
          </a:p>
        </p:txBody>
      </p:sp>
      <p:sp>
        <p:nvSpPr>
          <p:cNvPr id="6" name="Slide Number Placeholder 5"/>
          <p:cNvSpPr>
            <a:spLocks noGrp="1"/>
          </p:cNvSpPr>
          <p:nvPr>
            <p:ph type="sldNum" sz="quarter" idx="12"/>
          </p:nvPr>
        </p:nvSpPr>
        <p:spPr>
          <a:xfrm>
            <a:off x="3756025" y="6551613"/>
            <a:ext cx="2133600" cy="228600"/>
          </a:xfrm>
        </p:spPr>
        <p:txBody>
          <a:bodyPr/>
          <a:lstStyle>
            <a:lvl1pPr>
              <a:defRPr/>
            </a:lvl1pPr>
          </a:lstStyle>
          <a:p>
            <a:fld id="{F9A79708-3EF9-4FF4-BDF2-1C72EB8906AF}" type="slidenum">
              <a:rPr lang="en-US"/>
              <a:pPr/>
              <a:t>‹#›</a:t>
            </a:fld>
            <a:endParaRPr lang="en-US"/>
          </a:p>
        </p:txBody>
      </p:sp>
    </p:spTree>
    <p:extLst>
      <p:ext uri="{BB962C8B-B14F-4D97-AF65-F5344CB8AC3E}">
        <p14:creationId xmlns:p14="http://schemas.microsoft.com/office/powerpoint/2010/main" val="1300920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F5DF4B8-5B52-4DB9-8CC0-7B62364955FF}" type="datetime1">
              <a:rPr lang="vi-VN" smtClean="0"/>
              <a:t>18/08/2016</a:t>
            </a:fld>
            <a:endParaRPr lang="en-US"/>
          </a:p>
        </p:txBody>
      </p:sp>
      <p:sp>
        <p:nvSpPr>
          <p:cNvPr id="5" name="Footer Placeholder 4"/>
          <p:cNvSpPr>
            <a:spLocks noGrp="1"/>
          </p:cNvSpPr>
          <p:nvPr>
            <p:ph type="ftr" sz="quarter" idx="11"/>
          </p:nvPr>
        </p:nvSpPr>
        <p:spPr/>
        <p:txBody>
          <a:bodyPr/>
          <a:lstStyle>
            <a:lvl1pPr>
              <a:defRPr/>
            </a:lvl1pPr>
          </a:lstStyle>
          <a:p>
            <a:r>
              <a:rPr lang="vi-VN"/>
              <a:t>Tấn Hòa - Tinh Anh</a:t>
            </a:r>
            <a:endParaRPr lang="en-US"/>
          </a:p>
        </p:txBody>
      </p:sp>
      <p:sp>
        <p:nvSpPr>
          <p:cNvPr id="6" name="Slide Number Placeholder 5"/>
          <p:cNvSpPr>
            <a:spLocks noGrp="1"/>
          </p:cNvSpPr>
          <p:nvPr>
            <p:ph type="sldNum" sz="quarter" idx="12"/>
          </p:nvPr>
        </p:nvSpPr>
        <p:spPr/>
        <p:txBody>
          <a:bodyPr/>
          <a:lstStyle>
            <a:lvl1pPr>
              <a:defRPr/>
            </a:lvl1pPr>
          </a:lstStyle>
          <a:p>
            <a:fld id="{594F5E46-7DA3-4EC7-AA4C-D3290A39A059}" type="slidenum">
              <a:rPr lang="en-US"/>
              <a:pPr/>
              <a:t>‹#›</a:t>
            </a:fld>
            <a:endParaRPr lang="en-US"/>
          </a:p>
        </p:txBody>
      </p:sp>
    </p:spTree>
    <p:extLst>
      <p:ext uri="{BB962C8B-B14F-4D97-AF65-F5344CB8AC3E}">
        <p14:creationId xmlns:p14="http://schemas.microsoft.com/office/powerpoint/2010/main" val="3942585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ACA9BA3F-8022-4AD0-9B34-329306100A56}" type="datetime1">
              <a:rPr lang="vi-VN" smtClean="0"/>
              <a:t>18/08/2016</a:t>
            </a:fld>
            <a:endParaRPr lang="en-US"/>
          </a:p>
        </p:txBody>
      </p:sp>
      <p:sp>
        <p:nvSpPr>
          <p:cNvPr id="5" name="Footer Placeholder 4"/>
          <p:cNvSpPr>
            <a:spLocks noGrp="1"/>
          </p:cNvSpPr>
          <p:nvPr>
            <p:ph type="ftr" sz="quarter" idx="11"/>
          </p:nvPr>
        </p:nvSpPr>
        <p:spPr/>
        <p:txBody>
          <a:bodyPr/>
          <a:lstStyle>
            <a:lvl1pPr>
              <a:defRPr/>
            </a:lvl1pPr>
          </a:lstStyle>
          <a:p>
            <a:r>
              <a:rPr lang="vi-VN"/>
              <a:t>Tấn Hòa - Tinh Anh</a:t>
            </a:r>
            <a:endParaRPr lang="en-US"/>
          </a:p>
        </p:txBody>
      </p:sp>
      <p:sp>
        <p:nvSpPr>
          <p:cNvPr id="6" name="Slide Number Placeholder 5"/>
          <p:cNvSpPr>
            <a:spLocks noGrp="1"/>
          </p:cNvSpPr>
          <p:nvPr>
            <p:ph type="sldNum" sz="quarter" idx="12"/>
          </p:nvPr>
        </p:nvSpPr>
        <p:spPr/>
        <p:txBody>
          <a:bodyPr/>
          <a:lstStyle>
            <a:lvl1pPr>
              <a:defRPr/>
            </a:lvl1pPr>
          </a:lstStyle>
          <a:p>
            <a:fld id="{2EE3154C-C737-4317-AA98-A928C9E689D5}" type="slidenum">
              <a:rPr lang="en-US"/>
              <a:pPr/>
              <a:t>‹#›</a:t>
            </a:fld>
            <a:endParaRPr lang="en-US"/>
          </a:p>
        </p:txBody>
      </p:sp>
    </p:spTree>
    <p:extLst>
      <p:ext uri="{BB962C8B-B14F-4D97-AF65-F5344CB8AC3E}">
        <p14:creationId xmlns:p14="http://schemas.microsoft.com/office/powerpoint/2010/main" val="3841083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D66402AA-AB1D-4E57-9D44-084144E5F2A4}" type="datetime1">
              <a:rPr lang="vi-VN" smtClean="0"/>
              <a:t>18/08/2016</a:t>
            </a:fld>
            <a:endParaRPr lang="en-US"/>
          </a:p>
        </p:txBody>
      </p:sp>
      <p:sp>
        <p:nvSpPr>
          <p:cNvPr id="6" name="Footer Placeholder 5"/>
          <p:cNvSpPr>
            <a:spLocks noGrp="1"/>
          </p:cNvSpPr>
          <p:nvPr>
            <p:ph type="ftr" sz="quarter" idx="11"/>
          </p:nvPr>
        </p:nvSpPr>
        <p:spPr/>
        <p:txBody>
          <a:bodyPr/>
          <a:lstStyle>
            <a:lvl1pPr>
              <a:defRPr/>
            </a:lvl1pPr>
          </a:lstStyle>
          <a:p>
            <a:r>
              <a:rPr lang="vi-VN"/>
              <a:t>Tấn Hòa - Tinh Anh</a:t>
            </a:r>
            <a:endParaRPr lang="en-US"/>
          </a:p>
        </p:txBody>
      </p:sp>
      <p:sp>
        <p:nvSpPr>
          <p:cNvPr id="7" name="Slide Number Placeholder 6"/>
          <p:cNvSpPr>
            <a:spLocks noGrp="1"/>
          </p:cNvSpPr>
          <p:nvPr>
            <p:ph type="sldNum" sz="quarter" idx="12"/>
          </p:nvPr>
        </p:nvSpPr>
        <p:spPr/>
        <p:txBody>
          <a:bodyPr/>
          <a:lstStyle>
            <a:lvl1pPr>
              <a:defRPr/>
            </a:lvl1pPr>
          </a:lstStyle>
          <a:p>
            <a:fld id="{1E6E860A-19A3-4144-B0D5-9D83499D6D85}" type="slidenum">
              <a:rPr lang="en-US"/>
              <a:pPr/>
              <a:t>‹#›</a:t>
            </a:fld>
            <a:endParaRPr lang="en-US"/>
          </a:p>
        </p:txBody>
      </p:sp>
    </p:spTree>
    <p:extLst>
      <p:ext uri="{BB962C8B-B14F-4D97-AF65-F5344CB8AC3E}">
        <p14:creationId xmlns:p14="http://schemas.microsoft.com/office/powerpoint/2010/main" val="486368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4189AB13-E114-43A6-A987-0C35A39900C9}" type="datetime1">
              <a:rPr lang="vi-VN" smtClean="0"/>
              <a:t>18/08/2016</a:t>
            </a:fld>
            <a:endParaRPr lang="en-US"/>
          </a:p>
        </p:txBody>
      </p:sp>
      <p:sp>
        <p:nvSpPr>
          <p:cNvPr id="8" name="Footer Placeholder 7"/>
          <p:cNvSpPr>
            <a:spLocks noGrp="1"/>
          </p:cNvSpPr>
          <p:nvPr>
            <p:ph type="ftr" sz="quarter" idx="11"/>
          </p:nvPr>
        </p:nvSpPr>
        <p:spPr/>
        <p:txBody>
          <a:bodyPr/>
          <a:lstStyle>
            <a:lvl1pPr>
              <a:defRPr/>
            </a:lvl1pPr>
          </a:lstStyle>
          <a:p>
            <a:r>
              <a:rPr lang="vi-VN"/>
              <a:t>Tấn Hòa - Tinh Anh</a:t>
            </a:r>
            <a:endParaRPr lang="en-US"/>
          </a:p>
        </p:txBody>
      </p:sp>
      <p:sp>
        <p:nvSpPr>
          <p:cNvPr id="9" name="Slide Number Placeholder 8"/>
          <p:cNvSpPr>
            <a:spLocks noGrp="1"/>
          </p:cNvSpPr>
          <p:nvPr>
            <p:ph type="sldNum" sz="quarter" idx="12"/>
          </p:nvPr>
        </p:nvSpPr>
        <p:spPr/>
        <p:txBody>
          <a:bodyPr/>
          <a:lstStyle>
            <a:lvl1pPr>
              <a:defRPr/>
            </a:lvl1pPr>
          </a:lstStyle>
          <a:p>
            <a:fld id="{D9D1E1F5-CAF0-4BA0-BBA8-5EEFC64E5E84}" type="slidenum">
              <a:rPr lang="en-US"/>
              <a:pPr/>
              <a:t>‹#›</a:t>
            </a:fld>
            <a:endParaRPr lang="en-US"/>
          </a:p>
        </p:txBody>
      </p:sp>
    </p:spTree>
    <p:extLst>
      <p:ext uri="{BB962C8B-B14F-4D97-AF65-F5344CB8AC3E}">
        <p14:creationId xmlns:p14="http://schemas.microsoft.com/office/powerpoint/2010/main" val="2789102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7F09EC18-7C01-44FB-9955-36C0172761C4}" type="datetime1">
              <a:rPr lang="vi-VN" smtClean="0"/>
              <a:t>18/08/2016</a:t>
            </a:fld>
            <a:endParaRPr lang="en-US"/>
          </a:p>
        </p:txBody>
      </p:sp>
      <p:sp>
        <p:nvSpPr>
          <p:cNvPr id="4" name="Footer Placeholder 3"/>
          <p:cNvSpPr>
            <a:spLocks noGrp="1"/>
          </p:cNvSpPr>
          <p:nvPr>
            <p:ph type="ftr" sz="quarter" idx="11"/>
          </p:nvPr>
        </p:nvSpPr>
        <p:spPr/>
        <p:txBody>
          <a:bodyPr/>
          <a:lstStyle>
            <a:lvl1pPr>
              <a:defRPr/>
            </a:lvl1pPr>
          </a:lstStyle>
          <a:p>
            <a:r>
              <a:rPr lang="vi-VN"/>
              <a:t>Tấn Hòa - Tinh Anh</a:t>
            </a:r>
            <a:endParaRPr lang="en-US"/>
          </a:p>
        </p:txBody>
      </p:sp>
      <p:sp>
        <p:nvSpPr>
          <p:cNvPr id="5" name="Slide Number Placeholder 4"/>
          <p:cNvSpPr>
            <a:spLocks noGrp="1"/>
          </p:cNvSpPr>
          <p:nvPr>
            <p:ph type="sldNum" sz="quarter" idx="12"/>
          </p:nvPr>
        </p:nvSpPr>
        <p:spPr/>
        <p:txBody>
          <a:bodyPr/>
          <a:lstStyle>
            <a:lvl1pPr>
              <a:defRPr/>
            </a:lvl1pPr>
          </a:lstStyle>
          <a:p>
            <a:fld id="{A8C95A3E-6FEA-455B-8657-4D68EA1BBB7C}" type="slidenum">
              <a:rPr lang="en-US"/>
              <a:pPr/>
              <a:t>‹#›</a:t>
            </a:fld>
            <a:endParaRPr lang="en-US"/>
          </a:p>
        </p:txBody>
      </p:sp>
    </p:spTree>
    <p:extLst>
      <p:ext uri="{BB962C8B-B14F-4D97-AF65-F5344CB8AC3E}">
        <p14:creationId xmlns:p14="http://schemas.microsoft.com/office/powerpoint/2010/main" val="1294527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78682942-1920-4B80-91EE-BBC204DF2D9E}" type="datetime1">
              <a:rPr lang="vi-VN" smtClean="0"/>
              <a:t>18/08/2016</a:t>
            </a:fld>
            <a:endParaRPr lang="en-US"/>
          </a:p>
        </p:txBody>
      </p:sp>
      <p:sp>
        <p:nvSpPr>
          <p:cNvPr id="3" name="Footer Placeholder 2"/>
          <p:cNvSpPr>
            <a:spLocks noGrp="1"/>
          </p:cNvSpPr>
          <p:nvPr>
            <p:ph type="ftr" sz="quarter" idx="11"/>
          </p:nvPr>
        </p:nvSpPr>
        <p:spPr/>
        <p:txBody>
          <a:bodyPr/>
          <a:lstStyle>
            <a:lvl1pPr>
              <a:defRPr/>
            </a:lvl1pPr>
          </a:lstStyle>
          <a:p>
            <a:r>
              <a:rPr lang="vi-VN"/>
              <a:t>Tấn Hòa - Tinh Anh</a:t>
            </a:r>
            <a:endParaRPr lang="en-US"/>
          </a:p>
        </p:txBody>
      </p:sp>
      <p:sp>
        <p:nvSpPr>
          <p:cNvPr id="4" name="Slide Number Placeholder 3"/>
          <p:cNvSpPr>
            <a:spLocks noGrp="1"/>
          </p:cNvSpPr>
          <p:nvPr>
            <p:ph type="sldNum" sz="quarter" idx="12"/>
          </p:nvPr>
        </p:nvSpPr>
        <p:spPr/>
        <p:txBody>
          <a:bodyPr/>
          <a:lstStyle>
            <a:lvl1pPr>
              <a:defRPr/>
            </a:lvl1pPr>
          </a:lstStyle>
          <a:p>
            <a:fld id="{740EBCA5-2378-4448-870D-45D02F1FB772}" type="slidenum">
              <a:rPr lang="en-US"/>
              <a:pPr/>
              <a:t>‹#›</a:t>
            </a:fld>
            <a:endParaRPr lang="en-US"/>
          </a:p>
        </p:txBody>
      </p:sp>
    </p:spTree>
    <p:extLst>
      <p:ext uri="{BB962C8B-B14F-4D97-AF65-F5344CB8AC3E}">
        <p14:creationId xmlns:p14="http://schemas.microsoft.com/office/powerpoint/2010/main" val="1977770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991594ED-7C1B-4435-AED2-4D4BDBA77391}" type="datetime1">
              <a:rPr lang="vi-VN" smtClean="0"/>
              <a:t>18/08/2016</a:t>
            </a:fld>
            <a:endParaRPr lang="en-US"/>
          </a:p>
        </p:txBody>
      </p:sp>
      <p:sp>
        <p:nvSpPr>
          <p:cNvPr id="6" name="Footer Placeholder 5"/>
          <p:cNvSpPr>
            <a:spLocks noGrp="1"/>
          </p:cNvSpPr>
          <p:nvPr>
            <p:ph type="ftr" sz="quarter" idx="11"/>
          </p:nvPr>
        </p:nvSpPr>
        <p:spPr/>
        <p:txBody>
          <a:bodyPr/>
          <a:lstStyle>
            <a:lvl1pPr>
              <a:defRPr/>
            </a:lvl1pPr>
          </a:lstStyle>
          <a:p>
            <a:r>
              <a:rPr lang="vi-VN"/>
              <a:t>Tấn Hòa - Tinh Anh</a:t>
            </a:r>
            <a:endParaRPr lang="en-US"/>
          </a:p>
        </p:txBody>
      </p:sp>
      <p:sp>
        <p:nvSpPr>
          <p:cNvPr id="7" name="Slide Number Placeholder 6"/>
          <p:cNvSpPr>
            <a:spLocks noGrp="1"/>
          </p:cNvSpPr>
          <p:nvPr>
            <p:ph type="sldNum" sz="quarter" idx="12"/>
          </p:nvPr>
        </p:nvSpPr>
        <p:spPr/>
        <p:txBody>
          <a:bodyPr/>
          <a:lstStyle>
            <a:lvl1pPr>
              <a:defRPr/>
            </a:lvl1pPr>
          </a:lstStyle>
          <a:p>
            <a:fld id="{6718ADD9-D977-4114-B29D-B8DA314878A9}" type="slidenum">
              <a:rPr lang="en-US"/>
              <a:pPr/>
              <a:t>‹#›</a:t>
            </a:fld>
            <a:endParaRPr lang="en-US"/>
          </a:p>
        </p:txBody>
      </p:sp>
    </p:spTree>
    <p:extLst>
      <p:ext uri="{BB962C8B-B14F-4D97-AF65-F5344CB8AC3E}">
        <p14:creationId xmlns:p14="http://schemas.microsoft.com/office/powerpoint/2010/main" val="2604492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B95E06E-CEE1-432C-8564-80546DE7468E}" type="datetime1">
              <a:rPr lang="vi-VN" smtClean="0"/>
              <a:t>18/08/2016</a:t>
            </a:fld>
            <a:endParaRPr lang="en-US"/>
          </a:p>
        </p:txBody>
      </p:sp>
      <p:sp>
        <p:nvSpPr>
          <p:cNvPr id="6" name="Footer Placeholder 5"/>
          <p:cNvSpPr>
            <a:spLocks noGrp="1"/>
          </p:cNvSpPr>
          <p:nvPr>
            <p:ph type="ftr" sz="quarter" idx="11"/>
          </p:nvPr>
        </p:nvSpPr>
        <p:spPr/>
        <p:txBody>
          <a:bodyPr/>
          <a:lstStyle>
            <a:lvl1pPr>
              <a:defRPr/>
            </a:lvl1pPr>
          </a:lstStyle>
          <a:p>
            <a:r>
              <a:rPr lang="vi-VN"/>
              <a:t>Tấn Hòa - Tinh Anh</a:t>
            </a:r>
            <a:endParaRPr lang="en-US"/>
          </a:p>
        </p:txBody>
      </p:sp>
      <p:sp>
        <p:nvSpPr>
          <p:cNvPr id="7" name="Slide Number Placeholder 6"/>
          <p:cNvSpPr>
            <a:spLocks noGrp="1"/>
          </p:cNvSpPr>
          <p:nvPr>
            <p:ph type="sldNum" sz="quarter" idx="12"/>
          </p:nvPr>
        </p:nvSpPr>
        <p:spPr/>
        <p:txBody>
          <a:bodyPr/>
          <a:lstStyle>
            <a:lvl1pPr>
              <a:defRPr/>
            </a:lvl1pPr>
          </a:lstStyle>
          <a:p>
            <a:fld id="{41F5AA7C-2F3A-4BF4-B202-8F4EB871C3D1}" type="slidenum">
              <a:rPr lang="en-US"/>
              <a:pPr/>
              <a:t>‹#›</a:t>
            </a:fld>
            <a:endParaRPr lang="en-US"/>
          </a:p>
        </p:txBody>
      </p:sp>
    </p:spTree>
    <p:extLst>
      <p:ext uri="{BB962C8B-B14F-4D97-AF65-F5344CB8AC3E}">
        <p14:creationId xmlns:p14="http://schemas.microsoft.com/office/powerpoint/2010/main" val="1083946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graphicFrame>
        <p:nvGraphicFramePr>
          <p:cNvPr id="1131" name="Object 107"/>
          <p:cNvGraphicFramePr>
            <a:graphicFrameLocks noChangeAspect="1"/>
          </p:cNvGraphicFramePr>
          <p:nvPr/>
        </p:nvGraphicFramePr>
        <p:xfrm>
          <a:off x="0" y="0"/>
          <a:ext cx="9144000" cy="609600"/>
        </p:xfrm>
        <a:graphic>
          <a:graphicData uri="http://schemas.openxmlformats.org/presentationml/2006/ole">
            <mc:AlternateContent xmlns:mc="http://schemas.openxmlformats.org/markup-compatibility/2006">
              <mc:Choice xmlns:v="urn:schemas-microsoft-com:vml" Requires="v">
                <p:oleObj spid="_x0000_s1204" name="Image" r:id="rId15" imgW="8825397" imgH="990476" progId="Photoshop.Image.7">
                  <p:embed/>
                </p:oleObj>
              </mc:Choice>
              <mc:Fallback>
                <p:oleObj name="Image" r:id="rId15" imgW="8825397" imgH="990476" progId="Photoshop.Image.7">
                  <p:embed/>
                  <p:pic>
                    <p:nvPicPr>
                      <p:cNvPr id="0" name="Object 10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3" name="Freeform 99"/>
          <p:cNvSpPr>
            <a:spLocks/>
          </p:cNvSpPr>
          <p:nvPr/>
        </p:nvSpPr>
        <p:spPr bwMode="gray">
          <a:xfrm>
            <a:off x="-1588" y="6413500"/>
            <a:ext cx="4205288" cy="444500"/>
          </a:xfrm>
          <a:custGeom>
            <a:avLst/>
            <a:gdLst>
              <a:gd name="T0" fmla="*/ 2649 w 2649"/>
              <a:gd name="T1" fmla="*/ 280 h 280"/>
              <a:gd name="T2" fmla="*/ 1337 w 2649"/>
              <a:gd name="T3" fmla="*/ 184 h 280"/>
              <a:gd name="T4" fmla="*/ 1 w 2649"/>
              <a:gd name="T5" fmla="*/ 0 h 280"/>
              <a:gd name="T6" fmla="*/ 0 w 2649"/>
              <a:gd name="T7" fmla="*/ 279 h 280"/>
              <a:gd name="T8" fmla="*/ 2649 w 2649"/>
              <a:gd name="T9" fmla="*/ 280 h 280"/>
            </a:gdLst>
            <a:ahLst/>
            <a:cxnLst>
              <a:cxn ang="0">
                <a:pos x="T0" y="T1"/>
              </a:cxn>
              <a:cxn ang="0">
                <a:pos x="T2" y="T3"/>
              </a:cxn>
              <a:cxn ang="0">
                <a:pos x="T4" y="T5"/>
              </a:cxn>
              <a:cxn ang="0">
                <a:pos x="T6" y="T7"/>
              </a:cxn>
              <a:cxn ang="0">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1"/>
              </a:gs>
              <a:gs pos="100000">
                <a:schemeClr val="folHlink"/>
              </a:gs>
            </a:gsLst>
            <a:lin ang="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4" name="Freeform 100"/>
          <p:cNvSpPr>
            <a:spLocks/>
          </p:cNvSpPr>
          <p:nvPr/>
        </p:nvSpPr>
        <p:spPr bwMode="gray">
          <a:xfrm>
            <a:off x="4932363" y="6337300"/>
            <a:ext cx="4211637" cy="520700"/>
          </a:xfrm>
          <a:custGeom>
            <a:avLst/>
            <a:gdLst>
              <a:gd name="T0" fmla="*/ 0 w 2653"/>
              <a:gd name="T1" fmla="*/ 328 h 328"/>
              <a:gd name="T2" fmla="*/ 1321 w 2653"/>
              <a:gd name="T3" fmla="*/ 224 h 328"/>
              <a:gd name="T4" fmla="*/ 2653 w 2653"/>
              <a:gd name="T5" fmla="*/ 0 h 328"/>
              <a:gd name="T6" fmla="*/ 2653 w 2653"/>
              <a:gd name="T7" fmla="*/ 328 h 328"/>
              <a:gd name="T8" fmla="*/ 0 w 2653"/>
              <a:gd name="T9" fmla="*/ 328 h 328"/>
            </a:gdLst>
            <a:ahLst/>
            <a:cxnLst>
              <a:cxn ang="0">
                <a:pos x="T0" y="T1"/>
              </a:cxn>
              <a:cxn ang="0">
                <a:pos x="T2" y="T3"/>
              </a:cxn>
              <a:cxn ang="0">
                <a:pos x="T4" y="T5"/>
              </a:cxn>
              <a:cxn ang="0">
                <a:pos x="T6" y="T7"/>
              </a:cxn>
              <a:cxn ang="0">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1"/>
              </a:gs>
              <a:gs pos="100000">
                <a:schemeClr val="folHlink"/>
              </a:gs>
            </a:gsLst>
            <a:lin ang="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 name="Freeform 102"/>
          <p:cNvSpPr>
            <a:spLocks/>
          </p:cNvSpPr>
          <p:nvPr/>
        </p:nvSpPr>
        <p:spPr bwMode="gray">
          <a:xfrm>
            <a:off x="4572000" y="800100"/>
            <a:ext cx="4572000" cy="444500"/>
          </a:xfrm>
          <a:custGeom>
            <a:avLst/>
            <a:gdLst>
              <a:gd name="T0" fmla="*/ 0 w 2880"/>
              <a:gd name="T1" fmla="*/ 8 h 280"/>
              <a:gd name="T2" fmla="*/ 1486 w 2880"/>
              <a:gd name="T3" fmla="*/ 79 h 280"/>
              <a:gd name="T4" fmla="*/ 2880 w 2880"/>
              <a:gd name="T5" fmla="*/ 280 h 280"/>
              <a:gd name="T6" fmla="*/ 2880 w 2880"/>
              <a:gd name="T7" fmla="*/ 0 h 280"/>
              <a:gd name="T8" fmla="*/ 0 w 2880"/>
              <a:gd name="T9" fmla="*/ 8 h 280"/>
            </a:gdLst>
            <a:ahLst/>
            <a:cxnLst>
              <a:cxn ang="0">
                <a:pos x="T0" y="T1"/>
              </a:cxn>
              <a:cxn ang="0">
                <a:pos x="T2" y="T3"/>
              </a:cxn>
              <a:cxn ang="0">
                <a:pos x="T4" y="T5"/>
              </a:cxn>
              <a:cxn ang="0">
                <a:pos x="T6" y="T7"/>
              </a:cxn>
              <a:cxn ang="0">
                <a:pos x="T8" y="T9"/>
              </a:cxn>
            </a:cxnLst>
            <a:rect l="0" t="0" r="r" b="b"/>
            <a:pathLst>
              <a:path w="2880" h="280">
                <a:moveTo>
                  <a:pt x="0" y="8"/>
                </a:moveTo>
                <a:cubicBezTo>
                  <a:pt x="481" y="40"/>
                  <a:pt x="691" y="18"/>
                  <a:pt x="1486" y="79"/>
                </a:cubicBezTo>
                <a:cubicBezTo>
                  <a:pt x="2284" y="140"/>
                  <a:pt x="2871" y="280"/>
                  <a:pt x="2880" y="280"/>
                </a:cubicBezTo>
                <a:lnTo>
                  <a:pt x="2880" y="0"/>
                </a:lnTo>
                <a:lnTo>
                  <a:pt x="0" y="8"/>
                </a:lnTo>
                <a:close/>
              </a:path>
            </a:pathLst>
          </a:custGeom>
          <a:gradFill rotWithShape="1">
            <a:gsLst>
              <a:gs pos="0">
                <a:schemeClr val="bg2"/>
              </a:gs>
              <a:gs pos="100000">
                <a:schemeClr val="bg2">
                  <a:gamma/>
                  <a:tint val="0"/>
                  <a:invGamma/>
                </a:schemeClr>
              </a:gs>
            </a:gsLst>
            <a:lin ang="54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 name="Freeform 103"/>
          <p:cNvSpPr>
            <a:spLocks/>
          </p:cNvSpPr>
          <p:nvPr/>
        </p:nvSpPr>
        <p:spPr bwMode="inv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tint val="63529"/>
                  <a:invGamma/>
                </a:schemeClr>
              </a:gs>
              <a:gs pos="100000">
                <a:schemeClr val="tx2"/>
              </a:gs>
            </a:gsLst>
            <a:lin ang="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 name="Rectangle 3"/>
          <p:cNvSpPr>
            <a:spLocks noGrp="1" noChangeArrowheads="1"/>
          </p:cNvSpPr>
          <p:nvPr>
            <p:ph type="body" idx="1"/>
          </p:nvPr>
        </p:nvSpPr>
        <p:spPr bwMode="auto">
          <a:xfrm>
            <a:off x="457200" y="1219200"/>
            <a:ext cx="8229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gray">
          <a:xfrm>
            <a:off x="457200" y="6562725"/>
            <a:ext cx="1828800" cy="22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solidFill>
                  <a:schemeClr val="bg1"/>
                </a:solidFill>
              </a:defRPr>
            </a:lvl1pPr>
          </a:lstStyle>
          <a:p>
            <a:fld id="{247DE5AB-1D90-4D5F-9FE3-4DB508038145}" type="datetime1">
              <a:rPr lang="vi-VN" smtClean="0"/>
              <a:t>18/08/2016</a:t>
            </a:fld>
            <a:endParaRPr lang="en-US"/>
          </a:p>
        </p:txBody>
      </p:sp>
      <p:sp>
        <p:nvSpPr>
          <p:cNvPr id="1029" name="Rectangle 5"/>
          <p:cNvSpPr>
            <a:spLocks noGrp="1" noChangeArrowheads="1"/>
          </p:cNvSpPr>
          <p:nvPr>
            <p:ph type="ftr" sz="quarter" idx="3"/>
          </p:nvPr>
        </p:nvSpPr>
        <p:spPr bwMode="gray">
          <a:xfrm>
            <a:off x="6934200" y="6591300"/>
            <a:ext cx="1905000" cy="22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defRPr>
            </a:lvl1pPr>
          </a:lstStyle>
          <a:p>
            <a:r>
              <a:rPr lang="vi-VN"/>
              <a:t>Tấn Hòa - Tinh Anh</a:t>
            </a:r>
            <a:endParaRPr lang="en-US"/>
          </a:p>
        </p:txBody>
      </p:sp>
      <p:sp>
        <p:nvSpPr>
          <p:cNvPr id="1030" name="Rectangle 6"/>
          <p:cNvSpPr>
            <a:spLocks noGrp="1" noChangeArrowheads="1"/>
          </p:cNvSpPr>
          <p:nvPr>
            <p:ph type="sldNum" sz="quarter" idx="4"/>
          </p:nvPr>
        </p:nvSpPr>
        <p:spPr bwMode="gray">
          <a:xfrm>
            <a:off x="3756025" y="6551613"/>
            <a:ext cx="2133600" cy="22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fld id="{2BC53567-C77A-45F7-BEF6-CA95CD31262D}" type="slidenum">
              <a:rPr lang="en-US"/>
              <a:pPr/>
              <a:t>‹#›</a:t>
            </a:fld>
            <a:endParaRPr lang="en-US"/>
          </a:p>
        </p:txBody>
      </p:sp>
      <p:sp>
        <p:nvSpPr>
          <p:cNvPr id="1026" name="Rectangle 2"/>
          <p:cNvSpPr>
            <a:spLocks noGrp="1" noChangeArrowheads="1"/>
          </p:cNvSpPr>
          <p:nvPr>
            <p:ph type="title"/>
          </p:nvPr>
        </p:nvSpPr>
        <p:spPr bwMode="white">
          <a:xfrm>
            <a:off x="685800" y="228600"/>
            <a:ext cx="7848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128" name="Freeform 104"/>
          <p:cNvSpPr>
            <a:spLocks/>
          </p:cNvSpPr>
          <p:nvPr/>
        </p:nvSpPr>
        <p:spPr bwMode="gray">
          <a:xfrm>
            <a:off x="0" y="793750"/>
            <a:ext cx="4572000" cy="444500"/>
          </a:xfrm>
          <a:custGeom>
            <a:avLst/>
            <a:gdLst>
              <a:gd name="T0" fmla="*/ 2880 w 2880"/>
              <a:gd name="T1" fmla="*/ 16 h 280"/>
              <a:gd name="T2" fmla="*/ 1433 w 2880"/>
              <a:gd name="T3" fmla="*/ 83 h 280"/>
              <a:gd name="T4" fmla="*/ 0 w 2880"/>
              <a:gd name="T5" fmla="*/ 280 h 280"/>
              <a:gd name="T6" fmla="*/ 0 w 2880"/>
              <a:gd name="T7" fmla="*/ 0 h 280"/>
              <a:gd name="T8" fmla="*/ 2880 w 2880"/>
              <a:gd name="T9" fmla="*/ 16 h 280"/>
            </a:gdLst>
            <a:ahLst/>
            <a:cxnLst>
              <a:cxn ang="0">
                <a:pos x="T0" y="T1"/>
              </a:cxn>
              <a:cxn ang="0">
                <a:pos x="T2" y="T3"/>
              </a:cxn>
              <a:cxn ang="0">
                <a:pos x="T4" y="T5"/>
              </a:cxn>
              <a:cxn ang="0">
                <a:pos x="T6" y="T7"/>
              </a:cxn>
              <a:cxn ang="0">
                <a:pos x="T8" y="T9"/>
              </a:cxn>
            </a:cxnLst>
            <a:rect l="0" t="0" r="r" b="b"/>
            <a:pathLst>
              <a:path w="2880" h="280">
                <a:moveTo>
                  <a:pt x="2880" y="16"/>
                </a:moveTo>
                <a:cubicBezTo>
                  <a:pt x="2396" y="48"/>
                  <a:pt x="2233" y="22"/>
                  <a:pt x="1433" y="83"/>
                </a:cubicBezTo>
                <a:cubicBezTo>
                  <a:pt x="631" y="144"/>
                  <a:pt x="66" y="251"/>
                  <a:pt x="0" y="280"/>
                </a:cubicBezTo>
                <a:lnTo>
                  <a:pt x="0" y="0"/>
                </a:lnTo>
                <a:lnTo>
                  <a:pt x="2880" y="16"/>
                </a:lnTo>
                <a:close/>
              </a:path>
            </a:pathLst>
          </a:custGeom>
          <a:gradFill rotWithShape="1">
            <a:gsLst>
              <a:gs pos="0">
                <a:schemeClr val="bg2"/>
              </a:gs>
              <a:gs pos="100000">
                <a:schemeClr val="bg2">
                  <a:gamma/>
                  <a:tint val="0"/>
                  <a:invGamma/>
                </a:schemeClr>
              </a:gs>
            </a:gsLst>
            <a:lin ang="54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Arial" charset="0"/>
        </a:defRPr>
      </a:lvl2pPr>
      <a:lvl3pPr algn="ctr" rtl="0" eaLnBrk="1" fontAlgn="base" hangingPunct="1">
        <a:spcBef>
          <a:spcPct val="0"/>
        </a:spcBef>
        <a:spcAft>
          <a:spcPct val="0"/>
        </a:spcAft>
        <a:defRPr sz="2800" b="1">
          <a:solidFill>
            <a:schemeClr val="bg1"/>
          </a:solidFill>
          <a:latin typeface="Arial" charset="0"/>
        </a:defRPr>
      </a:lvl3pPr>
      <a:lvl4pPr algn="ctr" rtl="0" eaLnBrk="1" fontAlgn="base" hangingPunct="1">
        <a:spcBef>
          <a:spcPct val="0"/>
        </a:spcBef>
        <a:spcAft>
          <a:spcPct val="0"/>
        </a:spcAft>
        <a:defRPr sz="2800" b="1">
          <a:solidFill>
            <a:schemeClr val="bg1"/>
          </a:solidFill>
          <a:latin typeface="Arial" charset="0"/>
        </a:defRPr>
      </a:lvl4pPr>
      <a:lvl5pPr algn="ctr" rtl="0" eaLnBrk="1" fontAlgn="base" hangingPunct="1">
        <a:spcBef>
          <a:spcPct val="0"/>
        </a:spcBef>
        <a:spcAft>
          <a:spcPct val="0"/>
        </a:spcAft>
        <a:defRPr sz="2800" b="1">
          <a:solidFill>
            <a:schemeClr val="bg1"/>
          </a:solidFill>
          <a:latin typeface="Arial" charset="0"/>
        </a:defRPr>
      </a:lvl5pPr>
      <a:lvl6pPr marL="457200" algn="ctr" rtl="0" eaLnBrk="1" fontAlgn="base" hangingPunct="1">
        <a:spcBef>
          <a:spcPct val="0"/>
        </a:spcBef>
        <a:spcAft>
          <a:spcPct val="0"/>
        </a:spcAft>
        <a:defRPr sz="2800" b="1">
          <a:solidFill>
            <a:schemeClr val="bg1"/>
          </a:solidFill>
          <a:latin typeface="Arial" charset="0"/>
        </a:defRPr>
      </a:lvl6pPr>
      <a:lvl7pPr marL="914400" algn="ctr" rtl="0" eaLnBrk="1" fontAlgn="base" hangingPunct="1">
        <a:spcBef>
          <a:spcPct val="0"/>
        </a:spcBef>
        <a:spcAft>
          <a:spcPct val="0"/>
        </a:spcAft>
        <a:defRPr sz="2800" b="1">
          <a:solidFill>
            <a:schemeClr val="bg1"/>
          </a:solidFill>
          <a:latin typeface="Arial" charset="0"/>
        </a:defRPr>
      </a:lvl7pPr>
      <a:lvl8pPr marL="1371600" algn="ctr" rtl="0" eaLnBrk="1" fontAlgn="base" hangingPunct="1">
        <a:spcBef>
          <a:spcPct val="0"/>
        </a:spcBef>
        <a:spcAft>
          <a:spcPct val="0"/>
        </a:spcAft>
        <a:defRPr sz="2800" b="1">
          <a:solidFill>
            <a:schemeClr val="bg1"/>
          </a:solidFill>
          <a:latin typeface="Arial" charset="0"/>
        </a:defRPr>
      </a:lvl8pPr>
      <a:lvl9pPr marL="1828800" algn="ctr" rtl="0" eaLnBrk="1" fontAlgn="base" hangingPunct="1">
        <a:spcBef>
          <a:spcPct val="0"/>
        </a:spcBef>
        <a:spcAft>
          <a:spcPct val="0"/>
        </a:spcAft>
        <a:defRPr sz="28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Char char="•"/>
        <a:defRPr sz="2000">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4"/>
          <p:cNvSpPr>
            <a:spLocks noGrp="1" noChangeArrowheads="1"/>
          </p:cNvSpPr>
          <p:nvPr>
            <p:ph type="ctrTitle"/>
          </p:nvPr>
        </p:nvSpPr>
        <p:spPr>
          <a:xfrm>
            <a:off x="3048000" y="838200"/>
            <a:ext cx="5867400" cy="1368725"/>
          </a:xfrm>
        </p:spPr>
        <p:txBody>
          <a:bodyPr/>
          <a:lstStyle/>
          <a:p>
            <a:pPr algn="r"/>
            <a:r>
              <a:rPr lang="en-US" sz="2000" dirty="0"/>
              <a:t> </a:t>
            </a:r>
            <a:r>
              <a:rPr lang="en-US" sz="5400" b="1" i="0" dirty="0"/>
              <a:t>S.O.L.I.D</a:t>
            </a:r>
            <a:endParaRPr lang="en-US" sz="5400" dirty="0"/>
          </a:p>
        </p:txBody>
      </p:sp>
      <p:sp>
        <p:nvSpPr>
          <p:cNvPr id="6" name="TextBox 5"/>
          <p:cNvSpPr txBox="1"/>
          <p:nvPr/>
        </p:nvSpPr>
        <p:spPr>
          <a:xfrm>
            <a:off x="5499340" y="1828800"/>
            <a:ext cx="3657600" cy="830997"/>
          </a:xfrm>
          <a:prstGeom prst="rect">
            <a:avLst/>
          </a:prstGeom>
          <a:noFill/>
        </p:spPr>
        <p:txBody>
          <a:bodyPr wrap="square" rtlCol="0">
            <a:spAutoFit/>
          </a:bodyPr>
          <a:lstStyle/>
          <a:p>
            <a:r>
              <a:rPr lang="en-US" sz="2400" b="1" i="0" dirty="0"/>
              <a:t>(object-oriented design)</a:t>
            </a:r>
            <a:br>
              <a:rPr lang="en-US" sz="2400" b="1" i="0" dirty="0"/>
            </a:br>
            <a:endParaRPr lang="en-US" sz="2400" b="1" dirty="0"/>
          </a:p>
        </p:txBody>
      </p:sp>
      <p:sp>
        <p:nvSpPr>
          <p:cNvPr id="7" name="TextBox 6"/>
          <p:cNvSpPr txBox="1"/>
          <p:nvPr/>
        </p:nvSpPr>
        <p:spPr>
          <a:xfrm>
            <a:off x="4876800" y="2438400"/>
            <a:ext cx="4191000" cy="954107"/>
          </a:xfrm>
          <a:prstGeom prst="rect">
            <a:avLst/>
          </a:prstGeom>
          <a:noFill/>
          <a:ln w="57150">
            <a:solidFill>
              <a:srgbClr val="FF0000"/>
            </a:solidFill>
          </a:ln>
        </p:spPr>
        <p:txBody>
          <a:bodyPr wrap="square" rtlCol="0">
            <a:spAutoFit/>
          </a:bodyPr>
          <a:lstStyle/>
          <a:p>
            <a:r>
              <a:rPr lang="en-US" sz="2800" b="1" i="0" dirty="0">
                <a:solidFill>
                  <a:srgbClr val="0070C0"/>
                </a:solidFill>
              </a:rPr>
              <a:t>First five principles of Object Oriented Design</a:t>
            </a:r>
            <a:endParaRPr lang="en-US" sz="2800" b="1" dirty="0">
              <a:solidFill>
                <a:srgbClr val="0070C0"/>
              </a:solidFill>
            </a:endParaRPr>
          </a:p>
        </p:txBody>
      </p:sp>
      <p:sp>
        <p:nvSpPr>
          <p:cNvPr id="8" name="TextBox 7"/>
          <p:cNvSpPr txBox="1"/>
          <p:nvPr/>
        </p:nvSpPr>
        <p:spPr>
          <a:xfrm>
            <a:off x="5638800" y="5257800"/>
            <a:ext cx="3429000" cy="923330"/>
          </a:xfrm>
          <a:prstGeom prst="rect">
            <a:avLst/>
          </a:prstGeom>
          <a:solidFill>
            <a:schemeClr val="tx1">
              <a:lumMod val="95000"/>
              <a:lumOff val="5000"/>
            </a:schemeClr>
          </a:solidFill>
        </p:spPr>
        <p:txBody>
          <a:bodyPr wrap="square" rtlCol="0">
            <a:spAutoFit/>
          </a:bodyPr>
          <a:lstStyle/>
          <a:p>
            <a:r>
              <a:rPr lang="en-US" dirty="0" err="1">
                <a:ln w="18415" cmpd="sng">
                  <a:solidFill>
                    <a:schemeClr val="accent2"/>
                  </a:solidFill>
                  <a:prstDash val="solid"/>
                </a:ln>
                <a:solidFill>
                  <a:schemeClr val="accent6"/>
                </a:solidFill>
                <a:effectLst>
                  <a:outerShdw blurRad="63500" dir="3600000" algn="tl" rotWithShape="0">
                    <a:srgbClr val="000000">
                      <a:alpha val="70000"/>
                    </a:srgbClr>
                  </a:outerShdw>
                </a:effectLst>
              </a:rPr>
              <a:t>Trình</a:t>
            </a:r>
            <a:r>
              <a:rPr lang="en-US" dirty="0">
                <a:ln w="18415" cmpd="sng">
                  <a:solidFill>
                    <a:schemeClr val="accent2"/>
                  </a:solidFill>
                  <a:prstDash val="solid"/>
                </a:ln>
                <a:solidFill>
                  <a:schemeClr val="accent6"/>
                </a:solidFill>
                <a:effectLst>
                  <a:outerShdw blurRad="63500" dir="3600000" algn="tl" rotWithShape="0">
                    <a:srgbClr val="000000">
                      <a:alpha val="70000"/>
                    </a:srgbClr>
                  </a:outerShdw>
                </a:effectLst>
              </a:rPr>
              <a:t> </a:t>
            </a:r>
            <a:r>
              <a:rPr lang="en-US" dirty="0" err="1">
                <a:ln w="18415" cmpd="sng">
                  <a:solidFill>
                    <a:schemeClr val="accent2"/>
                  </a:solidFill>
                  <a:prstDash val="solid"/>
                </a:ln>
                <a:solidFill>
                  <a:schemeClr val="accent6"/>
                </a:solidFill>
                <a:effectLst>
                  <a:outerShdw blurRad="63500" dir="3600000" algn="tl" rotWithShape="0">
                    <a:srgbClr val="000000">
                      <a:alpha val="70000"/>
                    </a:srgbClr>
                  </a:outerShdw>
                </a:effectLst>
              </a:rPr>
              <a:t>bày</a:t>
            </a:r>
            <a:r>
              <a:rPr lang="en-US" dirty="0">
                <a:ln w="18415" cmpd="sng">
                  <a:solidFill>
                    <a:schemeClr val="accent2"/>
                  </a:solidFill>
                  <a:prstDash val="solid"/>
                </a:ln>
                <a:solidFill>
                  <a:schemeClr val="accent6"/>
                </a:solidFill>
                <a:effectLst>
                  <a:outerShdw blurRad="63500" dir="3600000" algn="tl" rotWithShape="0">
                    <a:srgbClr val="000000">
                      <a:alpha val="70000"/>
                    </a:srgbClr>
                  </a:outerShdw>
                </a:effectLst>
              </a:rPr>
              <a:t> : </a:t>
            </a:r>
          </a:p>
          <a:p>
            <a:pPr marL="342900" indent="-342900">
              <a:buAutoNum type="arabicPeriod"/>
            </a:pPr>
            <a:r>
              <a:rPr lang="en-US" dirty="0" err="1">
                <a:ln w="18415" cmpd="sng">
                  <a:solidFill>
                    <a:srgbClr val="FFFFFF"/>
                  </a:solidFill>
                  <a:prstDash val="solid"/>
                </a:ln>
                <a:solidFill>
                  <a:srgbClr val="FFFFFF"/>
                </a:solidFill>
                <a:effectLst>
                  <a:outerShdw blurRad="63500" dir="3600000" algn="tl" rotWithShape="0">
                    <a:srgbClr val="000000">
                      <a:alpha val="70000"/>
                    </a:srgbClr>
                  </a:outerShdw>
                </a:effectLst>
              </a:rPr>
              <a:t>Huỳnh</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dirty="0" err="1">
                <a:ln w="18415" cmpd="sng">
                  <a:solidFill>
                    <a:srgbClr val="FFFFFF"/>
                  </a:solidFill>
                  <a:prstDash val="solid"/>
                </a:ln>
                <a:solidFill>
                  <a:srgbClr val="FFFFFF"/>
                </a:solidFill>
                <a:effectLst>
                  <a:outerShdw blurRad="63500" dir="3600000" algn="tl" rotWithShape="0">
                    <a:srgbClr val="000000">
                      <a:alpha val="70000"/>
                    </a:srgbClr>
                  </a:outerShdw>
                </a:effectLst>
              </a:rPr>
              <a:t>Tấn</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dirty="0" err="1">
                <a:ln w="18415" cmpd="sng">
                  <a:solidFill>
                    <a:srgbClr val="FFFFFF"/>
                  </a:solidFill>
                  <a:prstDash val="solid"/>
                </a:ln>
                <a:solidFill>
                  <a:srgbClr val="FFFFFF"/>
                </a:solidFill>
                <a:effectLst>
                  <a:outerShdw blurRad="63500" dir="3600000" algn="tl" rotWithShape="0">
                    <a:srgbClr val="000000">
                      <a:alpha val="70000"/>
                    </a:srgbClr>
                  </a:outerShdw>
                </a:effectLst>
              </a:rPr>
              <a:t>Hòa</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marL="342900" indent="-342900">
              <a:buAutoNum type="arabicPeriod"/>
            </a:pPr>
            <a:r>
              <a:rPr lang="en-US" dirty="0" err="1">
                <a:ln w="18415" cmpd="sng">
                  <a:solidFill>
                    <a:srgbClr val="FFFFFF"/>
                  </a:solidFill>
                  <a:prstDash val="solid"/>
                </a:ln>
                <a:solidFill>
                  <a:srgbClr val="FFFFFF"/>
                </a:solidFill>
                <a:effectLst>
                  <a:outerShdw blurRad="63500" dir="3600000" algn="tl" rotWithShape="0">
                    <a:srgbClr val="000000">
                      <a:alpha val="70000"/>
                    </a:srgbClr>
                  </a:outerShdw>
                </a:effectLst>
              </a:rPr>
              <a:t>Trương</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dirty="0" err="1">
                <a:ln w="18415" cmpd="sng">
                  <a:solidFill>
                    <a:srgbClr val="FFFFFF"/>
                  </a:solidFill>
                  <a:prstDash val="solid"/>
                </a:ln>
                <a:solidFill>
                  <a:srgbClr val="FFFFFF"/>
                </a:solidFill>
                <a:effectLst>
                  <a:outerShdw blurRad="63500" dir="3600000" algn="tl" rotWithShape="0">
                    <a:srgbClr val="000000">
                      <a:alpha val="70000"/>
                    </a:srgbClr>
                  </a:outerShdw>
                </a:effectLst>
              </a:rPr>
              <a:t>Ngọc</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dirty="0" err="1">
                <a:ln w="18415" cmpd="sng">
                  <a:solidFill>
                    <a:srgbClr val="FFFFFF"/>
                  </a:solidFill>
                  <a:prstDash val="solid"/>
                </a:ln>
                <a:solidFill>
                  <a:srgbClr val="FFFFFF"/>
                </a:solidFill>
                <a:effectLst>
                  <a:outerShdw blurRad="63500" dir="3600000" algn="tl" rotWithShape="0">
                    <a:srgbClr val="000000">
                      <a:alpha val="70000"/>
                    </a:srgbClr>
                  </a:outerShdw>
                </a:effectLst>
              </a:rPr>
              <a:t>Tinh</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dirty="0" err="1">
                <a:ln w="18415" cmpd="sng">
                  <a:solidFill>
                    <a:srgbClr val="FFFFFF"/>
                  </a:solidFill>
                  <a:prstDash val="solid"/>
                </a:ln>
                <a:solidFill>
                  <a:srgbClr val="FFFFFF"/>
                </a:solidFill>
                <a:effectLst>
                  <a:outerShdw blurRad="63500" dir="3600000" algn="tl" rotWithShape="0">
                    <a:srgbClr val="000000">
                      <a:alpha val="70000"/>
                    </a:srgbClr>
                  </a:outerShdw>
                </a:effectLst>
              </a:rPr>
              <a:t>Anh</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41986" name="Rectangle 2"/>
          <p:cNvSpPr>
            <a:spLocks noGrp="1" noChangeArrowheads="1"/>
          </p:cNvSpPr>
          <p:nvPr>
            <p:ph type="title"/>
          </p:nvPr>
        </p:nvSpPr>
        <p:spPr/>
        <p:txBody>
          <a:bodyPr/>
          <a:lstStyle/>
          <a:p>
            <a:r>
              <a:rPr lang="en-US"/>
              <a:t>Hot Tip</a:t>
            </a:r>
          </a:p>
        </p:txBody>
      </p:sp>
      <p:sp>
        <p:nvSpPr>
          <p:cNvPr id="41987" name="Rectangle 3"/>
          <p:cNvSpPr>
            <a:spLocks noGrp="1" noChangeArrowheads="1"/>
          </p:cNvSpPr>
          <p:nvPr>
            <p:ph type="body" idx="1"/>
          </p:nvPr>
        </p:nvSpPr>
        <p:spPr>
          <a:xfrm>
            <a:off x="758825" y="1455738"/>
            <a:ext cx="7700963" cy="4259262"/>
          </a:xfrm>
        </p:spPr>
        <p:txBody>
          <a:bodyPr/>
          <a:lstStyle/>
          <a:p>
            <a:pPr marL="514350" indent="-514350">
              <a:lnSpc>
                <a:spcPct val="80000"/>
              </a:lnSpc>
              <a:buFont typeface="+mj-lt"/>
              <a:buAutoNum type="arabicPeriod"/>
            </a:pPr>
            <a:r>
              <a:rPr lang="en-US" b="1" dirty="0">
                <a:solidFill>
                  <a:srgbClr val="0070C0"/>
                </a:solidFill>
                <a:latin typeface="+mn-lt"/>
                <a:ea typeface="+mn-ea"/>
                <a:cs typeface="+mn-cs"/>
              </a:rPr>
              <a:t>They are “Open For Extension”.</a:t>
            </a:r>
            <a:br>
              <a:rPr lang="en-US" dirty="0">
                <a:solidFill>
                  <a:schemeClr val="tx1"/>
                </a:solidFill>
                <a:latin typeface="+mn-lt"/>
                <a:ea typeface="+mn-ea"/>
                <a:cs typeface="+mn-cs"/>
              </a:rPr>
            </a:br>
            <a:r>
              <a:rPr lang="en-US" dirty="0">
                <a:solidFill>
                  <a:schemeClr val="tx1"/>
                </a:solidFill>
                <a:latin typeface="+mn-lt"/>
                <a:ea typeface="+mn-ea"/>
                <a:cs typeface="+mn-cs"/>
              </a:rPr>
              <a:t>This means that the behavior of the module can be extended. That we can make</a:t>
            </a:r>
            <a:br>
              <a:rPr lang="en-US" dirty="0">
                <a:solidFill>
                  <a:schemeClr val="tx1"/>
                </a:solidFill>
                <a:latin typeface="+mn-lt"/>
                <a:ea typeface="+mn-ea"/>
                <a:cs typeface="+mn-cs"/>
              </a:rPr>
            </a:br>
            <a:r>
              <a:rPr lang="en-US" dirty="0">
                <a:solidFill>
                  <a:schemeClr val="tx1"/>
                </a:solidFill>
                <a:latin typeface="+mn-lt"/>
                <a:ea typeface="+mn-ea"/>
                <a:cs typeface="+mn-cs"/>
              </a:rPr>
              <a:t>the module behave in new and different ways as the requirements of the application change, or to meet the needs of new applications.</a:t>
            </a:r>
          </a:p>
          <a:p>
            <a:pPr marL="514350" indent="-514350">
              <a:lnSpc>
                <a:spcPct val="80000"/>
              </a:lnSpc>
              <a:buFont typeface="+mj-lt"/>
              <a:buAutoNum type="arabicPeriod"/>
            </a:pPr>
            <a:r>
              <a:rPr lang="en-US" b="1" dirty="0">
                <a:solidFill>
                  <a:srgbClr val="0070C0"/>
                </a:solidFill>
                <a:latin typeface="+mn-lt"/>
                <a:ea typeface="+mn-ea"/>
                <a:cs typeface="+mn-cs"/>
              </a:rPr>
              <a:t>They are “Closed for Modification”.</a:t>
            </a:r>
            <a:br>
              <a:rPr lang="en-US" b="1" dirty="0">
                <a:solidFill>
                  <a:srgbClr val="0070C0"/>
                </a:solidFill>
                <a:latin typeface="+mn-lt"/>
                <a:ea typeface="+mn-ea"/>
                <a:cs typeface="+mn-cs"/>
              </a:rPr>
            </a:br>
            <a:r>
              <a:rPr lang="en-US" dirty="0">
                <a:solidFill>
                  <a:schemeClr val="tx1"/>
                </a:solidFill>
                <a:latin typeface="+mn-lt"/>
                <a:ea typeface="+mn-ea"/>
                <a:cs typeface="+mn-cs"/>
              </a:rPr>
              <a:t>The source code of such a module is inviolate. No one is allowed to make source</a:t>
            </a:r>
            <a:br>
              <a:rPr lang="en-US" dirty="0">
                <a:solidFill>
                  <a:schemeClr val="tx1"/>
                </a:solidFill>
                <a:latin typeface="+mn-lt"/>
                <a:ea typeface="+mn-ea"/>
                <a:cs typeface="+mn-cs"/>
              </a:rPr>
            </a:br>
            <a:r>
              <a:rPr lang="en-US" dirty="0">
                <a:solidFill>
                  <a:schemeClr val="tx1"/>
                </a:solidFill>
                <a:latin typeface="+mn-lt"/>
                <a:ea typeface="+mn-ea"/>
                <a:cs typeface="+mn-cs"/>
              </a:rPr>
              <a:t>code changes to it.</a:t>
            </a:r>
            <a:endParaRPr lang="en-US" sz="2800" dirty="0">
              <a:solidFill>
                <a:schemeClr val="tx2"/>
              </a:solidFill>
            </a:endParaRPr>
          </a:p>
        </p:txBody>
      </p:sp>
      <p:sp>
        <p:nvSpPr>
          <p:cNvPr id="6" name="Rectangle 2"/>
          <p:cNvSpPr txBox="1">
            <a:spLocks noChangeArrowheads="1"/>
          </p:cNvSpPr>
          <p:nvPr/>
        </p:nvSpPr>
        <p:spPr bwMode="white">
          <a:xfrm>
            <a:off x="457200" y="152400"/>
            <a:ext cx="8153400" cy="762000"/>
          </a:xfrm>
          <a:prstGeom prst="rect">
            <a:avLst/>
          </a:prstGeom>
          <a:solidFill>
            <a:schemeClr val="bg1"/>
          </a:solidFill>
          <a:ln w="38100">
            <a:solidFill>
              <a:srgbClr val="FF0000"/>
            </a:solidFill>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Arial" charset="0"/>
              </a:defRPr>
            </a:lvl2pPr>
            <a:lvl3pPr algn="ctr" rtl="0" eaLnBrk="1" fontAlgn="base" hangingPunct="1">
              <a:spcBef>
                <a:spcPct val="0"/>
              </a:spcBef>
              <a:spcAft>
                <a:spcPct val="0"/>
              </a:spcAft>
              <a:defRPr sz="2800" b="1">
                <a:solidFill>
                  <a:schemeClr val="bg1"/>
                </a:solidFill>
                <a:latin typeface="Arial" charset="0"/>
              </a:defRPr>
            </a:lvl3pPr>
            <a:lvl4pPr algn="ctr" rtl="0" eaLnBrk="1" fontAlgn="base" hangingPunct="1">
              <a:spcBef>
                <a:spcPct val="0"/>
              </a:spcBef>
              <a:spcAft>
                <a:spcPct val="0"/>
              </a:spcAft>
              <a:defRPr sz="2800" b="1">
                <a:solidFill>
                  <a:schemeClr val="bg1"/>
                </a:solidFill>
                <a:latin typeface="Arial" charset="0"/>
              </a:defRPr>
            </a:lvl4pPr>
            <a:lvl5pPr algn="ctr" rtl="0" eaLnBrk="1" fontAlgn="base" hangingPunct="1">
              <a:spcBef>
                <a:spcPct val="0"/>
              </a:spcBef>
              <a:spcAft>
                <a:spcPct val="0"/>
              </a:spcAft>
              <a:defRPr sz="2800" b="1">
                <a:solidFill>
                  <a:schemeClr val="bg1"/>
                </a:solidFill>
                <a:latin typeface="Arial" charset="0"/>
              </a:defRPr>
            </a:lvl5pPr>
            <a:lvl6pPr marL="457200" algn="ctr" rtl="0" eaLnBrk="1" fontAlgn="base" hangingPunct="1">
              <a:spcBef>
                <a:spcPct val="0"/>
              </a:spcBef>
              <a:spcAft>
                <a:spcPct val="0"/>
              </a:spcAft>
              <a:defRPr sz="2800" b="1">
                <a:solidFill>
                  <a:schemeClr val="bg1"/>
                </a:solidFill>
                <a:latin typeface="Arial" charset="0"/>
              </a:defRPr>
            </a:lvl6pPr>
            <a:lvl7pPr marL="914400" algn="ctr" rtl="0" eaLnBrk="1" fontAlgn="base" hangingPunct="1">
              <a:spcBef>
                <a:spcPct val="0"/>
              </a:spcBef>
              <a:spcAft>
                <a:spcPct val="0"/>
              </a:spcAft>
              <a:defRPr sz="2800" b="1">
                <a:solidFill>
                  <a:schemeClr val="bg1"/>
                </a:solidFill>
                <a:latin typeface="Arial" charset="0"/>
              </a:defRPr>
            </a:lvl7pPr>
            <a:lvl8pPr marL="1371600" algn="ctr" rtl="0" eaLnBrk="1" fontAlgn="base" hangingPunct="1">
              <a:spcBef>
                <a:spcPct val="0"/>
              </a:spcBef>
              <a:spcAft>
                <a:spcPct val="0"/>
              </a:spcAft>
              <a:defRPr sz="2800" b="1">
                <a:solidFill>
                  <a:schemeClr val="bg1"/>
                </a:solidFill>
                <a:latin typeface="Arial" charset="0"/>
              </a:defRPr>
            </a:lvl8pPr>
            <a:lvl9pPr marL="1828800" algn="ctr" rtl="0" eaLnBrk="1" fontAlgn="base" hangingPunct="1">
              <a:spcBef>
                <a:spcPct val="0"/>
              </a:spcBef>
              <a:spcAft>
                <a:spcPct val="0"/>
              </a:spcAft>
              <a:defRPr sz="2800" b="1">
                <a:solidFill>
                  <a:schemeClr val="bg1"/>
                </a:solidFill>
                <a:latin typeface="Arial" charset="0"/>
              </a:defRPr>
            </a:lvl9pPr>
          </a:lstStyle>
          <a:p>
            <a:pPr>
              <a:lnSpc>
                <a:spcPct val="80000"/>
              </a:lnSpc>
            </a:pPr>
            <a:r>
              <a:rPr lang="en-US" sz="3600" dirty="0">
                <a:solidFill>
                  <a:srgbClr val="FF0000"/>
                </a:solidFill>
              </a:rPr>
              <a:t>O</a:t>
            </a:r>
            <a:r>
              <a:rPr lang="en-US" sz="3600" dirty="0">
                <a:solidFill>
                  <a:schemeClr val="tx2"/>
                </a:solidFill>
              </a:rPr>
              <a:t> 	Open-closed principle </a:t>
            </a:r>
            <a:r>
              <a:rPr lang="en-US" sz="3600" dirty="0">
                <a:solidFill>
                  <a:srgbClr val="0070C0"/>
                </a:solidFill>
              </a:rPr>
              <a:t>(OCP)</a:t>
            </a:r>
          </a:p>
        </p:txBody>
      </p:sp>
      <p:sp>
        <p:nvSpPr>
          <p:cNvPr id="2" name="TextBox 1"/>
          <p:cNvSpPr txBox="1"/>
          <p:nvPr/>
        </p:nvSpPr>
        <p:spPr>
          <a:xfrm>
            <a:off x="1447800" y="5486400"/>
            <a:ext cx="6781800" cy="646331"/>
          </a:xfrm>
          <a:prstGeom prst="rect">
            <a:avLst/>
          </a:prstGeom>
          <a:noFill/>
        </p:spPr>
        <p:txBody>
          <a:bodyPr wrap="square" rtlCol="0">
            <a:spAutoFit/>
          </a:bodyPr>
          <a:lstStyle/>
          <a:p>
            <a:r>
              <a:rPr lang="en-US" sz="3600" b="1" dirty="0">
                <a:solidFill>
                  <a:srgbClr val="FF0000"/>
                </a:solidFill>
              </a:rPr>
              <a:t>ABSTRACTION IS THE KEY.</a:t>
            </a:r>
          </a:p>
        </p:txBody>
      </p:sp>
      <p:sp>
        <p:nvSpPr>
          <p:cNvPr id="3" name="Date Placeholder 2"/>
          <p:cNvSpPr>
            <a:spLocks noGrp="1"/>
          </p:cNvSpPr>
          <p:nvPr>
            <p:ph type="dt" sz="half" idx="10"/>
          </p:nvPr>
        </p:nvSpPr>
        <p:spPr/>
        <p:txBody>
          <a:bodyPr/>
          <a:lstStyle/>
          <a:p>
            <a:fld id="{073C9021-A408-4A3E-BCD3-2D6BD87D0DC4}" type="datetime1">
              <a:rPr lang="vi-VN" smtClean="0"/>
              <a:t>18/08/2016</a:t>
            </a:fld>
            <a:endParaRPr lang="en-US"/>
          </a:p>
        </p:txBody>
      </p:sp>
      <p:sp>
        <p:nvSpPr>
          <p:cNvPr id="4" name="Slide Number Placeholder 3"/>
          <p:cNvSpPr>
            <a:spLocks noGrp="1"/>
          </p:cNvSpPr>
          <p:nvPr>
            <p:ph type="sldNum" sz="quarter" idx="12"/>
          </p:nvPr>
        </p:nvSpPr>
        <p:spPr/>
        <p:txBody>
          <a:bodyPr/>
          <a:lstStyle/>
          <a:p>
            <a:fld id="{594F5E46-7DA3-4EC7-AA4C-D3290A39A059}" type="slidenum">
              <a:rPr lang="en-US" smtClean="0"/>
              <a:pPr/>
              <a:t>10</a:t>
            </a:fld>
            <a:endParaRPr lang="en-US"/>
          </a:p>
        </p:txBody>
      </p:sp>
    </p:spTree>
    <p:extLst>
      <p:ext uri="{BB962C8B-B14F-4D97-AF65-F5344CB8AC3E}">
        <p14:creationId xmlns:p14="http://schemas.microsoft.com/office/powerpoint/2010/main" val="741558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41986" name="Rectangle 2"/>
          <p:cNvSpPr>
            <a:spLocks noGrp="1" noChangeArrowheads="1"/>
          </p:cNvSpPr>
          <p:nvPr>
            <p:ph type="title"/>
          </p:nvPr>
        </p:nvSpPr>
        <p:spPr/>
        <p:txBody>
          <a:bodyPr/>
          <a:lstStyle/>
          <a:p>
            <a:r>
              <a:rPr lang="en-US"/>
              <a:t>Hot Tip</a:t>
            </a:r>
          </a:p>
        </p:txBody>
      </p:sp>
      <p:sp>
        <p:nvSpPr>
          <p:cNvPr id="41987" name="Rectangle 3"/>
          <p:cNvSpPr>
            <a:spLocks noGrp="1" noChangeArrowheads="1"/>
          </p:cNvSpPr>
          <p:nvPr>
            <p:ph type="body" idx="1"/>
          </p:nvPr>
        </p:nvSpPr>
        <p:spPr>
          <a:xfrm>
            <a:off x="342900" y="1066800"/>
            <a:ext cx="8381999" cy="2743200"/>
          </a:xfrm>
        </p:spPr>
        <p:txBody>
          <a:bodyPr/>
          <a:lstStyle/>
          <a:p>
            <a:pPr>
              <a:lnSpc>
                <a:spcPct val="80000"/>
              </a:lnSpc>
            </a:pPr>
            <a:r>
              <a:rPr lang="en-US" sz="2400" dirty="0">
                <a:solidFill>
                  <a:schemeClr val="tx1"/>
                </a:solidFill>
                <a:latin typeface="+mn-lt"/>
                <a:ea typeface="+mn-ea"/>
                <a:cs typeface="+mn-cs"/>
              </a:rPr>
              <a:t>Figure 1 shows a simple design that does not conform to the open-closed principle.</a:t>
            </a:r>
            <a:br>
              <a:rPr lang="en-US" sz="2400" dirty="0">
                <a:solidFill>
                  <a:schemeClr val="tx1"/>
                </a:solidFill>
                <a:latin typeface="+mn-lt"/>
                <a:ea typeface="+mn-ea"/>
                <a:cs typeface="+mn-cs"/>
              </a:rPr>
            </a:br>
            <a:r>
              <a:rPr lang="en-US" sz="2400" dirty="0">
                <a:solidFill>
                  <a:schemeClr val="tx1"/>
                </a:solidFill>
                <a:latin typeface="+mn-lt"/>
                <a:ea typeface="+mn-ea"/>
                <a:cs typeface="+mn-cs"/>
              </a:rPr>
              <a:t>Both the </a:t>
            </a:r>
            <a:r>
              <a:rPr lang="en-US" sz="2400" b="1" i="1" dirty="0">
                <a:solidFill>
                  <a:schemeClr val="tx1"/>
                </a:solidFill>
                <a:latin typeface="+mn-lt"/>
                <a:ea typeface="+mn-ea"/>
                <a:cs typeface="+mn-cs"/>
              </a:rPr>
              <a:t>Client</a:t>
            </a:r>
            <a:r>
              <a:rPr lang="en-US" sz="2400" i="1" dirty="0">
                <a:solidFill>
                  <a:schemeClr val="tx1"/>
                </a:solidFill>
                <a:latin typeface="+mn-lt"/>
                <a:ea typeface="+mn-ea"/>
                <a:cs typeface="+mn-cs"/>
              </a:rPr>
              <a:t> </a:t>
            </a:r>
            <a:r>
              <a:rPr lang="en-US" sz="2400" dirty="0">
                <a:solidFill>
                  <a:schemeClr val="tx1"/>
                </a:solidFill>
                <a:latin typeface="+mn-lt"/>
                <a:ea typeface="+mn-ea"/>
                <a:cs typeface="+mn-cs"/>
              </a:rPr>
              <a:t>and </a:t>
            </a:r>
            <a:r>
              <a:rPr lang="en-US" sz="2400" b="1" i="1" dirty="0">
                <a:solidFill>
                  <a:schemeClr val="tx1"/>
                </a:solidFill>
                <a:latin typeface="+mn-lt"/>
                <a:ea typeface="+mn-ea"/>
                <a:cs typeface="+mn-cs"/>
              </a:rPr>
              <a:t>Server</a:t>
            </a:r>
            <a:r>
              <a:rPr lang="en-US" sz="2400" dirty="0">
                <a:solidFill>
                  <a:schemeClr val="tx1"/>
                </a:solidFill>
                <a:latin typeface="+mn-lt"/>
                <a:ea typeface="+mn-ea"/>
                <a:cs typeface="+mn-cs"/>
              </a:rPr>
              <a:t> classes are concrete. There is no guarantee that the member functions of the </a:t>
            </a:r>
            <a:r>
              <a:rPr lang="en-US" sz="2400" b="1" i="1" dirty="0">
                <a:solidFill>
                  <a:schemeClr val="tx1"/>
                </a:solidFill>
                <a:latin typeface="+mn-lt"/>
                <a:ea typeface="+mn-ea"/>
                <a:cs typeface="+mn-cs"/>
              </a:rPr>
              <a:t>Server</a:t>
            </a:r>
            <a:r>
              <a:rPr lang="en-US" sz="2400" dirty="0">
                <a:solidFill>
                  <a:schemeClr val="tx1"/>
                </a:solidFill>
                <a:latin typeface="+mn-lt"/>
                <a:ea typeface="+mn-ea"/>
                <a:cs typeface="+mn-cs"/>
              </a:rPr>
              <a:t> class are virtual. The </a:t>
            </a:r>
            <a:r>
              <a:rPr lang="en-US" sz="2400" b="1" i="1" dirty="0">
                <a:solidFill>
                  <a:schemeClr val="tx1"/>
                </a:solidFill>
                <a:latin typeface="+mn-lt"/>
                <a:ea typeface="+mn-ea"/>
                <a:cs typeface="+mn-cs"/>
              </a:rPr>
              <a:t>Client </a:t>
            </a:r>
            <a:r>
              <a:rPr lang="en-US" sz="2400" dirty="0">
                <a:solidFill>
                  <a:schemeClr val="tx1"/>
                </a:solidFill>
                <a:latin typeface="+mn-lt"/>
                <a:ea typeface="+mn-ea"/>
                <a:cs typeface="+mn-cs"/>
              </a:rPr>
              <a:t>class </a:t>
            </a:r>
            <a:r>
              <a:rPr lang="en-US" sz="2400" i="1" dirty="0">
                <a:solidFill>
                  <a:schemeClr val="tx1"/>
                </a:solidFill>
                <a:latin typeface="+mn-lt"/>
                <a:ea typeface="+mn-ea"/>
                <a:cs typeface="+mn-cs"/>
              </a:rPr>
              <a:t>uses </a:t>
            </a:r>
            <a:r>
              <a:rPr lang="en-US" sz="2400" dirty="0">
                <a:solidFill>
                  <a:schemeClr val="tx1"/>
                </a:solidFill>
                <a:latin typeface="+mn-lt"/>
                <a:ea typeface="+mn-ea"/>
                <a:cs typeface="+mn-cs"/>
              </a:rPr>
              <a:t>the </a:t>
            </a:r>
            <a:r>
              <a:rPr lang="en-US" sz="2400" b="1" i="1" dirty="0">
                <a:solidFill>
                  <a:schemeClr val="tx1"/>
                </a:solidFill>
                <a:latin typeface="+mn-lt"/>
                <a:ea typeface="+mn-ea"/>
                <a:cs typeface="+mn-cs"/>
              </a:rPr>
              <a:t>Server</a:t>
            </a:r>
            <a:r>
              <a:rPr lang="en-US" sz="2400" dirty="0">
                <a:solidFill>
                  <a:schemeClr val="tx1"/>
                </a:solidFill>
                <a:latin typeface="+mn-lt"/>
                <a:ea typeface="+mn-ea"/>
                <a:cs typeface="+mn-cs"/>
              </a:rPr>
              <a:t> class.</a:t>
            </a:r>
            <a:br>
              <a:rPr lang="en-US" sz="2400" dirty="0">
                <a:solidFill>
                  <a:schemeClr val="tx1"/>
                </a:solidFill>
                <a:latin typeface="+mn-lt"/>
                <a:ea typeface="+mn-ea"/>
                <a:cs typeface="+mn-cs"/>
              </a:rPr>
            </a:br>
            <a:r>
              <a:rPr lang="en-US" sz="2400" dirty="0">
                <a:solidFill>
                  <a:schemeClr val="tx1"/>
                </a:solidFill>
                <a:latin typeface="+mn-lt"/>
                <a:ea typeface="+mn-ea"/>
                <a:cs typeface="+mn-cs"/>
              </a:rPr>
              <a:t>If we wish for a </a:t>
            </a:r>
            <a:r>
              <a:rPr lang="en-US" sz="2400" b="1" i="1" dirty="0">
                <a:solidFill>
                  <a:schemeClr val="tx1"/>
                </a:solidFill>
                <a:latin typeface="+mn-lt"/>
                <a:ea typeface="+mn-ea"/>
                <a:cs typeface="+mn-cs"/>
              </a:rPr>
              <a:t>Client</a:t>
            </a:r>
            <a:r>
              <a:rPr lang="en-US" sz="2400" dirty="0">
                <a:solidFill>
                  <a:schemeClr val="tx1"/>
                </a:solidFill>
                <a:latin typeface="+mn-lt"/>
                <a:ea typeface="+mn-ea"/>
                <a:cs typeface="+mn-cs"/>
              </a:rPr>
              <a:t> object to use a different server object, then the </a:t>
            </a:r>
            <a:r>
              <a:rPr lang="en-US" sz="2400" b="1" i="1" dirty="0">
                <a:solidFill>
                  <a:schemeClr val="tx1"/>
                </a:solidFill>
                <a:latin typeface="+mn-lt"/>
                <a:ea typeface="+mn-ea"/>
                <a:cs typeface="+mn-cs"/>
              </a:rPr>
              <a:t>Client</a:t>
            </a:r>
            <a:r>
              <a:rPr lang="en-US" sz="2400" dirty="0">
                <a:solidFill>
                  <a:schemeClr val="tx1"/>
                </a:solidFill>
                <a:latin typeface="+mn-lt"/>
                <a:ea typeface="+mn-ea"/>
                <a:cs typeface="+mn-cs"/>
              </a:rPr>
              <a:t> class must be changed to name the new server class.</a:t>
            </a:r>
            <a:br>
              <a:rPr lang="en-US" sz="2400" dirty="0">
                <a:solidFill>
                  <a:schemeClr val="tx1"/>
                </a:solidFill>
                <a:latin typeface="+mn-lt"/>
                <a:ea typeface="+mn-ea"/>
                <a:cs typeface="+mn-cs"/>
              </a:rPr>
            </a:br>
            <a:br>
              <a:rPr lang="en-US" sz="2400" dirty="0">
                <a:solidFill>
                  <a:schemeClr val="tx1"/>
                </a:solidFill>
                <a:latin typeface="+mn-lt"/>
                <a:ea typeface="+mn-ea"/>
                <a:cs typeface="+mn-cs"/>
              </a:rPr>
            </a:br>
            <a:endParaRPr lang="en-US" sz="2400" dirty="0">
              <a:solidFill>
                <a:schemeClr val="tx2"/>
              </a:solidFill>
            </a:endParaRPr>
          </a:p>
        </p:txBody>
      </p:sp>
      <p:sp>
        <p:nvSpPr>
          <p:cNvPr id="6" name="Rectangle 2"/>
          <p:cNvSpPr txBox="1">
            <a:spLocks noChangeArrowheads="1"/>
          </p:cNvSpPr>
          <p:nvPr/>
        </p:nvSpPr>
        <p:spPr bwMode="white">
          <a:xfrm>
            <a:off x="457200" y="152400"/>
            <a:ext cx="8153400" cy="762000"/>
          </a:xfrm>
          <a:prstGeom prst="rect">
            <a:avLst/>
          </a:prstGeom>
          <a:solidFill>
            <a:schemeClr val="bg1"/>
          </a:solidFill>
          <a:ln w="38100">
            <a:solidFill>
              <a:srgbClr val="FF0000"/>
            </a:solidFill>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Arial" charset="0"/>
              </a:defRPr>
            </a:lvl2pPr>
            <a:lvl3pPr algn="ctr" rtl="0" eaLnBrk="1" fontAlgn="base" hangingPunct="1">
              <a:spcBef>
                <a:spcPct val="0"/>
              </a:spcBef>
              <a:spcAft>
                <a:spcPct val="0"/>
              </a:spcAft>
              <a:defRPr sz="2800" b="1">
                <a:solidFill>
                  <a:schemeClr val="bg1"/>
                </a:solidFill>
                <a:latin typeface="Arial" charset="0"/>
              </a:defRPr>
            </a:lvl3pPr>
            <a:lvl4pPr algn="ctr" rtl="0" eaLnBrk="1" fontAlgn="base" hangingPunct="1">
              <a:spcBef>
                <a:spcPct val="0"/>
              </a:spcBef>
              <a:spcAft>
                <a:spcPct val="0"/>
              </a:spcAft>
              <a:defRPr sz="2800" b="1">
                <a:solidFill>
                  <a:schemeClr val="bg1"/>
                </a:solidFill>
                <a:latin typeface="Arial" charset="0"/>
              </a:defRPr>
            </a:lvl4pPr>
            <a:lvl5pPr algn="ctr" rtl="0" eaLnBrk="1" fontAlgn="base" hangingPunct="1">
              <a:spcBef>
                <a:spcPct val="0"/>
              </a:spcBef>
              <a:spcAft>
                <a:spcPct val="0"/>
              </a:spcAft>
              <a:defRPr sz="2800" b="1">
                <a:solidFill>
                  <a:schemeClr val="bg1"/>
                </a:solidFill>
                <a:latin typeface="Arial" charset="0"/>
              </a:defRPr>
            </a:lvl5pPr>
            <a:lvl6pPr marL="457200" algn="ctr" rtl="0" eaLnBrk="1" fontAlgn="base" hangingPunct="1">
              <a:spcBef>
                <a:spcPct val="0"/>
              </a:spcBef>
              <a:spcAft>
                <a:spcPct val="0"/>
              </a:spcAft>
              <a:defRPr sz="2800" b="1">
                <a:solidFill>
                  <a:schemeClr val="bg1"/>
                </a:solidFill>
                <a:latin typeface="Arial" charset="0"/>
              </a:defRPr>
            </a:lvl6pPr>
            <a:lvl7pPr marL="914400" algn="ctr" rtl="0" eaLnBrk="1" fontAlgn="base" hangingPunct="1">
              <a:spcBef>
                <a:spcPct val="0"/>
              </a:spcBef>
              <a:spcAft>
                <a:spcPct val="0"/>
              </a:spcAft>
              <a:defRPr sz="2800" b="1">
                <a:solidFill>
                  <a:schemeClr val="bg1"/>
                </a:solidFill>
                <a:latin typeface="Arial" charset="0"/>
              </a:defRPr>
            </a:lvl7pPr>
            <a:lvl8pPr marL="1371600" algn="ctr" rtl="0" eaLnBrk="1" fontAlgn="base" hangingPunct="1">
              <a:spcBef>
                <a:spcPct val="0"/>
              </a:spcBef>
              <a:spcAft>
                <a:spcPct val="0"/>
              </a:spcAft>
              <a:defRPr sz="2800" b="1">
                <a:solidFill>
                  <a:schemeClr val="bg1"/>
                </a:solidFill>
                <a:latin typeface="Arial" charset="0"/>
              </a:defRPr>
            </a:lvl8pPr>
            <a:lvl9pPr marL="1828800" algn="ctr" rtl="0" eaLnBrk="1" fontAlgn="base" hangingPunct="1">
              <a:spcBef>
                <a:spcPct val="0"/>
              </a:spcBef>
              <a:spcAft>
                <a:spcPct val="0"/>
              </a:spcAft>
              <a:defRPr sz="2800" b="1">
                <a:solidFill>
                  <a:schemeClr val="bg1"/>
                </a:solidFill>
                <a:latin typeface="Arial" charset="0"/>
              </a:defRPr>
            </a:lvl9pPr>
          </a:lstStyle>
          <a:p>
            <a:pPr>
              <a:lnSpc>
                <a:spcPct val="80000"/>
              </a:lnSpc>
            </a:pPr>
            <a:r>
              <a:rPr lang="en-US" sz="3600" dirty="0">
                <a:solidFill>
                  <a:srgbClr val="FF0000"/>
                </a:solidFill>
              </a:rPr>
              <a:t>O</a:t>
            </a:r>
            <a:r>
              <a:rPr lang="en-US" sz="3600" dirty="0">
                <a:solidFill>
                  <a:schemeClr val="tx2"/>
                </a:solidFill>
              </a:rPr>
              <a:t> 	Open-closed principle </a:t>
            </a:r>
            <a:r>
              <a:rPr lang="en-US" sz="3600" dirty="0">
                <a:solidFill>
                  <a:srgbClr val="0070C0"/>
                </a:solidFill>
              </a:rPr>
              <a:t>(OCP)</a:t>
            </a:r>
          </a:p>
        </p:txBody>
      </p:sp>
      <p:pic>
        <p:nvPicPr>
          <p:cNvPr id="1044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733800"/>
            <a:ext cx="7391400" cy="2590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fld id="{D90578A5-50BB-4F7B-9AAC-3A4D18942FEF}" type="datetime1">
              <a:rPr lang="vi-VN" smtClean="0"/>
              <a:t>18/08/2016</a:t>
            </a:fld>
            <a:endParaRPr lang="en-US"/>
          </a:p>
        </p:txBody>
      </p:sp>
      <p:sp>
        <p:nvSpPr>
          <p:cNvPr id="3" name="Slide Number Placeholder 2"/>
          <p:cNvSpPr>
            <a:spLocks noGrp="1"/>
          </p:cNvSpPr>
          <p:nvPr>
            <p:ph type="sldNum" sz="quarter" idx="12"/>
          </p:nvPr>
        </p:nvSpPr>
        <p:spPr/>
        <p:txBody>
          <a:bodyPr/>
          <a:lstStyle/>
          <a:p>
            <a:fld id="{594F5E46-7DA3-4EC7-AA4C-D3290A39A059}" type="slidenum">
              <a:rPr lang="en-US" smtClean="0"/>
              <a:pPr/>
              <a:t>11</a:t>
            </a:fld>
            <a:endParaRPr lang="en-US"/>
          </a:p>
        </p:txBody>
      </p:sp>
    </p:spTree>
    <p:extLst>
      <p:ext uri="{BB962C8B-B14F-4D97-AF65-F5344CB8AC3E}">
        <p14:creationId xmlns:p14="http://schemas.microsoft.com/office/powerpoint/2010/main" val="3944912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41986" name="Rectangle 2"/>
          <p:cNvSpPr>
            <a:spLocks noGrp="1" noChangeArrowheads="1"/>
          </p:cNvSpPr>
          <p:nvPr>
            <p:ph type="title"/>
          </p:nvPr>
        </p:nvSpPr>
        <p:spPr/>
        <p:txBody>
          <a:bodyPr/>
          <a:lstStyle/>
          <a:p>
            <a:r>
              <a:rPr lang="en-US"/>
              <a:t>Hot Tip</a:t>
            </a:r>
          </a:p>
        </p:txBody>
      </p:sp>
      <p:sp>
        <p:nvSpPr>
          <p:cNvPr id="41987" name="Rectangle 3"/>
          <p:cNvSpPr>
            <a:spLocks noGrp="1" noChangeArrowheads="1"/>
          </p:cNvSpPr>
          <p:nvPr>
            <p:ph type="body" idx="1"/>
          </p:nvPr>
        </p:nvSpPr>
        <p:spPr>
          <a:xfrm>
            <a:off x="381000" y="1066800"/>
            <a:ext cx="8610599" cy="2895600"/>
          </a:xfrm>
        </p:spPr>
        <p:txBody>
          <a:bodyPr/>
          <a:lstStyle/>
          <a:p>
            <a:pPr>
              <a:lnSpc>
                <a:spcPct val="80000"/>
              </a:lnSpc>
            </a:pPr>
            <a:r>
              <a:rPr lang="en-US" sz="2200" dirty="0">
                <a:solidFill>
                  <a:schemeClr val="tx1"/>
                </a:solidFill>
              </a:rPr>
              <a:t>Figure 2 shows the corresponding design that conforms to the open-closed principle.</a:t>
            </a:r>
            <a:br>
              <a:rPr lang="en-US" sz="2200" dirty="0">
                <a:solidFill>
                  <a:schemeClr val="tx1"/>
                </a:solidFill>
              </a:rPr>
            </a:br>
            <a:r>
              <a:rPr lang="en-US" sz="2200" dirty="0">
                <a:solidFill>
                  <a:schemeClr val="tx1"/>
                </a:solidFill>
              </a:rPr>
              <a:t>In this case, the </a:t>
            </a:r>
            <a:r>
              <a:rPr lang="en-US" sz="2200" b="1" i="1" dirty="0">
                <a:solidFill>
                  <a:schemeClr val="tx1"/>
                </a:solidFill>
              </a:rPr>
              <a:t>Abstract Server </a:t>
            </a:r>
            <a:r>
              <a:rPr lang="en-US" sz="2200" dirty="0">
                <a:solidFill>
                  <a:schemeClr val="tx1"/>
                </a:solidFill>
              </a:rPr>
              <a:t>class is an abstract class with pure-virtual member functions. the </a:t>
            </a:r>
            <a:r>
              <a:rPr lang="en-US" sz="2200" b="1" i="1" dirty="0">
                <a:solidFill>
                  <a:schemeClr val="tx1"/>
                </a:solidFill>
              </a:rPr>
              <a:t>Client</a:t>
            </a:r>
            <a:r>
              <a:rPr lang="en-US" sz="2200" dirty="0">
                <a:solidFill>
                  <a:schemeClr val="tx1"/>
                </a:solidFill>
              </a:rPr>
              <a:t> class uses this abstraction. However objects of the </a:t>
            </a:r>
            <a:r>
              <a:rPr lang="en-US" sz="2200" b="1" i="1" dirty="0">
                <a:solidFill>
                  <a:schemeClr val="tx1"/>
                </a:solidFill>
              </a:rPr>
              <a:t>Client</a:t>
            </a:r>
            <a:r>
              <a:rPr lang="en-US" sz="2200" dirty="0">
                <a:solidFill>
                  <a:schemeClr val="tx1"/>
                </a:solidFill>
              </a:rPr>
              <a:t> class will be using objects of the derivative </a:t>
            </a:r>
            <a:r>
              <a:rPr lang="en-US" sz="2200" b="1" i="1" dirty="0">
                <a:solidFill>
                  <a:schemeClr val="tx1"/>
                </a:solidFill>
              </a:rPr>
              <a:t>Server</a:t>
            </a:r>
            <a:r>
              <a:rPr lang="en-US" sz="2200" dirty="0">
                <a:solidFill>
                  <a:schemeClr val="tx1"/>
                </a:solidFill>
              </a:rPr>
              <a:t> class. If we want </a:t>
            </a:r>
            <a:r>
              <a:rPr lang="en-US" sz="2200" b="1" i="1" dirty="0">
                <a:solidFill>
                  <a:schemeClr val="tx1"/>
                </a:solidFill>
              </a:rPr>
              <a:t>Client</a:t>
            </a:r>
            <a:r>
              <a:rPr lang="en-US" sz="2200" dirty="0">
                <a:solidFill>
                  <a:schemeClr val="tx1"/>
                </a:solidFill>
              </a:rPr>
              <a:t> objects to use a different </a:t>
            </a:r>
            <a:r>
              <a:rPr lang="en-US" sz="2200" b="1" i="1" dirty="0"/>
              <a:t>S</a:t>
            </a:r>
            <a:r>
              <a:rPr lang="en-US" sz="2200" b="1" i="1" dirty="0">
                <a:solidFill>
                  <a:schemeClr val="tx1"/>
                </a:solidFill>
              </a:rPr>
              <a:t>erver</a:t>
            </a:r>
            <a:r>
              <a:rPr lang="en-US" sz="2200" dirty="0">
                <a:solidFill>
                  <a:schemeClr val="tx1"/>
                </a:solidFill>
              </a:rPr>
              <a:t> class, then a new derivative of the </a:t>
            </a:r>
            <a:r>
              <a:rPr lang="en-US" sz="2200" b="1" i="1" dirty="0">
                <a:solidFill>
                  <a:schemeClr val="tx1"/>
                </a:solidFill>
              </a:rPr>
              <a:t>Abstract Server </a:t>
            </a:r>
            <a:r>
              <a:rPr lang="en-US" sz="2200" dirty="0">
                <a:solidFill>
                  <a:schemeClr val="tx1"/>
                </a:solidFill>
              </a:rPr>
              <a:t>class can be created. The </a:t>
            </a:r>
            <a:r>
              <a:rPr lang="en-US" sz="2200" b="1" i="1" dirty="0">
                <a:solidFill>
                  <a:schemeClr val="tx1"/>
                </a:solidFill>
              </a:rPr>
              <a:t>Client</a:t>
            </a:r>
            <a:r>
              <a:rPr lang="en-US" sz="2200" dirty="0">
                <a:solidFill>
                  <a:schemeClr val="tx1"/>
                </a:solidFill>
              </a:rPr>
              <a:t> class can remain unchanged.</a:t>
            </a:r>
            <a:endParaRPr lang="en-US" sz="2200" dirty="0">
              <a:solidFill>
                <a:schemeClr val="tx2"/>
              </a:solidFill>
            </a:endParaRPr>
          </a:p>
        </p:txBody>
      </p:sp>
      <p:sp>
        <p:nvSpPr>
          <p:cNvPr id="6" name="Rectangle 2"/>
          <p:cNvSpPr txBox="1">
            <a:spLocks noChangeArrowheads="1"/>
          </p:cNvSpPr>
          <p:nvPr/>
        </p:nvSpPr>
        <p:spPr bwMode="white">
          <a:xfrm>
            <a:off x="457200" y="152400"/>
            <a:ext cx="8153400" cy="762000"/>
          </a:xfrm>
          <a:prstGeom prst="rect">
            <a:avLst/>
          </a:prstGeom>
          <a:solidFill>
            <a:schemeClr val="bg1"/>
          </a:solidFill>
          <a:ln w="38100">
            <a:solidFill>
              <a:srgbClr val="FF0000"/>
            </a:solidFill>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Arial" charset="0"/>
              </a:defRPr>
            </a:lvl2pPr>
            <a:lvl3pPr algn="ctr" rtl="0" eaLnBrk="1" fontAlgn="base" hangingPunct="1">
              <a:spcBef>
                <a:spcPct val="0"/>
              </a:spcBef>
              <a:spcAft>
                <a:spcPct val="0"/>
              </a:spcAft>
              <a:defRPr sz="2800" b="1">
                <a:solidFill>
                  <a:schemeClr val="bg1"/>
                </a:solidFill>
                <a:latin typeface="Arial" charset="0"/>
              </a:defRPr>
            </a:lvl3pPr>
            <a:lvl4pPr algn="ctr" rtl="0" eaLnBrk="1" fontAlgn="base" hangingPunct="1">
              <a:spcBef>
                <a:spcPct val="0"/>
              </a:spcBef>
              <a:spcAft>
                <a:spcPct val="0"/>
              </a:spcAft>
              <a:defRPr sz="2800" b="1">
                <a:solidFill>
                  <a:schemeClr val="bg1"/>
                </a:solidFill>
                <a:latin typeface="Arial" charset="0"/>
              </a:defRPr>
            </a:lvl4pPr>
            <a:lvl5pPr algn="ctr" rtl="0" eaLnBrk="1" fontAlgn="base" hangingPunct="1">
              <a:spcBef>
                <a:spcPct val="0"/>
              </a:spcBef>
              <a:spcAft>
                <a:spcPct val="0"/>
              </a:spcAft>
              <a:defRPr sz="2800" b="1">
                <a:solidFill>
                  <a:schemeClr val="bg1"/>
                </a:solidFill>
                <a:latin typeface="Arial" charset="0"/>
              </a:defRPr>
            </a:lvl5pPr>
            <a:lvl6pPr marL="457200" algn="ctr" rtl="0" eaLnBrk="1" fontAlgn="base" hangingPunct="1">
              <a:spcBef>
                <a:spcPct val="0"/>
              </a:spcBef>
              <a:spcAft>
                <a:spcPct val="0"/>
              </a:spcAft>
              <a:defRPr sz="2800" b="1">
                <a:solidFill>
                  <a:schemeClr val="bg1"/>
                </a:solidFill>
                <a:latin typeface="Arial" charset="0"/>
              </a:defRPr>
            </a:lvl6pPr>
            <a:lvl7pPr marL="914400" algn="ctr" rtl="0" eaLnBrk="1" fontAlgn="base" hangingPunct="1">
              <a:spcBef>
                <a:spcPct val="0"/>
              </a:spcBef>
              <a:spcAft>
                <a:spcPct val="0"/>
              </a:spcAft>
              <a:defRPr sz="2800" b="1">
                <a:solidFill>
                  <a:schemeClr val="bg1"/>
                </a:solidFill>
                <a:latin typeface="Arial" charset="0"/>
              </a:defRPr>
            </a:lvl7pPr>
            <a:lvl8pPr marL="1371600" algn="ctr" rtl="0" eaLnBrk="1" fontAlgn="base" hangingPunct="1">
              <a:spcBef>
                <a:spcPct val="0"/>
              </a:spcBef>
              <a:spcAft>
                <a:spcPct val="0"/>
              </a:spcAft>
              <a:defRPr sz="2800" b="1">
                <a:solidFill>
                  <a:schemeClr val="bg1"/>
                </a:solidFill>
                <a:latin typeface="Arial" charset="0"/>
              </a:defRPr>
            </a:lvl8pPr>
            <a:lvl9pPr marL="1828800" algn="ctr" rtl="0" eaLnBrk="1" fontAlgn="base" hangingPunct="1">
              <a:spcBef>
                <a:spcPct val="0"/>
              </a:spcBef>
              <a:spcAft>
                <a:spcPct val="0"/>
              </a:spcAft>
              <a:defRPr sz="2800" b="1">
                <a:solidFill>
                  <a:schemeClr val="bg1"/>
                </a:solidFill>
                <a:latin typeface="Arial" charset="0"/>
              </a:defRPr>
            </a:lvl9pPr>
          </a:lstStyle>
          <a:p>
            <a:pPr>
              <a:lnSpc>
                <a:spcPct val="80000"/>
              </a:lnSpc>
            </a:pPr>
            <a:r>
              <a:rPr lang="en-US" sz="3600" dirty="0">
                <a:solidFill>
                  <a:srgbClr val="FF0000"/>
                </a:solidFill>
              </a:rPr>
              <a:t>O</a:t>
            </a:r>
            <a:r>
              <a:rPr lang="en-US" sz="3600" dirty="0">
                <a:solidFill>
                  <a:schemeClr val="tx2"/>
                </a:solidFill>
              </a:rPr>
              <a:t> 	Open-closed principle </a:t>
            </a:r>
            <a:r>
              <a:rPr lang="en-US" sz="3600" dirty="0">
                <a:solidFill>
                  <a:srgbClr val="0070C0"/>
                </a:solidFill>
              </a:rPr>
              <a:t>(OCP)</a:t>
            </a:r>
          </a:p>
        </p:txBody>
      </p:sp>
      <p:pic>
        <p:nvPicPr>
          <p:cNvPr id="1034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7" y="3552825"/>
            <a:ext cx="4733925"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fld id="{538401EE-D0E6-4ACC-9A10-71BC65B27599}" type="datetime1">
              <a:rPr lang="vi-VN" smtClean="0"/>
              <a:t>18/08/2016</a:t>
            </a:fld>
            <a:endParaRPr lang="en-US"/>
          </a:p>
        </p:txBody>
      </p:sp>
      <p:sp>
        <p:nvSpPr>
          <p:cNvPr id="3" name="Slide Number Placeholder 2"/>
          <p:cNvSpPr>
            <a:spLocks noGrp="1"/>
          </p:cNvSpPr>
          <p:nvPr>
            <p:ph type="sldNum" sz="quarter" idx="12"/>
          </p:nvPr>
        </p:nvSpPr>
        <p:spPr/>
        <p:txBody>
          <a:bodyPr/>
          <a:lstStyle/>
          <a:p>
            <a:fld id="{594F5E46-7DA3-4EC7-AA4C-D3290A39A059}" type="slidenum">
              <a:rPr lang="en-US" smtClean="0"/>
              <a:pPr/>
              <a:t>12</a:t>
            </a:fld>
            <a:endParaRPr lang="en-US"/>
          </a:p>
        </p:txBody>
      </p:sp>
    </p:spTree>
    <p:extLst>
      <p:ext uri="{BB962C8B-B14F-4D97-AF65-F5344CB8AC3E}">
        <p14:creationId xmlns:p14="http://schemas.microsoft.com/office/powerpoint/2010/main" val="3944912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41986" name="Rectangle 2"/>
          <p:cNvSpPr>
            <a:spLocks noGrp="1" noChangeArrowheads="1"/>
          </p:cNvSpPr>
          <p:nvPr>
            <p:ph type="title"/>
          </p:nvPr>
        </p:nvSpPr>
        <p:spPr/>
        <p:txBody>
          <a:bodyPr/>
          <a:lstStyle/>
          <a:p>
            <a:r>
              <a:rPr lang="en-US"/>
              <a:t>Hot Tip</a:t>
            </a:r>
          </a:p>
        </p:txBody>
      </p:sp>
      <p:sp>
        <p:nvSpPr>
          <p:cNvPr id="6" name="Rectangle 2"/>
          <p:cNvSpPr txBox="1">
            <a:spLocks noChangeArrowheads="1"/>
          </p:cNvSpPr>
          <p:nvPr/>
        </p:nvSpPr>
        <p:spPr bwMode="white">
          <a:xfrm>
            <a:off x="5334000" y="152400"/>
            <a:ext cx="3276600" cy="762000"/>
          </a:xfrm>
          <a:prstGeom prst="rect">
            <a:avLst/>
          </a:prstGeom>
          <a:solidFill>
            <a:schemeClr val="bg1"/>
          </a:solidFill>
          <a:ln w="38100">
            <a:solidFill>
              <a:srgbClr val="FF0000"/>
            </a:solidFill>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Arial" charset="0"/>
              </a:defRPr>
            </a:lvl2pPr>
            <a:lvl3pPr algn="ctr" rtl="0" eaLnBrk="1" fontAlgn="base" hangingPunct="1">
              <a:spcBef>
                <a:spcPct val="0"/>
              </a:spcBef>
              <a:spcAft>
                <a:spcPct val="0"/>
              </a:spcAft>
              <a:defRPr sz="2800" b="1">
                <a:solidFill>
                  <a:schemeClr val="bg1"/>
                </a:solidFill>
                <a:latin typeface="Arial" charset="0"/>
              </a:defRPr>
            </a:lvl3pPr>
            <a:lvl4pPr algn="ctr" rtl="0" eaLnBrk="1" fontAlgn="base" hangingPunct="1">
              <a:spcBef>
                <a:spcPct val="0"/>
              </a:spcBef>
              <a:spcAft>
                <a:spcPct val="0"/>
              </a:spcAft>
              <a:defRPr sz="2800" b="1">
                <a:solidFill>
                  <a:schemeClr val="bg1"/>
                </a:solidFill>
                <a:latin typeface="Arial" charset="0"/>
              </a:defRPr>
            </a:lvl4pPr>
            <a:lvl5pPr algn="ctr" rtl="0" eaLnBrk="1" fontAlgn="base" hangingPunct="1">
              <a:spcBef>
                <a:spcPct val="0"/>
              </a:spcBef>
              <a:spcAft>
                <a:spcPct val="0"/>
              </a:spcAft>
              <a:defRPr sz="2800" b="1">
                <a:solidFill>
                  <a:schemeClr val="bg1"/>
                </a:solidFill>
                <a:latin typeface="Arial" charset="0"/>
              </a:defRPr>
            </a:lvl5pPr>
            <a:lvl6pPr marL="457200" algn="ctr" rtl="0" eaLnBrk="1" fontAlgn="base" hangingPunct="1">
              <a:spcBef>
                <a:spcPct val="0"/>
              </a:spcBef>
              <a:spcAft>
                <a:spcPct val="0"/>
              </a:spcAft>
              <a:defRPr sz="2800" b="1">
                <a:solidFill>
                  <a:schemeClr val="bg1"/>
                </a:solidFill>
                <a:latin typeface="Arial" charset="0"/>
              </a:defRPr>
            </a:lvl6pPr>
            <a:lvl7pPr marL="914400" algn="ctr" rtl="0" eaLnBrk="1" fontAlgn="base" hangingPunct="1">
              <a:spcBef>
                <a:spcPct val="0"/>
              </a:spcBef>
              <a:spcAft>
                <a:spcPct val="0"/>
              </a:spcAft>
              <a:defRPr sz="2800" b="1">
                <a:solidFill>
                  <a:schemeClr val="bg1"/>
                </a:solidFill>
                <a:latin typeface="Arial" charset="0"/>
              </a:defRPr>
            </a:lvl7pPr>
            <a:lvl8pPr marL="1371600" algn="ctr" rtl="0" eaLnBrk="1" fontAlgn="base" hangingPunct="1">
              <a:spcBef>
                <a:spcPct val="0"/>
              </a:spcBef>
              <a:spcAft>
                <a:spcPct val="0"/>
              </a:spcAft>
              <a:defRPr sz="2800" b="1">
                <a:solidFill>
                  <a:schemeClr val="bg1"/>
                </a:solidFill>
                <a:latin typeface="Arial" charset="0"/>
              </a:defRPr>
            </a:lvl8pPr>
            <a:lvl9pPr marL="1828800" algn="ctr" rtl="0" eaLnBrk="1" fontAlgn="base" hangingPunct="1">
              <a:spcBef>
                <a:spcPct val="0"/>
              </a:spcBef>
              <a:spcAft>
                <a:spcPct val="0"/>
              </a:spcAft>
              <a:defRPr sz="2800" b="1">
                <a:solidFill>
                  <a:schemeClr val="bg1"/>
                </a:solidFill>
                <a:latin typeface="Arial" charset="0"/>
              </a:defRPr>
            </a:lvl9pPr>
          </a:lstStyle>
          <a:p>
            <a:pPr>
              <a:lnSpc>
                <a:spcPct val="80000"/>
              </a:lnSpc>
            </a:pPr>
            <a:r>
              <a:rPr lang="en-US" sz="3600" dirty="0">
                <a:solidFill>
                  <a:srgbClr val="0070C0"/>
                </a:solidFill>
              </a:rPr>
              <a:t>EXAMPLE 1</a:t>
            </a:r>
          </a:p>
        </p:txBody>
      </p:sp>
      <p:pic>
        <p:nvPicPr>
          <p:cNvPr id="95233"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t="5753" r="3857" b="8323"/>
          <a:stretch/>
        </p:blipFill>
        <p:spPr bwMode="auto">
          <a:xfrm>
            <a:off x="15704" y="0"/>
            <a:ext cx="4636135" cy="1440712"/>
          </a:xfrm>
          <a:prstGeom prst="rect">
            <a:avLst/>
          </a:prstGeom>
          <a:noFill/>
          <a:ln w="38100">
            <a:solidFill>
              <a:schemeClr val="accent6">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23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3176"/>
          <a:stretch/>
        </p:blipFill>
        <p:spPr bwMode="auto">
          <a:xfrm>
            <a:off x="528084" y="1219200"/>
            <a:ext cx="4617926" cy="3024963"/>
          </a:xfrm>
          <a:prstGeom prst="rect">
            <a:avLst/>
          </a:prstGeom>
          <a:noFill/>
          <a:ln w="38100">
            <a:solidFill>
              <a:schemeClr val="accent6">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3341914"/>
            <a:ext cx="4922520" cy="3516086"/>
          </a:xfrm>
          <a:prstGeom prst="rect">
            <a:avLst/>
          </a:prstGeom>
          <a:noFill/>
          <a:ln w="38100">
            <a:solidFill>
              <a:schemeClr val="accent6">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fld id="{1E5A8C76-2787-4CE1-BDF1-7D2F9DA70DA1}" type="datetime1">
              <a:rPr lang="vi-VN" smtClean="0"/>
              <a:t>18/08/2016</a:t>
            </a:fld>
            <a:endParaRPr lang="en-US"/>
          </a:p>
        </p:txBody>
      </p:sp>
      <p:sp>
        <p:nvSpPr>
          <p:cNvPr id="3" name="Slide Number Placeholder 2"/>
          <p:cNvSpPr>
            <a:spLocks noGrp="1"/>
          </p:cNvSpPr>
          <p:nvPr>
            <p:ph type="sldNum" sz="quarter" idx="12"/>
          </p:nvPr>
        </p:nvSpPr>
        <p:spPr/>
        <p:txBody>
          <a:bodyPr/>
          <a:lstStyle/>
          <a:p>
            <a:fld id="{594F5E46-7DA3-4EC7-AA4C-D3290A39A059}" type="slidenum">
              <a:rPr lang="en-US" smtClean="0"/>
              <a:pPr/>
              <a:t>13</a:t>
            </a:fld>
            <a:endParaRPr lang="en-US"/>
          </a:p>
        </p:txBody>
      </p:sp>
    </p:spTree>
    <p:extLst>
      <p:ext uri="{BB962C8B-B14F-4D97-AF65-F5344CB8AC3E}">
        <p14:creationId xmlns:p14="http://schemas.microsoft.com/office/powerpoint/2010/main" val="741558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41986" name="Rectangle 2"/>
          <p:cNvSpPr>
            <a:spLocks noGrp="1" noChangeArrowheads="1"/>
          </p:cNvSpPr>
          <p:nvPr>
            <p:ph type="title"/>
          </p:nvPr>
        </p:nvSpPr>
        <p:spPr/>
        <p:txBody>
          <a:bodyPr/>
          <a:lstStyle/>
          <a:p>
            <a:r>
              <a:rPr lang="en-US"/>
              <a:t>Hot Tip</a:t>
            </a:r>
          </a:p>
        </p:txBody>
      </p:sp>
      <p:sp>
        <p:nvSpPr>
          <p:cNvPr id="6" name="Rectangle 2"/>
          <p:cNvSpPr txBox="1">
            <a:spLocks noChangeArrowheads="1"/>
          </p:cNvSpPr>
          <p:nvPr/>
        </p:nvSpPr>
        <p:spPr bwMode="white">
          <a:xfrm>
            <a:off x="5105400" y="152400"/>
            <a:ext cx="3505200" cy="762000"/>
          </a:xfrm>
          <a:prstGeom prst="rect">
            <a:avLst/>
          </a:prstGeom>
          <a:solidFill>
            <a:schemeClr val="bg1"/>
          </a:solidFill>
          <a:ln w="38100">
            <a:solidFill>
              <a:srgbClr val="FF0000"/>
            </a:solidFill>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Arial" charset="0"/>
              </a:defRPr>
            </a:lvl2pPr>
            <a:lvl3pPr algn="ctr" rtl="0" eaLnBrk="1" fontAlgn="base" hangingPunct="1">
              <a:spcBef>
                <a:spcPct val="0"/>
              </a:spcBef>
              <a:spcAft>
                <a:spcPct val="0"/>
              </a:spcAft>
              <a:defRPr sz="2800" b="1">
                <a:solidFill>
                  <a:schemeClr val="bg1"/>
                </a:solidFill>
                <a:latin typeface="Arial" charset="0"/>
              </a:defRPr>
            </a:lvl3pPr>
            <a:lvl4pPr algn="ctr" rtl="0" eaLnBrk="1" fontAlgn="base" hangingPunct="1">
              <a:spcBef>
                <a:spcPct val="0"/>
              </a:spcBef>
              <a:spcAft>
                <a:spcPct val="0"/>
              </a:spcAft>
              <a:defRPr sz="2800" b="1">
                <a:solidFill>
                  <a:schemeClr val="bg1"/>
                </a:solidFill>
                <a:latin typeface="Arial" charset="0"/>
              </a:defRPr>
            </a:lvl4pPr>
            <a:lvl5pPr algn="ctr" rtl="0" eaLnBrk="1" fontAlgn="base" hangingPunct="1">
              <a:spcBef>
                <a:spcPct val="0"/>
              </a:spcBef>
              <a:spcAft>
                <a:spcPct val="0"/>
              </a:spcAft>
              <a:defRPr sz="2800" b="1">
                <a:solidFill>
                  <a:schemeClr val="bg1"/>
                </a:solidFill>
                <a:latin typeface="Arial" charset="0"/>
              </a:defRPr>
            </a:lvl5pPr>
            <a:lvl6pPr marL="457200" algn="ctr" rtl="0" eaLnBrk="1" fontAlgn="base" hangingPunct="1">
              <a:spcBef>
                <a:spcPct val="0"/>
              </a:spcBef>
              <a:spcAft>
                <a:spcPct val="0"/>
              </a:spcAft>
              <a:defRPr sz="2800" b="1">
                <a:solidFill>
                  <a:schemeClr val="bg1"/>
                </a:solidFill>
                <a:latin typeface="Arial" charset="0"/>
              </a:defRPr>
            </a:lvl6pPr>
            <a:lvl7pPr marL="914400" algn="ctr" rtl="0" eaLnBrk="1" fontAlgn="base" hangingPunct="1">
              <a:spcBef>
                <a:spcPct val="0"/>
              </a:spcBef>
              <a:spcAft>
                <a:spcPct val="0"/>
              </a:spcAft>
              <a:defRPr sz="2800" b="1">
                <a:solidFill>
                  <a:schemeClr val="bg1"/>
                </a:solidFill>
                <a:latin typeface="Arial" charset="0"/>
              </a:defRPr>
            </a:lvl7pPr>
            <a:lvl8pPr marL="1371600" algn="ctr" rtl="0" eaLnBrk="1" fontAlgn="base" hangingPunct="1">
              <a:spcBef>
                <a:spcPct val="0"/>
              </a:spcBef>
              <a:spcAft>
                <a:spcPct val="0"/>
              </a:spcAft>
              <a:defRPr sz="2800" b="1">
                <a:solidFill>
                  <a:schemeClr val="bg1"/>
                </a:solidFill>
                <a:latin typeface="Arial" charset="0"/>
              </a:defRPr>
            </a:lvl8pPr>
            <a:lvl9pPr marL="1828800" algn="ctr" rtl="0" eaLnBrk="1" fontAlgn="base" hangingPunct="1">
              <a:spcBef>
                <a:spcPct val="0"/>
              </a:spcBef>
              <a:spcAft>
                <a:spcPct val="0"/>
              </a:spcAft>
              <a:defRPr sz="2800" b="1">
                <a:solidFill>
                  <a:schemeClr val="bg1"/>
                </a:solidFill>
                <a:latin typeface="Arial" charset="0"/>
              </a:defRPr>
            </a:lvl9pPr>
          </a:lstStyle>
          <a:p>
            <a:pPr>
              <a:lnSpc>
                <a:spcPct val="80000"/>
              </a:lnSpc>
            </a:pPr>
            <a:r>
              <a:rPr lang="en-US" sz="3600" dirty="0">
                <a:solidFill>
                  <a:srgbClr val="0070C0"/>
                </a:solidFill>
              </a:rPr>
              <a:t>EXAMPLE 2</a:t>
            </a:r>
          </a:p>
        </p:txBody>
      </p:sp>
      <p:pic>
        <p:nvPicPr>
          <p:cNvPr id="1064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52400"/>
            <a:ext cx="4114800" cy="1243142"/>
          </a:xfrm>
          <a:prstGeom prst="rect">
            <a:avLst/>
          </a:prstGeom>
          <a:noFill/>
          <a:ln w="38100">
            <a:solidFill>
              <a:schemeClr val="accent6">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4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30600"/>
            <a:ext cx="4114800" cy="4179600"/>
          </a:xfrm>
          <a:prstGeom prst="rect">
            <a:avLst/>
          </a:prstGeom>
          <a:noFill/>
          <a:ln w="38100">
            <a:solidFill>
              <a:schemeClr val="accent6">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5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3900" y="3793387"/>
            <a:ext cx="4572638" cy="3057525"/>
          </a:xfrm>
          <a:prstGeom prst="rect">
            <a:avLst/>
          </a:prstGeom>
          <a:noFill/>
          <a:ln w="38100">
            <a:solidFill>
              <a:schemeClr val="accent6">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fld id="{6E039986-539C-4D94-9EDC-708B40D8CE8B}" type="datetime1">
              <a:rPr lang="vi-VN" smtClean="0"/>
              <a:t>18/08/2016</a:t>
            </a:fld>
            <a:endParaRPr lang="en-US"/>
          </a:p>
        </p:txBody>
      </p:sp>
      <p:sp>
        <p:nvSpPr>
          <p:cNvPr id="3" name="Slide Number Placeholder 2"/>
          <p:cNvSpPr>
            <a:spLocks noGrp="1"/>
          </p:cNvSpPr>
          <p:nvPr>
            <p:ph type="sldNum" sz="quarter" idx="12"/>
          </p:nvPr>
        </p:nvSpPr>
        <p:spPr/>
        <p:txBody>
          <a:bodyPr/>
          <a:lstStyle/>
          <a:p>
            <a:fld id="{594F5E46-7DA3-4EC7-AA4C-D3290A39A059}" type="slidenum">
              <a:rPr lang="en-US" smtClean="0"/>
              <a:pPr/>
              <a:t>14</a:t>
            </a:fld>
            <a:endParaRPr lang="en-US"/>
          </a:p>
        </p:txBody>
      </p:sp>
    </p:spTree>
    <p:extLst>
      <p:ext uri="{BB962C8B-B14F-4D97-AF65-F5344CB8AC3E}">
        <p14:creationId xmlns:p14="http://schemas.microsoft.com/office/powerpoint/2010/main" val="4137511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41986" name="Rectangle 2"/>
          <p:cNvSpPr>
            <a:spLocks noGrp="1" noChangeArrowheads="1"/>
          </p:cNvSpPr>
          <p:nvPr>
            <p:ph type="title"/>
          </p:nvPr>
        </p:nvSpPr>
        <p:spPr>
          <a:xfrm>
            <a:off x="152400" y="152400"/>
            <a:ext cx="8915400" cy="762000"/>
          </a:xfrm>
          <a:solidFill>
            <a:schemeClr val="bg1"/>
          </a:solidFill>
          <a:ln w="38100">
            <a:solidFill>
              <a:srgbClr val="FF0000"/>
            </a:solidFill>
          </a:ln>
        </p:spPr>
        <p:txBody>
          <a:bodyPr/>
          <a:lstStyle/>
          <a:p>
            <a:pPr>
              <a:lnSpc>
                <a:spcPct val="80000"/>
              </a:lnSpc>
            </a:pPr>
            <a:r>
              <a:rPr lang="en-US" sz="3600" dirty="0">
                <a:solidFill>
                  <a:srgbClr val="FF0000"/>
                </a:solidFill>
              </a:rPr>
              <a:t>L</a:t>
            </a:r>
            <a:r>
              <a:rPr lang="en-US" sz="3600" dirty="0">
                <a:solidFill>
                  <a:schemeClr val="tx2"/>
                </a:solidFill>
              </a:rPr>
              <a:t> 	</a:t>
            </a:r>
            <a:r>
              <a:rPr lang="en-US" sz="3600" dirty="0" err="1">
                <a:solidFill>
                  <a:schemeClr val="tx2"/>
                </a:solidFill>
              </a:rPr>
              <a:t>Liskov</a:t>
            </a:r>
            <a:r>
              <a:rPr lang="en-US" sz="3600" dirty="0">
                <a:solidFill>
                  <a:schemeClr val="tx2"/>
                </a:solidFill>
              </a:rPr>
              <a:t> substitution principle </a:t>
            </a:r>
            <a:r>
              <a:rPr lang="en-US" sz="3600" dirty="0">
                <a:solidFill>
                  <a:srgbClr val="0070C0"/>
                </a:solidFill>
              </a:rPr>
              <a:t>(LSP)</a:t>
            </a:r>
          </a:p>
        </p:txBody>
      </p:sp>
      <p:sp>
        <p:nvSpPr>
          <p:cNvPr id="41987" name="Rectangle 3"/>
          <p:cNvSpPr>
            <a:spLocks noGrp="1" noChangeArrowheads="1"/>
          </p:cNvSpPr>
          <p:nvPr>
            <p:ph type="body" idx="1"/>
          </p:nvPr>
        </p:nvSpPr>
        <p:spPr>
          <a:xfrm>
            <a:off x="457200" y="1600200"/>
            <a:ext cx="4876800" cy="4114800"/>
          </a:xfrm>
        </p:spPr>
        <p:txBody>
          <a:bodyPr/>
          <a:lstStyle/>
          <a:p>
            <a:pPr marL="0" indent="0">
              <a:lnSpc>
                <a:spcPct val="80000"/>
              </a:lnSpc>
              <a:buNone/>
            </a:pPr>
            <a:r>
              <a:rPr lang="en-US" dirty="0">
                <a:solidFill>
                  <a:srgbClr val="005696"/>
                </a:solidFill>
              </a:rPr>
              <a:t>Substitutability is a principle in object-oriented programming that states that, in a computer program, if S is a subtype of T, then objects of type T may be replaced with objects of type S  without altering any of the desirable properties of that program.</a:t>
            </a:r>
            <a:endParaRPr lang="en-US" sz="2800" b="1" dirty="0">
              <a:solidFill>
                <a:srgbClr val="005696"/>
              </a:solidFill>
            </a:endParaRPr>
          </a:p>
        </p:txBody>
      </p:sp>
      <p:pic>
        <p:nvPicPr>
          <p:cNvPr id="6" name="Picture 5" descr="C:\Users\hv\Desktop\Capture.PNG"/>
          <p:cNvPicPr/>
          <p:nvPr/>
        </p:nvPicPr>
        <p:blipFill>
          <a:blip r:embed="rId2">
            <a:extLst>
              <a:ext uri="{28A0092B-C50C-407E-A947-70E740481C1C}">
                <a14:useLocalDpi xmlns:a14="http://schemas.microsoft.com/office/drawing/2010/main" val="0"/>
              </a:ext>
            </a:extLst>
          </a:blip>
          <a:srcRect/>
          <a:stretch>
            <a:fillRect/>
          </a:stretch>
        </p:blipFill>
        <p:spPr bwMode="auto">
          <a:xfrm>
            <a:off x="5486400" y="1295400"/>
            <a:ext cx="3352800" cy="5029200"/>
          </a:xfrm>
          <a:prstGeom prst="rect">
            <a:avLst/>
          </a:prstGeom>
          <a:noFill/>
          <a:ln>
            <a:noFill/>
          </a:ln>
        </p:spPr>
      </p:pic>
      <p:sp>
        <p:nvSpPr>
          <p:cNvPr id="2" name="Date Placeholder 1"/>
          <p:cNvSpPr>
            <a:spLocks noGrp="1"/>
          </p:cNvSpPr>
          <p:nvPr>
            <p:ph type="dt" sz="half" idx="10"/>
          </p:nvPr>
        </p:nvSpPr>
        <p:spPr/>
        <p:txBody>
          <a:bodyPr/>
          <a:lstStyle/>
          <a:p>
            <a:fld id="{CF0849F2-0B83-4873-A6EE-F1BD46E96F88}" type="datetime1">
              <a:rPr lang="vi-VN" smtClean="0"/>
              <a:t>18/08/2016</a:t>
            </a:fld>
            <a:endParaRPr lang="en-US"/>
          </a:p>
        </p:txBody>
      </p:sp>
      <p:sp>
        <p:nvSpPr>
          <p:cNvPr id="3" name="Slide Number Placeholder 2"/>
          <p:cNvSpPr>
            <a:spLocks noGrp="1"/>
          </p:cNvSpPr>
          <p:nvPr>
            <p:ph type="sldNum" sz="quarter" idx="12"/>
          </p:nvPr>
        </p:nvSpPr>
        <p:spPr/>
        <p:txBody>
          <a:bodyPr/>
          <a:lstStyle/>
          <a:p>
            <a:fld id="{594F5E46-7DA3-4EC7-AA4C-D3290A39A059}" type="slidenum">
              <a:rPr lang="en-US" smtClean="0"/>
              <a:pPr/>
              <a:t>15</a:t>
            </a:fld>
            <a:endParaRPr lang="en-US"/>
          </a:p>
        </p:txBody>
      </p:sp>
    </p:spTree>
    <p:extLst>
      <p:ext uri="{BB962C8B-B14F-4D97-AF65-F5344CB8AC3E}">
        <p14:creationId xmlns:p14="http://schemas.microsoft.com/office/powerpoint/2010/main" val="3083154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41986" name="Rectangle 2"/>
          <p:cNvSpPr>
            <a:spLocks noGrp="1" noChangeArrowheads="1"/>
          </p:cNvSpPr>
          <p:nvPr>
            <p:ph type="title"/>
          </p:nvPr>
        </p:nvSpPr>
        <p:spPr>
          <a:xfrm>
            <a:off x="152400" y="152400"/>
            <a:ext cx="8915400" cy="762000"/>
          </a:xfrm>
          <a:solidFill>
            <a:schemeClr val="bg1"/>
          </a:solidFill>
          <a:ln w="38100">
            <a:solidFill>
              <a:srgbClr val="FF0000"/>
            </a:solidFill>
          </a:ln>
        </p:spPr>
        <p:txBody>
          <a:bodyPr/>
          <a:lstStyle/>
          <a:p>
            <a:pPr>
              <a:lnSpc>
                <a:spcPct val="80000"/>
              </a:lnSpc>
            </a:pPr>
            <a:r>
              <a:rPr lang="en-US" sz="3600" dirty="0">
                <a:solidFill>
                  <a:srgbClr val="FF0000"/>
                </a:solidFill>
              </a:rPr>
              <a:t>L</a:t>
            </a:r>
            <a:r>
              <a:rPr lang="en-US" sz="3600" dirty="0">
                <a:solidFill>
                  <a:schemeClr val="tx2"/>
                </a:solidFill>
              </a:rPr>
              <a:t> 	</a:t>
            </a:r>
            <a:r>
              <a:rPr lang="en-US" sz="3600" dirty="0" err="1">
                <a:solidFill>
                  <a:schemeClr val="tx2"/>
                </a:solidFill>
              </a:rPr>
              <a:t>Liskov</a:t>
            </a:r>
            <a:r>
              <a:rPr lang="en-US" sz="3600" dirty="0">
                <a:solidFill>
                  <a:schemeClr val="tx2"/>
                </a:solidFill>
              </a:rPr>
              <a:t> substitution principle </a:t>
            </a:r>
            <a:r>
              <a:rPr lang="en-US" sz="3600" dirty="0">
                <a:solidFill>
                  <a:srgbClr val="0070C0"/>
                </a:solidFill>
              </a:rPr>
              <a:t>(LSP)</a:t>
            </a:r>
          </a:p>
        </p:txBody>
      </p:sp>
      <p:sp>
        <p:nvSpPr>
          <p:cNvPr id="2" name="Date Placeholder 1"/>
          <p:cNvSpPr>
            <a:spLocks noGrp="1"/>
          </p:cNvSpPr>
          <p:nvPr>
            <p:ph type="dt" sz="half" idx="10"/>
          </p:nvPr>
        </p:nvSpPr>
        <p:spPr/>
        <p:txBody>
          <a:bodyPr/>
          <a:lstStyle/>
          <a:p>
            <a:fld id="{EF28F432-C019-400D-949E-82A2B79098C3}" type="datetime1">
              <a:rPr lang="vi-VN" smtClean="0"/>
              <a:t>18/08/2016</a:t>
            </a:fld>
            <a:endParaRPr lang="en-US"/>
          </a:p>
        </p:txBody>
      </p:sp>
      <p:sp>
        <p:nvSpPr>
          <p:cNvPr id="3" name="Slide Number Placeholder 2"/>
          <p:cNvSpPr>
            <a:spLocks noGrp="1"/>
          </p:cNvSpPr>
          <p:nvPr>
            <p:ph type="sldNum" sz="quarter" idx="12"/>
          </p:nvPr>
        </p:nvSpPr>
        <p:spPr/>
        <p:txBody>
          <a:bodyPr/>
          <a:lstStyle/>
          <a:p>
            <a:fld id="{594F5E46-7DA3-4EC7-AA4C-D3290A39A059}" type="slidenum">
              <a:rPr lang="en-US" smtClean="0"/>
              <a:pPr/>
              <a:t>16</a:t>
            </a:fld>
            <a:endParaRPr lang="en-US"/>
          </a:p>
        </p:txBody>
      </p:sp>
      <p:pic>
        <p:nvPicPr>
          <p:cNvPr id="8" name="Picture 7" descr="C:\Users\hv\Desktop\Capture1.PNG"/>
          <p:cNvPicPr/>
          <p:nvPr/>
        </p:nvPicPr>
        <p:blipFill>
          <a:blip r:embed="rId2">
            <a:extLst>
              <a:ext uri="{28A0092B-C50C-407E-A947-70E740481C1C}">
                <a14:useLocalDpi xmlns:a14="http://schemas.microsoft.com/office/drawing/2010/main" val="0"/>
              </a:ext>
            </a:extLst>
          </a:blip>
          <a:srcRect/>
          <a:stretch>
            <a:fillRect/>
          </a:stretch>
        </p:blipFill>
        <p:spPr bwMode="auto">
          <a:xfrm>
            <a:off x="685800" y="990600"/>
            <a:ext cx="7696200" cy="2667000"/>
          </a:xfrm>
          <a:prstGeom prst="rect">
            <a:avLst/>
          </a:prstGeom>
          <a:noFill/>
          <a:ln>
            <a:noFill/>
          </a:ln>
        </p:spPr>
      </p:pic>
      <p:pic>
        <p:nvPicPr>
          <p:cNvPr id="9" name="Picture 8" descr="C:\Users\hv\Desktop\Capture2.PNG"/>
          <p:cNvPicPr/>
          <p:nvPr/>
        </p:nvPicPr>
        <p:blipFill>
          <a:blip r:embed="rId3">
            <a:extLst>
              <a:ext uri="{28A0092B-C50C-407E-A947-70E740481C1C}">
                <a14:useLocalDpi xmlns:a14="http://schemas.microsoft.com/office/drawing/2010/main" val="0"/>
              </a:ext>
            </a:extLst>
          </a:blip>
          <a:srcRect/>
          <a:stretch>
            <a:fillRect/>
          </a:stretch>
        </p:blipFill>
        <p:spPr bwMode="auto">
          <a:xfrm>
            <a:off x="624552" y="3505200"/>
            <a:ext cx="6462048" cy="2743200"/>
          </a:xfrm>
          <a:prstGeom prst="rect">
            <a:avLst/>
          </a:prstGeom>
          <a:noFill/>
          <a:ln>
            <a:noFill/>
          </a:ln>
        </p:spPr>
      </p:pic>
    </p:spTree>
    <p:extLst>
      <p:ext uri="{BB962C8B-B14F-4D97-AF65-F5344CB8AC3E}">
        <p14:creationId xmlns:p14="http://schemas.microsoft.com/office/powerpoint/2010/main" val="1366797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41986" name="Rectangle 2"/>
          <p:cNvSpPr>
            <a:spLocks noGrp="1" noChangeArrowheads="1"/>
          </p:cNvSpPr>
          <p:nvPr>
            <p:ph type="title"/>
          </p:nvPr>
        </p:nvSpPr>
        <p:spPr>
          <a:xfrm>
            <a:off x="152400" y="152400"/>
            <a:ext cx="8915400" cy="762000"/>
          </a:xfrm>
          <a:solidFill>
            <a:schemeClr val="bg1"/>
          </a:solidFill>
          <a:ln w="38100">
            <a:solidFill>
              <a:srgbClr val="FF0000"/>
            </a:solidFill>
          </a:ln>
        </p:spPr>
        <p:txBody>
          <a:bodyPr/>
          <a:lstStyle/>
          <a:p>
            <a:pPr>
              <a:lnSpc>
                <a:spcPct val="80000"/>
              </a:lnSpc>
            </a:pPr>
            <a:r>
              <a:rPr lang="en-US" sz="3600" dirty="0">
                <a:solidFill>
                  <a:srgbClr val="FF0000"/>
                </a:solidFill>
              </a:rPr>
              <a:t>L</a:t>
            </a:r>
            <a:r>
              <a:rPr lang="en-US" sz="3600" dirty="0">
                <a:solidFill>
                  <a:schemeClr val="tx2"/>
                </a:solidFill>
              </a:rPr>
              <a:t> 	</a:t>
            </a:r>
            <a:r>
              <a:rPr lang="en-US" sz="3600" dirty="0" err="1">
                <a:solidFill>
                  <a:schemeClr val="tx2"/>
                </a:solidFill>
              </a:rPr>
              <a:t>Liskov</a:t>
            </a:r>
            <a:r>
              <a:rPr lang="en-US" sz="3600" dirty="0">
                <a:solidFill>
                  <a:schemeClr val="tx2"/>
                </a:solidFill>
              </a:rPr>
              <a:t> substitution principle </a:t>
            </a:r>
            <a:r>
              <a:rPr lang="en-US" sz="3600" dirty="0">
                <a:solidFill>
                  <a:srgbClr val="0070C0"/>
                </a:solidFill>
              </a:rPr>
              <a:t>(LSP)</a:t>
            </a:r>
          </a:p>
        </p:txBody>
      </p:sp>
      <p:sp>
        <p:nvSpPr>
          <p:cNvPr id="2" name="Date Placeholder 1"/>
          <p:cNvSpPr>
            <a:spLocks noGrp="1"/>
          </p:cNvSpPr>
          <p:nvPr>
            <p:ph type="dt" sz="half" idx="10"/>
          </p:nvPr>
        </p:nvSpPr>
        <p:spPr/>
        <p:txBody>
          <a:bodyPr/>
          <a:lstStyle/>
          <a:p>
            <a:fld id="{EF28F432-C019-400D-949E-82A2B79098C3}" type="datetime1">
              <a:rPr lang="vi-VN" smtClean="0"/>
              <a:t>18/08/2016</a:t>
            </a:fld>
            <a:endParaRPr lang="en-US"/>
          </a:p>
        </p:txBody>
      </p:sp>
      <p:sp>
        <p:nvSpPr>
          <p:cNvPr id="3" name="Slide Number Placeholder 2"/>
          <p:cNvSpPr>
            <a:spLocks noGrp="1"/>
          </p:cNvSpPr>
          <p:nvPr>
            <p:ph type="sldNum" sz="quarter" idx="12"/>
          </p:nvPr>
        </p:nvSpPr>
        <p:spPr/>
        <p:txBody>
          <a:bodyPr/>
          <a:lstStyle/>
          <a:p>
            <a:fld id="{594F5E46-7DA3-4EC7-AA4C-D3290A39A059}" type="slidenum">
              <a:rPr lang="en-US" smtClean="0"/>
              <a:pPr/>
              <a:t>17</a:t>
            </a:fld>
            <a:endParaRPr lang="en-US"/>
          </a:p>
        </p:txBody>
      </p:sp>
      <p:pic>
        <p:nvPicPr>
          <p:cNvPr id="10" name="Picture 9" descr="C:\Users\hv\Desktop\Capture3.PNG"/>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8382000" cy="2895600"/>
          </a:xfrm>
          <a:prstGeom prst="rect">
            <a:avLst/>
          </a:prstGeom>
          <a:noFill/>
          <a:ln>
            <a:noFill/>
          </a:ln>
        </p:spPr>
      </p:pic>
    </p:spTree>
    <p:extLst>
      <p:ext uri="{BB962C8B-B14F-4D97-AF65-F5344CB8AC3E}">
        <p14:creationId xmlns:p14="http://schemas.microsoft.com/office/powerpoint/2010/main" val="2826714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41986" name="Rectangle 2"/>
          <p:cNvSpPr>
            <a:spLocks noGrp="1" noChangeArrowheads="1"/>
          </p:cNvSpPr>
          <p:nvPr>
            <p:ph type="title"/>
          </p:nvPr>
        </p:nvSpPr>
        <p:spPr>
          <a:xfrm>
            <a:off x="152400" y="152400"/>
            <a:ext cx="8915400" cy="762000"/>
          </a:xfrm>
          <a:solidFill>
            <a:schemeClr val="bg1"/>
          </a:solidFill>
          <a:ln w="38100">
            <a:solidFill>
              <a:srgbClr val="FF0000"/>
            </a:solidFill>
          </a:ln>
        </p:spPr>
        <p:txBody>
          <a:bodyPr/>
          <a:lstStyle/>
          <a:p>
            <a:pPr>
              <a:lnSpc>
                <a:spcPct val="80000"/>
              </a:lnSpc>
            </a:pPr>
            <a:r>
              <a:rPr lang="en-US" sz="3600" dirty="0">
                <a:solidFill>
                  <a:srgbClr val="FF0000"/>
                </a:solidFill>
              </a:rPr>
              <a:t>L</a:t>
            </a:r>
            <a:r>
              <a:rPr lang="en-US" sz="3600" dirty="0">
                <a:solidFill>
                  <a:schemeClr val="tx2"/>
                </a:solidFill>
              </a:rPr>
              <a:t> 	</a:t>
            </a:r>
            <a:r>
              <a:rPr lang="en-US" sz="3600" dirty="0" err="1">
                <a:solidFill>
                  <a:schemeClr val="tx2"/>
                </a:solidFill>
              </a:rPr>
              <a:t>Liskov</a:t>
            </a:r>
            <a:r>
              <a:rPr lang="en-US" sz="3600" dirty="0">
                <a:solidFill>
                  <a:schemeClr val="tx2"/>
                </a:solidFill>
              </a:rPr>
              <a:t> substitution principle </a:t>
            </a:r>
            <a:r>
              <a:rPr lang="en-US" sz="3600" dirty="0">
                <a:solidFill>
                  <a:srgbClr val="0070C0"/>
                </a:solidFill>
              </a:rPr>
              <a:t>(LSP)</a:t>
            </a:r>
          </a:p>
        </p:txBody>
      </p:sp>
      <p:sp>
        <p:nvSpPr>
          <p:cNvPr id="41987" name="Rectangle 3"/>
          <p:cNvSpPr>
            <a:spLocks noGrp="1" noChangeArrowheads="1"/>
          </p:cNvSpPr>
          <p:nvPr>
            <p:ph type="body" idx="1"/>
          </p:nvPr>
        </p:nvSpPr>
        <p:spPr>
          <a:xfrm>
            <a:off x="762000" y="1295400"/>
            <a:ext cx="7700963" cy="3048000"/>
          </a:xfrm>
        </p:spPr>
        <p:txBody>
          <a:bodyPr/>
          <a:lstStyle/>
          <a:p>
            <a:pPr marL="0" indent="0">
              <a:lnSpc>
                <a:spcPct val="80000"/>
              </a:lnSpc>
              <a:buNone/>
            </a:pPr>
            <a:r>
              <a:rPr lang="en-US" dirty="0">
                <a:solidFill>
                  <a:srgbClr val="005696"/>
                </a:solidFill>
              </a:rPr>
              <a:t>If we pass a reference to a Square object into this function, the Square object will</a:t>
            </a:r>
          </a:p>
          <a:p>
            <a:pPr marL="0" indent="0">
              <a:lnSpc>
                <a:spcPct val="80000"/>
              </a:lnSpc>
              <a:buNone/>
            </a:pPr>
            <a:r>
              <a:rPr lang="en-US" dirty="0">
                <a:solidFill>
                  <a:srgbClr val="005696"/>
                </a:solidFill>
              </a:rPr>
              <a:t>be corrupted because the height won’t be changed. This is a clear violation of LSP. The f</a:t>
            </a:r>
          </a:p>
          <a:p>
            <a:pPr marL="0" indent="0">
              <a:lnSpc>
                <a:spcPct val="80000"/>
              </a:lnSpc>
              <a:buNone/>
            </a:pPr>
            <a:r>
              <a:rPr lang="en-US" dirty="0">
                <a:solidFill>
                  <a:srgbClr val="005696"/>
                </a:solidFill>
              </a:rPr>
              <a:t>function does not work for derivatives of its arguments. The reason for the failure is that.</a:t>
            </a:r>
          </a:p>
          <a:p>
            <a:pPr marL="0" indent="0">
              <a:lnSpc>
                <a:spcPct val="80000"/>
              </a:lnSpc>
              <a:buNone/>
            </a:pPr>
            <a:r>
              <a:rPr lang="en-US" dirty="0" err="1">
                <a:solidFill>
                  <a:schemeClr val="tx1"/>
                </a:solidFill>
                <a:latin typeface="+mn-lt"/>
                <a:ea typeface="+mn-ea"/>
                <a:cs typeface="+mn-cs"/>
              </a:rPr>
              <a:t>SetWidth</a:t>
            </a:r>
            <a:r>
              <a:rPr lang="en-US" dirty="0">
                <a:solidFill>
                  <a:schemeClr val="tx1"/>
                </a:solidFill>
                <a:latin typeface="+mn-lt"/>
                <a:ea typeface="+mn-ea"/>
                <a:cs typeface="+mn-cs"/>
              </a:rPr>
              <a:t> and </a:t>
            </a:r>
            <a:r>
              <a:rPr lang="en-US" dirty="0" err="1">
                <a:solidFill>
                  <a:schemeClr val="tx1"/>
                </a:solidFill>
                <a:latin typeface="+mn-lt"/>
                <a:ea typeface="+mn-ea"/>
                <a:cs typeface="+mn-cs"/>
              </a:rPr>
              <a:t>SetHeight</a:t>
            </a:r>
            <a:r>
              <a:rPr lang="en-US" dirty="0">
                <a:solidFill>
                  <a:schemeClr val="tx1"/>
                </a:solidFill>
                <a:latin typeface="+mn-lt"/>
                <a:ea typeface="+mn-ea"/>
                <a:cs typeface="+mn-cs"/>
              </a:rPr>
              <a:t> were not declared virtual in Rectangle.</a:t>
            </a:r>
            <a:endParaRPr lang="en-US" dirty="0">
              <a:solidFill>
                <a:srgbClr val="005696"/>
              </a:solidFill>
            </a:endParaRPr>
          </a:p>
        </p:txBody>
      </p:sp>
      <p:sp>
        <p:nvSpPr>
          <p:cNvPr id="2" name="Date Placeholder 1"/>
          <p:cNvSpPr>
            <a:spLocks noGrp="1"/>
          </p:cNvSpPr>
          <p:nvPr>
            <p:ph type="dt" sz="half" idx="10"/>
          </p:nvPr>
        </p:nvSpPr>
        <p:spPr/>
        <p:txBody>
          <a:bodyPr/>
          <a:lstStyle/>
          <a:p>
            <a:fld id="{DDDF3B82-E8C8-4302-9BA8-47BB29D07B54}" type="datetime1">
              <a:rPr lang="vi-VN" smtClean="0"/>
              <a:t>18/08/2016</a:t>
            </a:fld>
            <a:endParaRPr lang="en-US"/>
          </a:p>
        </p:txBody>
      </p:sp>
      <p:sp>
        <p:nvSpPr>
          <p:cNvPr id="3" name="Slide Number Placeholder 2"/>
          <p:cNvSpPr>
            <a:spLocks noGrp="1"/>
          </p:cNvSpPr>
          <p:nvPr>
            <p:ph type="sldNum" sz="quarter" idx="12"/>
          </p:nvPr>
        </p:nvSpPr>
        <p:spPr/>
        <p:txBody>
          <a:bodyPr/>
          <a:lstStyle/>
          <a:p>
            <a:fld id="{594F5E46-7DA3-4EC7-AA4C-D3290A39A059}" type="slidenum">
              <a:rPr lang="en-US" smtClean="0"/>
              <a:pPr/>
              <a:t>18</a:t>
            </a:fld>
            <a:endParaRPr lang="en-US"/>
          </a:p>
        </p:txBody>
      </p:sp>
    </p:spTree>
    <p:extLst>
      <p:ext uri="{BB962C8B-B14F-4D97-AF65-F5344CB8AC3E}">
        <p14:creationId xmlns:p14="http://schemas.microsoft.com/office/powerpoint/2010/main" val="3083154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41986" name="Rectangle 2"/>
          <p:cNvSpPr>
            <a:spLocks noGrp="1" noChangeArrowheads="1"/>
          </p:cNvSpPr>
          <p:nvPr>
            <p:ph type="title"/>
          </p:nvPr>
        </p:nvSpPr>
        <p:spPr>
          <a:xfrm>
            <a:off x="152400" y="152400"/>
            <a:ext cx="8915400" cy="762000"/>
          </a:xfrm>
          <a:solidFill>
            <a:schemeClr val="bg1"/>
          </a:solidFill>
          <a:ln w="38100">
            <a:solidFill>
              <a:srgbClr val="FF0000"/>
            </a:solidFill>
          </a:ln>
        </p:spPr>
        <p:txBody>
          <a:bodyPr/>
          <a:lstStyle/>
          <a:p>
            <a:pPr>
              <a:lnSpc>
                <a:spcPct val="80000"/>
              </a:lnSpc>
            </a:pPr>
            <a:r>
              <a:rPr lang="en-US" sz="3600" dirty="0">
                <a:solidFill>
                  <a:srgbClr val="FF0000"/>
                </a:solidFill>
              </a:rPr>
              <a:t>L</a:t>
            </a:r>
            <a:r>
              <a:rPr lang="en-US" sz="3600" dirty="0">
                <a:solidFill>
                  <a:schemeClr val="tx2"/>
                </a:solidFill>
              </a:rPr>
              <a:t> 	</a:t>
            </a:r>
            <a:r>
              <a:rPr lang="en-US" sz="3600" dirty="0" err="1">
                <a:solidFill>
                  <a:schemeClr val="tx2"/>
                </a:solidFill>
              </a:rPr>
              <a:t>Liskov</a:t>
            </a:r>
            <a:r>
              <a:rPr lang="en-US" sz="3600" dirty="0">
                <a:solidFill>
                  <a:schemeClr val="tx2"/>
                </a:solidFill>
              </a:rPr>
              <a:t> substitution principle </a:t>
            </a:r>
            <a:r>
              <a:rPr lang="en-US" sz="3600" dirty="0">
                <a:solidFill>
                  <a:srgbClr val="0070C0"/>
                </a:solidFill>
              </a:rPr>
              <a:t>(LSP)</a:t>
            </a:r>
          </a:p>
        </p:txBody>
      </p:sp>
      <p:sp>
        <p:nvSpPr>
          <p:cNvPr id="2" name="Date Placeholder 1"/>
          <p:cNvSpPr>
            <a:spLocks noGrp="1"/>
          </p:cNvSpPr>
          <p:nvPr>
            <p:ph type="dt" sz="half" idx="10"/>
          </p:nvPr>
        </p:nvSpPr>
        <p:spPr/>
        <p:txBody>
          <a:bodyPr/>
          <a:lstStyle/>
          <a:p>
            <a:fld id="{6149982E-DE97-419F-A846-7992C7329205}" type="datetime1">
              <a:rPr lang="vi-VN" smtClean="0"/>
              <a:t>18/08/2016</a:t>
            </a:fld>
            <a:endParaRPr lang="en-US"/>
          </a:p>
        </p:txBody>
      </p:sp>
      <p:sp>
        <p:nvSpPr>
          <p:cNvPr id="3" name="Slide Number Placeholder 2"/>
          <p:cNvSpPr>
            <a:spLocks noGrp="1"/>
          </p:cNvSpPr>
          <p:nvPr>
            <p:ph type="sldNum" sz="quarter" idx="12"/>
          </p:nvPr>
        </p:nvSpPr>
        <p:spPr/>
        <p:txBody>
          <a:bodyPr/>
          <a:lstStyle/>
          <a:p>
            <a:fld id="{594F5E46-7DA3-4EC7-AA4C-D3290A39A059}" type="slidenum">
              <a:rPr lang="en-US" smtClean="0"/>
              <a:pPr/>
              <a:t>19</a:t>
            </a:fld>
            <a:endParaRPr lang="en-US"/>
          </a:p>
        </p:txBody>
      </p:sp>
      <p:pic>
        <p:nvPicPr>
          <p:cNvPr id="7" name="Picture 6" descr="C:\Users\hv\Desktop\Capture4.PNG"/>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4000"/>
            <a:ext cx="8229600" cy="2832470"/>
          </a:xfrm>
          <a:prstGeom prst="rect">
            <a:avLst/>
          </a:prstGeom>
          <a:noFill/>
          <a:ln>
            <a:noFill/>
          </a:ln>
        </p:spPr>
      </p:pic>
    </p:spTree>
    <p:extLst>
      <p:ext uri="{BB962C8B-B14F-4D97-AF65-F5344CB8AC3E}">
        <p14:creationId xmlns:p14="http://schemas.microsoft.com/office/powerpoint/2010/main" val="3083154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dirty="0"/>
              <a:t>Tấn Hòa - Tinh Anh</a:t>
            </a:r>
            <a:endParaRPr lang="en-US" dirty="0"/>
          </a:p>
        </p:txBody>
      </p:sp>
      <p:pic>
        <p:nvPicPr>
          <p:cNvPr id="41995" name="Picture 11" descr="http://image.tailieu.vn/template/thumbnail/2013/20130724/907/thumb/661x347/907__5255-slid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970" y="1409700"/>
            <a:ext cx="6296025" cy="46863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p:cNvSpPr txBox="1">
            <a:spLocks noChangeArrowheads="1"/>
          </p:cNvSpPr>
          <p:nvPr/>
        </p:nvSpPr>
        <p:spPr bwMode="white">
          <a:xfrm>
            <a:off x="487326" y="152400"/>
            <a:ext cx="8153400" cy="762000"/>
          </a:xfrm>
          <a:prstGeom prst="rect">
            <a:avLst/>
          </a:prstGeom>
          <a:solidFill>
            <a:schemeClr val="bg1"/>
          </a:solidFill>
          <a:ln w="38100">
            <a:solidFill>
              <a:srgbClr val="FF0000"/>
            </a:solidFill>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Arial" charset="0"/>
              </a:defRPr>
            </a:lvl2pPr>
            <a:lvl3pPr algn="ctr" rtl="0" eaLnBrk="1" fontAlgn="base" hangingPunct="1">
              <a:spcBef>
                <a:spcPct val="0"/>
              </a:spcBef>
              <a:spcAft>
                <a:spcPct val="0"/>
              </a:spcAft>
              <a:defRPr sz="2800" b="1">
                <a:solidFill>
                  <a:schemeClr val="bg1"/>
                </a:solidFill>
                <a:latin typeface="Arial" charset="0"/>
              </a:defRPr>
            </a:lvl3pPr>
            <a:lvl4pPr algn="ctr" rtl="0" eaLnBrk="1" fontAlgn="base" hangingPunct="1">
              <a:spcBef>
                <a:spcPct val="0"/>
              </a:spcBef>
              <a:spcAft>
                <a:spcPct val="0"/>
              </a:spcAft>
              <a:defRPr sz="2800" b="1">
                <a:solidFill>
                  <a:schemeClr val="bg1"/>
                </a:solidFill>
                <a:latin typeface="Arial" charset="0"/>
              </a:defRPr>
            </a:lvl4pPr>
            <a:lvl5pPr algn="ctr" rtl="0" eaLnBrk="1" fontAlgn="base" hangingPunct="1">
              <a:spcBef>
                <a:spcPct val="0"/>
              </a:spcBef>
              <a:spcAft>
                <a:spcPct val="0"/>
              </a:spcAft>
              <a:defRPr sz="2800" b="1">
                <a:solidFill>
                  <a:schemeClr val="bg1"/>
                </a:solidFill>
                <a:latin typeface="Arial" charset="0"/>
              </a:defRPr>
            </a:lvl5pPr>
            <a:lvl6pPr marL="457200" algn="ctr" rtl="0" eaLnBrk="1" fontAlgn="base" hangingPunct="1">
              <a:spcBef>
                <a:spcPct val="0"/>
              </a:spcBef>
              <a:spcAft>
                <a:spcPct val="0"/>
              </a:spcAft>
              <a:defRPr sz="2800" b="1">
                <a:solidFill>
                  <a:schemeClr val="bg1"/>
                </a:solidFill>
                <a:latin typeface="Arial" charset="0"/>
              </a:defRPr>
            </a:lvl6pPr>
            <a:lvl7pPr marL="914400" algn="ctr" rtl="0" eaLnBrk="1" fontAlgn="base" hangingPunct="1">
              <a:spcBef>
                <a:spcPct val="0"/>
              </a:spcBef>
              <a:spcAft>
                <a:spcPct val="0"/>
              </a:spcAft>
              <a:defRPr sz="2800" b="1">
                <a:solidFill>
                  <a:schemeClr val="bg1"/>
                </a:solidFill>
                <a:latin typeface="Arial" charset="0"/>
              </a:defRPr>
            </a:lvl7pPr>
            <a:lvl8pPr marL="1371600" algn="ctr" rtl="0" eaLnBrk="1" fontAlgn="base" hangingPunct="1">
              <a:spcBef>
                <a:spcPct val="0"/>
              </a:spcBef>
              <a:spcAft>
                <a:spcPct val="0"/>
              </a:spcAft>
              <a:defRPr sz="2800" b="1">
                <a:solidFill>
                  <a:schemeClr val="bg1"/>
                </a:solidFill>
                <a:latin typeface="Arial" charset="0"/>
              </a:defRPr>
            </a:lvl8pPr>
            <a:lvl9pPr marL="1828800" algn="ctr" rtl="0" eaLnBrk="1" fontAlgn="base" hangingPunct="1">
              <a:spcBef>
                <a:spcPct val="0"/>
              </a:spcBef>
              <a:spcAft>
                <a:spcPct val="0"/>
              </a:spcAft>
              <a:defRPr sz="2800" b="1">
                <a:solidFill>
                  <a:schemeClr val="bg1"/>
                </a:solidFill>
                <a:latin typeface="Arial" charset="0"/>
              </a:defRPr>
            </a:lvl9pPr>
          </a:lstStyle>
          <a:p>
            <a:pPr>
              <a:lnSpc>
                <a:spcPct val="80000"/>
              </a:lnSpc>
            </a:pPr>
            <a:r>
              <a:rPr lang="en-US" sz="3600" dirty="0">
                <a:solidFill>
                  <a:srgbClr val="0070C0"/>
                </a:solidFill>
              </a:rPr>
              <a:t>WHAT IS S.O.L.I.D ???</a:t>
            </a:r>
          </a:p>
        </p:txBody>
      </p:sp>
      <p:sp>
        <p:nvSpPr>
          <p:cNvPr id="3" name="Date Placeholder 2"/>
          <p:cNvSpPr>
            <a:spLocks noGrp="1"/>
          </p:cNvSpPr>
          <p:nvPr>
            <p:ph type="dt" sz="half" idx="10"/>
          </p:nvPr>
        </p:nvSpPr>
        <p:spPr/>
        <p:txBody>
          <a:bodyPr/>
          <a:lstStyle/>
          <a:p>
            <a:fld id="{66A9AFB7-E6CF-4C6C-BBC5-B04C64372B29}" type="datetime1">
              <a:rPr lang="vi-VN" smtClean="0"/>
              <a:t>18/08/2016</a:t>
            </a:fld>
            <a:endParaRPr lang="en-US"/>
          </a:p>
        </p:txBody>
      </p:sp>
      <p:sp>
        <p:nvSpPr>
          <p:cNvPr id="6" name="Slide Number Placeholder 5"/>
          <p:cNvSpPr>
            <a:spLocks noGrp="1"/>
          </p:cNvSpPr>
          <p:nvPr>
            <p:ph type="sldNum" sz="quarter" idx="12"/>
          </p:nvPr>
        </p:nvSpPr>
        <p:spPr/>
        <p:txBody>
          <a:bodyPr/>
          <a:lstStyle/>
          <a:p>
            <a:fld id="{594F5E46-7DA3-4EC7-AA4C-D3290A39A059}"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41986" name="Rectangle 2"/>
          <p:cNvSpPr>
            <a:spLocks noGrp="1" noChangeArrowheads="1"/>
          </p:cNvSpPr>
          <p:nvPr>
            <p:ph type="title"/>
          </p:nvPr>
        </p:nvSpPr>
        <p:spPr>
          <a:xfrm>
            <a:off x="152400" y="152400"/>
            <a:ext cx="8915400" cy="762000"/>
          </a:xfrm>
          <a:solidFill>
            <a:schemeClr val="bg1"/>
          </a:solidFill>
          <a:ln w="38100">
            <a:solidFill>
              <a:srgbClr val="FF0000"/>
            </a:solidFill>
          </a:ln>
        </p:spPr>
        <p:txBody>
          <a:bodyPr/>
          <a:lstStyle/>
          <a:p>
            <a:pPr>
              <a:lnSpc>
                <a:spcPct val="80000"/>
              </a:lnSpc>
            </a:pPr>
            <a:r>
              <a:rPr lang="en-US" sz="3600" dirty="0">
                <a:solidFill>
                  <a:srgbClr val="FF0000"/>
                </a:solidFill>
              </a:rPr>
              <a:t>L</a:t>
            </a:r>
            <a:r>
              <a:rPr lang="en-US" sz="3600" dirty="0">
                <a:solidFill>
                  <a:schemeClr val="tx2"/>
                </a:solidFill>
              </a:rPr>
              <a:t> 	</a:t>
            </a:r>
            <a:r>
              <a:rPr lang="en-US" sz="3600" dirty="0" err="1">
                <a:solidFill>
                  <a:schemeClr val="tx2"/>
                </a:solidFill>
              </a:rPr>
              <a:t>Liskov</a:t>
            </a:r>
            <a:r>
              <a:rPr lang="en-US" sz="3600" dirty="0">
                <a:solidFill>
                  <a:schemeClr val="tx2"/>
                </a:solidFill>
              </a:rPr>
              <a:t> substitution principle </a:t>
            </a:r>
            <a:r>
              <a:rPr lang="en-US" sz="3600" dirty="0">
                <a:solidFill>
                  <a:srgbClr val="0070C0"/>
                </a:solidFill>
              </a:rPr>
              <a:t>(LSP)</a:t>
            </a:r>
          </a:p>
        </p:txBody>
      </p:sp>
      <p:sp>
        <p:nvSpPr>
          <p:cNvPr id="2" name="Date Placeholder 1"/>
          <p:cNvSpPr>
            <a:spLocks noGrp="1"/>
          </p:cNvSpPr>
          <p:nvPr>
            <p:ph type="dt" sz="half" idx="10"/>
          </p:nvPr>
        </p:nvSpPr>
        <p:spPr/>
        <p:txBody>
          <a:bodyPr/>
          <a:lstStyle/>
          <a:p>
            <a:fld id="{7AAAD9A5-FF47-4288-BED9-BB0F73F9476A}" type="datetime1">
              <a:rPr lang="vi-VN" smtClean="0"/>
              <a:t>18/08/2016</a:t>
            </a:fld>
            <a:endParaRPr lang="en-US"/>
          </a:p>
        </p:txBody>
      </p:sp>
      <p:sp>
        <p:nvSpPr>
          <p:cNvPr id="3" name="Slide Number Placeholder 2"/>
          <p:cNvSpPr>
            <a:spLocks noGrp="1"/>
          </p:cNvSpPr>
          <p:nvPr>
            <p:ph type="sldNum" sz="quarter" idx="12"/>
          </p:nvPr>
        </p:nvSpPr>
        <p:spPr/>
        <p:txBody>
          <a:bodyPr/>
          <a:lstStyle/>
          <a:p>
            <a:fld id="{594F5E46-7DA3-4EC7-AA4C-D3290A39A059}" type="slidenum">
              <a:rPr lang="en-US" smtClean="0"/>
              <a:pPr/>
              <a:t>20</a:t>
            </a:fld>
            <a:endParaRPr lang="en-US"/>
          </a:p>
        </p:txBody>
      </p:sp>
      <p:pic>
        <p:nvPicPr>
          <p:cNvPr id="7" name="Picture 6" descr="C:\Users\hv\Desktop\Capture5.PNG"/>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19200"/>
            <a:ext cx="6858000" cy="4800600"/>
          </a:xfrm>
          <a:prstGeom prst="rect">
            <a:avLst/>
          </a:prstGeom>
          <a:noFill/>
          <a:ln>
            <a:noFill/>
          </a:ln>
        </p:spPr>
      </p:pic>
    </p:spTree>
    <p:extLst>
      <p:ext uri="{BB962C8B-B14F-4D97-AF65-F5344CB8AC3E}">
        <p14:creationId xmlns:p14="http://schemas.microsoft.com/office/powerpoint/2010/main" val="3083154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41986" name="Rectangle 2"/>
          <p:cNvSpPr>
            <a:spLocks noGrp="1" noChangeArrowheads="1"/>
          </p:cNvSpPr>
          <p:nvPr>
            <p:ph type="title"/>
          </p:nvPr>
        </p:nvSpPr>
        <p:spPr>
          <a:xfrm>
            <a:off x="152400" y="152400"/>
            <a:ext cx="8915400" cy="762000"/>
          </a:xfrm>
          <a:solidFill>
            <a:schemeClr val="bg1"/>
          </a:solidFill>
          <a:ln w="38100">
            <a:solidFill>
              <a:srgbClr val="FF0000"/>
            </a:solidFill>
          </a:ln>
        </p:spPr>
        <p:txBody>
          <a:bodyPr/>
          <a:lstStyle/>
          <a:p>
            <a:pPr>
              <a:lnSpc>
                <a:spcPct val="80000"/>
              </a:lnSpc>
            </a:pPr>
            <a:r>
              <a:rPr lang="en-US" dirty="0">
                <a:solidFill>
                  <a:srgbClr val="FF0000"/>
                </a:solidFill>
              </a:rPr>
              <a:t>I</a:t>
            </a:r>
            <a:r>
              <a:rPr lang="en-US" dirty="0">
                <a:solidFill>
                  <a:schemeClr val="tx2"/>
                </a:solidFill>
              </a:rPr>
              <a:t> 	 The Interface Segregation Principle </a:t>
            </a:r>
            <a:r>
              <a:rPr lang="en-US" dirty="0">
                <a:solidFill>
                  <a:srgbClr val="0070C0"/>
                </a:solidFill>
              </a:rPr>
              <a:t>(LSP)</a:t>
            </a:r>
          </a:p>
        </p:txBody>
      </p:sp>
      <p:sp>
        <p:nvSpPr>
          <p:cNvPr id="2" name="Date Placeholder 1"/>
          <p:cNvSpPr>
            <a:spLocks noGrp="1"/>
          </p:cNvSpPr>
          <p:nvPr>
            <p:ph type="dt" sz="half" idx="10"/>
          </p:nvPr>
        </p:nvSpPr>
        <p:spPr/>
        <p:txBody>
          <a:bodyPr/>
          <a:lstStyle/>
          <a:p>
            <a:fld id="{944A98AB-73BD-42CC-990E-2AFEA23C1723}" type="datetime1">
              <a:rPr lang="vi-VN" smtClean="0"/>
              <a:t>18/08/2016</a:t>
            </a:fld>
            <a:endParaRPr lang="en-US"/>
          </a:p>
        </p:txBody>
      </p:sp>
      <p:sp>
        <p:nvSpPr>
          <p:cNvPr id="3" name="Slide Number Placeholder 2"/>
          <p:cNvSpPr>
            <a:spLocks noGrp="1"/>
          </p:cNvSpPr>
          <p:nvPr>
            <p:ph type="sldNum" sz="quarter" idx="12"/>
          </p:nvPr>
        </p:nvSpPr>
        <p:spPr/>
        <p:txBody>
          <a:bodyPr/>
          <a:lstStyle/>
          <a:p>
            <a:fld id="{594F5E46-7DA3-4EC7-AA4C-D3290A39A059}" type="slidenum">
              <a:rPr lang="en-US" smtClean="0"/>
              <a:pPr/>
              <a:t>21</a:t>
            </a:fld>
            <a:endParaRPr lang="en-US"/>
          </a:p>
        </p:txBody>
      </p:sp>
      <p:sp>
        <p:nvSpPr>
          <p:cNvPr id="4" name="Rectangle 3"/>
          <p:cNvSpPr/>
          <p:nvPr/>
        </p:nvSpPr>
        <p:spPr>
          <a:xfrm>
            <a:off x="762000" y="1371600"/>
            <a:ext cx="6819900" cy="1200329"/>
          </a:xfrm>
          <a:prstGeom prst="rect">
            <a:avLst/>
          </a:prstGeom>
        </p:spPr>
        <p:txBody>
          <a:bodyPr wrap="square">
            <a:spAutoFit/>
          </a:bodyPr>
          <a:lstStyle/>
          <a:p>
            <a:r>
              <a:rPr lang="en-US" dirty="0"/>
              <a:t>Make fine grained interfaces that are client specific.</a:t>
            </a:r>
          </a:p>
          <a:p>
            <a:r>
              <a:rPr lang="en-US" dirty="0"/>
              <a:t>Consider a security system. In this system there are Door objects that can be locked and</a:t>
            </a:r>
          </a:p>
          <a:p>
            <a:r>
              <a:rPr lang="en-US" dirty="0"/>
              <a:t>unlocked, and which know whether they are open or closed.</a:t>
            </a:r>
          </a:p>
        </p:txBody>
      </p:sp>
      <p:pic>
        <p:nvPicPr>
          <p:cNvPr id="8" name="Picture 7" descr="C:\Users\hv\Desktop\Capture10.PNG"/>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581400"/>
            <a:ext cx="5524500" cy="1419225"/>
          </a:xfrm>
          <a:prstGeom prst="rect">
            <a:avLst/>
          </a:prstGeom>
          <a:noFill/>
          <a:ln>
            <a:noFill/>
          </a:ln>
        </p:spPr>
      </p:pic>
    </p:spTree>
    <p:extLst>
      <p:ext uri="{BB962C8B-B14F-4D97-AF65-F5344CB8AC3E}">
        <p14:creationId xmlns:p14="http://schemas.microsoft.com/office/powerpoint/2010/main" val="3083154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41987" name="Rectangle 3"/>
          <p:cNvSpPr>
            <a:spLocks noGrp="1" noChangeArrowheads="1"/>
          </p:cNvSpPr>
          <p:nvPr>
            <p:ph type="body" idx="1"/>
          </p:nvPr>
        </p:nvSpPr>
        <p:spPr>
          <a:xfrm>
            <a:off x="762000" y="1295400"/>
            <a:ext cx="7700963" cy="906462"/>
          </a:xfrm>
        </p:spPr>
        <p:txBody>
          <a:bodyPr/>
          <a:lstStyle/>
          <a:p>
            <a:r>
              <a:rPr lang="en-US" dirty="0">
                <a:solidFill>
                  <a:schemeClr val="tx1"/>
                </a:solidFill>
                <a:latin typeface="+mn-lt"/>
                <a:ea typeface="+mn-ea"/>
                <a:cs typeface="+mn-cs"/>
              </a:rPr>
              <a:t>This class is abstract so that clients can use objects that conform to the Door interface, without having to depend upon particular implementations of Door. Now consider that one such implementation. </a:t>
            </a:r>
            <a:r>
              <a:rPr lang="en-US" dirty="0" err="1">
                <a:solidFill>
                  <a:schemeClr val="tx1"/>
                </a:solidFill>
                <a:latin typeface="+mn-lt"/>
                <a:ea typeface="+mn-ea"/>
                <a:cs typeface="+mn-cs"/>
              </a:rPr>
              <a:t>TimedDoor</a:t>
            </a:r>
            <a:r>
              <a:rPr lang="en-US" dirty="0">
                <a:solidFill>
                  <a:schemeClr val="tx1"/>
                </a:solidFill>
                <a:latin typeface="+mn-lt"/>
                <a:ea typeface="+mn-ea"/>
                <a:cs typeface="+mn-cs"/>
              </a:rPr>
              <a:t> needs to sound an alarm when the door has been left open for too long. In order to do this the </a:t>
            </a:r>
            <a:r>
              <a:rPr lang="en-US" dirty="0" err="1">
                <a:solidFill>
                  <a:schemeClr val="tx1"/>
                </a:solidFill>
                <a:latin typeface="+mn-lt"/>
                <a:ea typeface="+mn-ea"/>
                <a:cs typeface="+mn-cs"/>
              </a:rPr>
              <a:t>TimedDoor</a:t>
            </a:r>
            <a:r>
              <a:rPr lang="en-US" dirty="0">
                <a:solidFill>
                  <a:schemeClr val="tx1"/>
                </a:solidFill>
                <a:latin typeface="+mn-lt"/>
                <a:ea typeface="+mn-ea"/>
                <a:cs typeface="+mn-cs"/>
              </a:rPr>
              <a:t> object communicates with another object called a Timer.</a:t>
            </a:r>
          </a:p>
        </p:txBody>
      </p:sp>
      <p:sp>
        <p:nvSpPr>
          <p:cNvPr id="2" name="Date Placeholder 1"/>
          <p:cNvSpPr>
            <a:spLocks noGrp="1"/>
          </p:cNvSpPr>
          <p:nvPr>
            <p:ph type="dt" sz="half" idx="10"/>
          </p:nvPr>
        </p:nvSpPr>
        <p:spPr/>
        <p:txBody>
          <a:bodyPr/>
          <a:lstStyle/>
          <a:p>
            <a:fld id="{CBF807B0-6DBD-4B73-B7B3-E0DC5532EE63}" type="datetime1">
              <a:rPr lang="vi-VN" smtClean="0"/>
              <a:t>18/08/2016</a:t>
            </a:fld>
            <a:endParaRPr lang="en-US"/>
          </a:p>
        </p:txBody>
      </p:sp>
      <p:sp>
        <p:nvSpPr>
          <p:cNvPr id="3" name="Slide Number Placeholder 2"/>
          <p:cNvSpPr>
            <a:spLocks noGrp="1"/>
          </p:cNvSpPr>
          <p:nvPr>
            <p:ph type="sldNum" sz="quarter" idx="12"/>
          </p:nvPr>
        </p:nvSpPr>
        <p:spPr/>
        <p:txBody>
          <a:bodyPr/>
          <a:lstStyle/>
          <a:p>
            <a:fld id="{594F5E46-7DA3-4EC7-AA4C-D3290A39A059}" type="slidenum">
              <a:rPr lang="en-US" smtClean="0"/>
              <a:pPr/>
              <a:t>22</a:t>
            </a:fld>
            <a:endParaRPr lang="en-US"/>
          </a:p>
        </p:txBody>
      </p:sp>
      <p:sp>
        <p:nvSpPr>
          <p:cNvPr id="7" name="Rectangle 2"/>
          <p:cNvSpPr txBox="1">
            <a:spLocks noChangeArrowheads="1"/>
          </p:cNvSpPr>
          <p:nvPr/>
        </p:nvSpPr>
        <p:spPr bwMode="white">
          <a:xfrm>
            <a:off x="228600" y="228600"/>
            <a:ext cx="8915400" cy="762000"/>
          </a:xfrm>
          <a:prstGeom prst="rect">
            <a:avLst/>
          </a:prstGeom>
          <a:solidFill>
            <a:schemeClr val="bg1"/>
          </a:solidFill>
          <a:ln w="38100">
            <a:solidFill>
              <a:srgbClr val="FF0000"/>
            </a:solidFill>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Arial" charset="0"/>
              </a:defRPr>
            </a:lvl2pPr>
            <a:lvl3pPr algn="ctr" rtl="0" eaLnBrk="1" fontAlgn="base" hangingPunct="1">
              <a:spcBef>
                <a:spcPct val="0"/>
              </a:spcBef>
              <a:spcAft>
                <a:spcPct val="0"/>
              </a:spcAft>
              <a:defRPr sz="2800" b="1">
                <a:solidFill>
                  <a:schemeClr val="bg1"/>
                </a:solidFill>
                <a:latin typeface="Arial" charset="0"/>
              </a:defRPr>
            </a:lvl3pPr>
            <a:lvl4pPr algn="ctr" rtl="0" eaLnBrk="1" fontAlgn="base" hangingPunct="1">
              <a:spcBef>
                <a:spcPct val="0"/>
              </a:spcBef>
              <a:spcAft>
                <a:spcPct val="0"/>
              </a:spcAft>
              <a:defRPr sz="2800" b="1">
                <a:solidFill>
                  <a:schemeClr val="bg1"/>
                </a:solidFill>
                <a:latin typeface="Arial" charset="0"/>
              </a:defRPr>
            </a:lvl4pPr>
            <a:lvl5pPr algn="ctr" rtl="0" eaLnBrk="1" fontAlgn="base" hangingPunct="1">
              <a:spcBef>
                <a:spcPct val="0"/>
              </a:spcBef>
              <a:spcAft>
                <a:spcPct val="0"/>
              </a:spcAft>
              <a:defRPr sz="2800" b="1">
                <a:solidFill>
                  <a:schemeClr val="bg1"/>
                </a:solidFill>
                <a:latin typeface="Arial" charset="0"/>
              </a:defRPr>
            </a:lvl5pPr>
            <a:lvl6pPr marL="457200" algn="ctr" rtl="0" eaLnBrk="1" fontAlgn="base" hangingPunct="1">
              <a:spcBef>
                <a:spcPct val="0"/>
              </a:spcBef>
              <a:spcAft>
                <a:spcPct val="0"/>
              </a:spcAft>
              <a:defRPr sz="2800" b="1">
                <a:solidFill>
                  <a:schemeClr val="bg1"/>
                </a:solidFill>
                <a:latin typeface="Arial" charset="0"/>
              </a:defRPr>
            </a:lvl6pPr>
            <a:lvl7pPr marL="914400" algn="ctr" rtl="0" eaLnBrk="1" fontAlgn="base" hangingPunct="1">
              <a:spcBef>
                <a:spcPct val="0"/>
              </a:spcBef>
              <a:spcAft>
                <a:spcPct val="0"/>
              </a:spcAft>
              <a:defRPr sz="2800" b="1">
                <a:solidFill>
                  <a:schemeClr val="bg1"/>
                </a:solidFill>
                <a:latin typeface="Arial" charset="0"/>
              </a:defRPr>
            </a:lvl7pPr>
            <a:lvl8pPr marL="1371600" algn="ctr" rtl="0" eaLnBrk="1" fontAlgn="base" hangingPunct="1">
              <a:spcBef>
                <a:spcPct val="0"/>
              </a:spcBef>
              <a:spcAft>
                <a:spcPct val="0"/>
              </a:spcAft>
              <a:defRPr sz="2800" b="1">
                <a:solidFill>
                  <a:schemeClr val="bg1"/>
                </a:solidFill>
                <a:latin typeface="Arial" charset="0"/>
              </a:defRPr>
            </a:lvl8pPr>
            <a:lvl9pPr marL="1828800" algn="ctr" rtl="0" eaLnBrk="1" fontAlgn="base" hangingPunct="1">
              <a:spcBef>
                <a:spcPct val="0"/>
              </a:spcBef>
              <a:spcAft>
                <a:spcPct val="0"/>
              </a:spcAft>
              <a:defRPr sz="2800" b="1">
                <a:solidFill>
                  <a:schemeClr val="bg1"/>
                </a:solidFill>
                <a:latin typeface="Arial" charset="0"/>
              </a:defRPr>
            </a:lvl9pPr>
          </a:lstStyle>
          <a:p>
            <a:pPr>
              <a:lnSpc>
                <a:spcPct val="80000"/>
              </a:lnSpc>
            </a:pPr>
            <a:r>
              <a:rPr lang="en-US" kern="0">
                <a:solidFill>
                  <a:srgbClr val="FF0000"/>
                </a:solidFill>
              </a:rPr>
              <a:t>I</a:t>
            </a:r>
            <a:r>
              <a:rPr lang="en-US" kern="0">
                <a:solidFill>
                  <a:schemeClr val="tx2"/>
                </a:solidFill>
              </a:rPr>
              <a:t> 	 The Interface Segregation Principle </a:t>
            </a:r>
            <a:r>
              <a:rPr lang="en-US" kern="0">
                <a:solidFill>
                  <a:srgbClr val="0070C0"/>
                </a:solidFill>
              </a:rPr>
              <a:t>(LSP)</a:t>
            </a:r>
            <a:endParaRPr lang="en-US" kern="0" dirty="0">
              <a:solidFill>
                <a:srgbClr val="0070C0"/>
              </a:solidFill>
            </a:endParaRPr>
          </a:p>
        </p:txBody>
      </p:sp>
    </p:spTree>
    <p:extLst>
      <p:ext uri="{BB962C8B-B14F-4D97-AF65-F5344CB8AC3E}">
        <p14:creationId xmlns:p14="http://schemas.microsoft.com/office/powerpoint/2010/main" val="3083154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41987" name="Rectangle 3"/>
          <p:cNvSpPr>
            <a:spLocks noGrp="1" noChangeArrowheads="1"/>
          </p:cNvSpPr>
          <p:nvPr>
            <p:ph type="body" idx="1"/>
          </p:nvPr>
        </p:nvSpPr>
        <p:spPr>
          <a:xfrm>
            <a:off x="762000" y="1295400"/>
            <a:ext cx="7700963" cy="906462"/>
          </a:xfrm>
        </p:spPr>
        <p:txBody>
          <a:bodyPr/>
          <a:lstStyle/>
          <a:p>
            <a:pPr marL="0" indent="0">
              <a:lnSpc>
                <a:spcPct val="80000"/>
              </a:lnSpc>
              <a:buNone/>
            </a:pPr>
            <a:r>
              <a:rPr lang="en-US" dirty="0">
                <a:solidFill>
                  <a:schemeClr val="tx1"/>
                </a:solidFill>
                <a:latin typeface="+mn-lt"/>
                <a:ea typeface="+mn-ea"/>
                <a:cs typeface="+mn-cs"/>
              </a:rPr>
              <a:t>Although this solution is common, it is not without problems. Chief among these is that the Door class now depends upon </a:t>
            </a:r>
            <a:r>
              <a:rPr lang="en-US" dirty="0" err="1">
                <a:solidFill>
                  <a:schemeClr val="tx1"/>
                </a:solidFill>
                <a:latin typeface="+mn-lt"/>
                <a:ea typeface="+mn-ea"/>
                <a:cs typeface="+mn-cs"/>
              </a:rPr>
              <a:t>TimerClient</a:t>
            </a:r>
            <a:r>
              <a:rPr lang="en-US" dirty="0">
                <a:solidFill>
                  <a:schemeClr val="tx1"/>
                </a:solidFill>
                <a:latin typeface="+mn-lt"/>
                <a:ea typeface="+mn-ea"/>
                <a:cs typeface="+mn-cs"/>
              </a:rPr>
              <a:t>. Not all varieties of Door need timing.</a:t>
            </a:r>
          </a:p>
          <a:p>
            <a:pPr marL="0" indent="0">
              <a:lnSpc>
                <a:spcPct val="80000"/>
              </a:lnSpc>
              <a:buNone/>
            </a:pPr>
            <a:endParaRPr lang="en-US" sz="2800" b="1" dirty="0">
              <a:solidFill>
                <a:srgbClr val="005696"/>
              </a:solidFill>
            </a:endParaRPr>
          </a:p>
        </p:txBody>
      </p:sp>
      <p:sp>
        <p:nvSpPr>
          <p:cNvPr id="2" name="Date Placeholder 1"/>
          <p:cNvSpPr>
            <a:spLocks noGrp="1"/>
          </p:cNvSpPr>
          <p:nvPr>
            <p:ph type="dt" sz="half" idx="10"/>
          </p:nvPr>
        </p:nvSpPr>
        <p:spPr/>
        <p:txBody>
          <a:bodyPr/>
          <a:lstStyle/>
          <a:p>
            <a:fld id="{D1EE18D1-47B6-44D6-9A62-04DDAF8198DD}" type="datetime1">
              <a:rPr lang="vi-VN" smtClean="0"/>
              <a:t>18/08/2016</a:t>
            </a:fld>
            <a:endParaRPr lang="en-US"/>
          </a:p>
        </p:txBody>
      </p:sp>
      <p:sp>
        <p:nvSpPr>
          <p:cNvPr id="3" name="Slide Number Placeholder 2"/>
          <p:cNvSpPr>
            <a:spLocks noGrp="1"/>
          </p:cNvSpPr>
          <p:nvPr>
            <p:ph type="sldNum" sz="quarter" idx="12"/>
          </p:nvPr>
        </p:nvSpPr>
        <p:spPr/>
        <p:txBody>
          <a:bodyPr/>
          <a:lstStyle/>
          <a:p>
            <a:fld id="{594F5E46-7DA3-4EC7-AA4C-D3290A39A059}" type="slidenum">
              <a:rPr lang="en-US" smtClean="0"/>
              <a:pPr/>
              <a:t>23</a:t>
            </a:fld>
            <a:endParaRPr lang="en-US"/>
          </a:p>
        </p:txBody>
      </p:sp>
      <p:pic>
        <p:nvPicPr>
          <p:cNvPr id="7" name="Picture 6" descr="C:\Users\hv\Desktop\Capture11.PNG"/>
          <p:cNvPicPr/>
          <p:nvPr/>
        </p:nvPicPr>
        <p:blipFill>
          <a:blip r:embed="rId2">
            <a:extLst>
              <a:ext uri="{28A0092B-C50C-407E-A947-70E740481C1C}">
                <a14:useLocalDpi xmlns:a14="http://schemas.microsoft.com/office/drawing/2010/main" val="0"/>
              </a:ext>
            </a:extLst>
          </a:blip>
          <a:srcRect/>
          <a:stretch>
            <a:fillRect/>
          </a:stretch>
        </p:blipFill>
        <p:spPr bwMode="auto">
          <a:xfrm>
            <a:off x="228600" y="3124200"/>
            <a:ext cx="5172075" cy="1838325"/>
          </a:xfrm>
          <a:prstGeom prst="rect">
            <a:avLst/>
          </a:prstGeom>
          <a:noFill/>
          <a:ln>
            <a:noFill/>
          </a:ln>
        </p:spPr>
      </p:pic>
      <p:pic>
        <p:nvPicPr>
          <p:cNvPr id="8" name="Picture 7" descr="C:\Users\hv\Desktop\Capture13.PNG"/>
          <p:cNvPicPr/>
          <p:nvPr/>
        </p:nvPicPr>
        <p:blipFill>
          <a:blip r:embed="rId3">
            <a:extLst>
              <a:ext uri="{28A0092B-C50C-407E-A947-70E740481C1C}">
                <a14:useLocalDpi xmlns:a14="http://schemas.microsoft.com/office/drawing/2010/main" val="0"/>
              </a:ext>
            </a:extLst>
          </a:blip>
          <a:srcRect/>
          <a:stretch>
            <a:fillRect/>
          </a:stretch>
        </p:blipFill>
        <p:spPr bwMode="auto">
          <a:xfrm>
            <a:off x="4343400" y="2971800"/>
            <a:ext cx="4191000" cy="2514600"/>
          </a:xfrm>
          <a:prstGeom prst="rect">
            <a:avLst/>
          </a:prstGeom>
          <a:noFill/>
          <a:ln>
            <a:noFill/>
          </a:ln>
        </p:spPr>
      </p:pic>
      <p:sp>
        <p:nvSpPr>
          <p:cNvPr id="4" name="Title 3"/>
          <p:cNvSpPr>
            <a:spLocks noGrp="1"/>
          </p:cNvSpPr>
          <p:nvPr>
            <p:ph type="title"/>
          </p:nvPr>
        </p:nvSpPr>
        <p:spPr/>
        <p:txBody>
          <a:bodyPr/>
          <a:lstStyle/>
          <a:p>
            <a:endParaRPr lang="en-US"/>
          </a:p>
        </p:txBody>
      </p:sp>
      <p:sp>
        <p:nvSpPr>
          <p:cNvPr id="11" name="Rectangle 2"/>
          <p:cNvSpPr txBox="1">
            <a:spLocks noChangeArrowheads="1"/>
          </p:cNvSpPr>
          <p:nvPr/>
        </p:nvSpPr>
        <p:spPr bwMode="white">
          <a:xfrm>
            <a:off x="228600" y="228600"/>
            <a:ext cx="8915400" cy="762000"/>
          </a:xfrm>
          <a:prstGeom prst="rect">
            <a:avLst/>
          </a:prstGeom>
          <a:solidFill>
            <a:schemeClr val="bg1"/>
          </a:solidFill>
          <a:ln w="38100">
            <a:solidFill>
              <a:srgbClr val="FF0000"/>
            </a:solidFill>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Arial" charset="0"/>
              </a:defRPr>
            </a:lvl2pPr>
            <a:lvl3pPr algn="ctr" rtl="0" eaLnBrk="1" fontAlgn="base" hangingPunct="1">
              <a:spcBef>
                <a:spcPct val="0"/>
              </a:spcBef>
              <a:spcAft>
                <a:spcPct val="0"/>
              </a:spcAft>
              <a:defRPr sz="2800" b="1">
                <a:solidFill>
                  <a:schemeClr val="bg1"/>
                </a:solidFill>
                <a:latin typeface="Arial" charset="0"/>
              </a:defRPr>
            </a:lvl3pPr>
            <a:lvl4pPr algn="ctr" rtl="0" eaLnBrk="1" fontAlgn="base" hangingPunct="1">
              <a:spcBef>
                <a:spcPct val="0"/>
              </a:spcBef>
              <a:spcAft>
                <a:spcPct val="0"/>
              </a:spcAft>
              <a:defRPr sz="2800" b="1">
                <a:solidFill>
                  <a:schemeClr val="bg1"/>
                </a:solidFill>
                <a:latin typeface="Arial" charset="0"/>
              </a:defRPr>
            </a:lvl4pPr>
            <a:lvl5pPr algn="ctr" rtl="0" eaLnBrk="1" fontAlgn="base" hangingPunct="1">
              <a:spcBef>
                <a:spcPct val="0"/>
              </a:spcBef>
              <a:spcAft>
                <a:spcPct val="0"/>
              </a:spcAft>
              <a:defRPr sz="2800" b="1">
                <a:solidFill>
                  <a:schemeClr val="bg1"/>
                </a:solidFill>
                <a:latin typeface="Arial" charset="0"/>
              </a:defRPr>
            </a:lvl5pPr>
            <a:lvl6pPr marL="457200" algn="ctr" rtl="0" eaLnBrk="1" fontAlgn="base" hangingPunct="1">
              <a:spcBef>
                <a:spcPct val="0"/>
              </a:spcBef>
              <a:spcAft>
                <a:spcPct val="0"/>
              </a:spcAft>
              <a:defRPr sz="2800" b="1">
                <a:solidFill>
                  <a:schemeClr val="bg1"/>
                </a:solidFill>
                <a:latin typeface="Arial" charset="0"/>
              </a:defRPr>
            </a:lvl6pPr>
            <a:lvl7pPr marL="914400" algn="ctr" rtl="0" eaLnBrk="1" fontAlgn="base" hangingPunct="1">
              <a:spcBef>
                <a:spcPct val="0"/>
              </a:spcBef>
              <a:spcAft>
                <a:spcPct val="0"/>
              </a:spcAft>
              <a:defRPr sz="2800" b="1">
                <a:solidFill>
                  <a:schemeClr val="bg1"/>
                </a:solidFill>
                <a:latin typeface="Arial" charset="0"/>
              </a:defRPr>
            </a:lvl7pPr>
            <a:lvl8pPr marL="1371600" algn="ctr" rtl="0" eaLnBrk="1" fontAlgn="base" hangingPunct="1">
              <a:spcBef>
                <a:spcPct val="0"/>
              </a:spcBef>
              <a:spcAft>
                <a:spcPct val="0"/>
              </a:spcAft>
              <a:defRPr sz="2800" b="1">
                <a:solidFill>
                  <a:schemeClr val="bg1"/>
                </a:solidFill>
                <a:latin typeface="Arial" charset="0"/>
              </a:defRPr>
            </a:lvl8pPr>
            <a:lvl9pPr marL="1828800" algn="ctr" rtl="0" eaLnBrk="1" fontAlgn="base" hangingPunct="1">
              <a:spcBef>
                <a:spcPct val="0"/>
              </a:spcBef>
              <a:spcAft>
                <a:spcPct val="0"/>
              </a:spcAft>
              <a:defRPr sz="2800" b="1">
                <a:solidFill>
                  <a:schemeClr val="bg1"/>
                </a:solidFill>
                <a:latin typeface="Arial" charset="0"/>
              </a:defRPr>
            </a:lvl9pPr>
          </a:lstStyle>
          <a:p>
            <a:pPr>
              <a:lnSpc>
                <a:spcPct val="80000"/>
              </a:lnSpc>
            </a:pPr>
            <a:r>
              <a:rPr lang="en-US" kern="0">
                <a:solidFill>
                  <a:srgbClr val="FF0000"/>
                </a:solidFill>
              </a:rPr>
              <a:t>I</a:t>
            </a:r>
            <a:r>
              <a:rPr lang="en-US" kern="0">
                <a:solidFill>
                  <a:schemeClr val="tx2"/>
                </a:solidFill>
              </a:rPr>
              <a:t> 	 The Interface Segregation Principle </a:t>
            </a:r>
            <a:r>
              <a:rPr lang="en-US" kern="0">
                <a:solidFill>
                  <a:srgbClr val="0070C0"/>
                </a:solidFill>
              </a:rPr>
              <a:t>(LSP)</a:t>
            </a:r>
            <a:endParaRPr lang="en-US" kern="0" dirty="0">
              <a:solidFill>
                <a:srgbClr val="0070C0"/>
              </a:solidFill>
            </a:endParaRPr>
          </a:p>
        </p:txBody>
      </p:sp>
    </p:spTree>
    <p:extLst>
      <p:ext uri="{BB962C8B-B14F-4D97-AF65-F5344CB8AC3E}">
        <p14:creationId xmlns:p14="http://schemas.microsoft.com/office/powerpoint/2010/main" val="3083154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41987" name="Rectangle 3"/>
          <p:cNvSpPr>
            <a:spLocks noGrp="1" noChangeArrowheads="1"/>
          </p:cNvSpPr>
          <p:nvPr>
            <p:ph type="body" idx="1"/>
          </p:nvPr>
        </p:nvSpPr>
        <p:spPr>
          <a:xfrm>
            <a:off x="762000" y="1295400"/>
            <a:ext cx="7700963" cy="906462"/>
          </a:xfrm>
        </p:spPr>
        <p:txBody>
          <a:bodyPr/>
          <a:lstStyle/>
          <a:p>
            <a:pPr marL="0" indent="0">
              <a:lnSpc>
                <a:spcPct val="80000"/>
              </a:lnSpc>
              <a:buNone/>
            </a:pPr>
            <a:r>
              <a:rPr lang="en-US" sz="2000" dirty="0"/>
              <a:t>A simple example may help to make this point. Consider a simple program that is charged with the task of copying characters typed on a keyboard to a printer. </a:t>
            </a:r>
            <a:endParaRPr lang="en-US" sz="2000" b="1" dirty="0">
              <a:solidFill>
                <a:srgbClr val="005696"/>
              </a:solidFill>
            </a:endParaRPr>
          </a:p>
        </p:txBody>
      </p:sp>
      <p:sp>
        <p:nvSpPr>
          <p:cNvPr id="2" name="Date Placeholder 1"/>
          <p:cNvSpPr>
            <a:spLocks noGrp="1"/>
          </p:cNvSpPr>
          <p:nvPr>
            <p:ph type="dt" sz="half" idx="10"/>
          </p:nvPr>
        </p:nvSpPr>
        <p:spPr/>
        <p:txBody>
          <a:bodyPr/>
          <a:lstStyle/>
          <a:p>
            <a:fld id="{D1EE18D1-47B6-44D6-9A62-04DDAF8198DD}" type="datetime1">
              <a:rPr lang="vi-VN" smtClean="0"/>
              <a:t>18/08/2016</a:t>
            </a:fld>
            <a:endParaRPr lang="en-US"/>
          </a:p>
        </p:txBody>
      </p:sp>
      <p:sp>
        <p:nvSpPr>
          <p:cNvPr id="3" name="Slide Number Placeholder 2"/>
          <p:cNvSpPr>
            <a:spLocks noGrp="1"/>
          </p:cNvSpPr>
          <p:nvPr>
            <p:ph type="sldNum" sz="quarter" idx="12"/>
          </p:nvPr>
        </p:nvSpPr>
        <p:spPr/>
        <p:txBody>
          <a:bodyPr/>
          <a:lstStyle/>
          <a:p>
            <a:fld id="{594F5E46-7DA3-4EC7-AA4C-D3290A39A059}" type="slidenum">
              <a:rPr lang="en-US" smtClean="0"/>
              <a:pPr/>
              <a:t>24</a:t>
            </a:fld>
            <a:endParaRPr lang="en-US"/>
          </a:p>
        </p:txBody>
      </p:sp>
      <p:sp>
        <p:nvSpPr>
          <p:cNvPr id="4" name="Title 3"/>
          <p:cNvSpPr>
            <a:spLocks noGrp="1"/>
          </p:cNvSpPr>
          <p:nvPr>
            <p:ph type="title"/>
          </p:nvPr>
        </p:nvSpPr>
        <p:spPr/>
        <p:txBody>
          <a:bodyPr/>
          <a:lstStyle/>
          <a:p>
            <a:endParaRPr lang="en-US"/>
          </a:p>
        </p:txBody>
      </p:sp>
      <p:sp>
        <p:nvSpPr>
          <p:cNvPr id="11" name="Rectangle 2"/>
          <p:cNvSpPr txBox="1">
            <a:spLocks noChangeArrowheads="1"/>
          </p:cNvSpPr>
          <p:nvPr/>
        </p:nvSpPr>
        <p:spPr bwMode="white">
          <a:xfrm>
            <a:off x="228600" y="228600"/>
            <a:ext cx="8915400" cy="762000"/>
          </a:xfrm>
          <a:prstGeom prst="rect">
            <a:avLst/>
          </a:prstGeom>
          <a:solidFill>
            <a:schemeClr val="bg1"/>
          </a:solidFill>
          <a:ln w="38100">
            <a:solidFill>
              <a:srgbClr val="FF0000"/>
            </a:solidFill>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Arial" charset="0"/>
              </a:defRPr>
            </a:lvl2pPr>
            <a:lvl3pPr algn="ctr" rtl="0" eaLnBrk="1" fontAlgn="base" hangingPunct="1">
              <a:spcBef>
                <a:spcPct val="0"/>
              </a:spcBef>
              <a:spcAft>
                <a:spcPct val="0"/>
              </a:spcAft>
              <a:defRPr sz="2800" b="1">
                <a:solidFill>
                  <a:schemeClr val="bg1"/>
                </a:solidFill>
                <a:latin typeface="Arial" charset="0"/>
              </a:defRPr>
            </a:lvl3pPr>
            <a:lvl4pPr algn="ctr" rtl="0" eaLnBrk="1" fontAlgn="base" hangingPunct="1">
              <a:spcBef>
                <a:spcPct val="0"/>
              </a:spcBef>
              <a:spcAft>
                <a:spcPct val="0"/>
              </a:spcAft>
              <a:defRPr sz="2800" b="1">
                <a:solidFill>
                  <a:schemeClr val="bg1"/>
                </a:solidFill>
                <a:latin typeface="Arial" charset="0"/>
              </a:defRPr>
            </a:lvl4pPr>
            <a:lvl5pPr algn="ctr" rtl="0" eaLnBrk="1" fontAlgn="base" hangingPunct="1">
              <a:spcBef>
                <a:spcPct val="0"/>
              </a:spcBef>
              <a:spcAft>
                <a:spcPct val="0"/>
              </a:spcAft>
              <a:defRPr sz="2800" b="1">
                <a:solidFill>
                  <a:schemeClr val="bg1"/>
                </a:solidFill>
                <a:latin typeface="Arial" charset="0"/>
              </a:defRPr>
            </a:lvl5pPr>
            <a:lvl6pPr marL="457200" algn="ctr" rtl="0" eaLnBrk="1" fontAlgn="base" hangingPunct="1">
              <a:spcBef>
                <a:spcPct val="0"/>
              </a:spcBef>
              <a:spcAft>
                <a:spcPct val="0"/>
              </a:spcAft>
              <a:defRPr sz="2800" b="1">
                <a:solidFill>
                  <a:schemeClr val="bg1"/>
                </a:solidFill>
                <a:latin typeface="Arial" charset="0"/>
              </a:defRPr>
            </a:lvl6pPr>
            <a:lvl7pPr marL="914400" algn="ctr" rtl="0" eaLnBrk="1" fontAlgn="base" hangingPunct="1">
              <a:spcBef>
                <a:spcPct val="0"/>
              </a:spcBef>
              <a:spcAft>
                <a:spcPct val="0"/>
              </a:spcAft>
              <a:defRPr sz="2800" b="1">
                <a:solidFill>
                  <a:schemeClr val="bg1"/>
                </a:solidFill>
                <a:latin typeface="Arial" charset="0"/>
              </a:defRPr>
            </a:lvl7pPr>
            <a:lvl8pPr marL="1371600" algn="ctr" rtl="0" eaLnBrk="1" fontAlgn="base" hangingPunct="1">
              <a:spcBef>
                <a:spcPct val="0"/>
              </a:spcBef>
              <a:spcAft>
                <a:spcPct val="0"/>
              </a:spcAft>
              <a:defRPr sz="2800" b="1">
                <a:solidFill>
                  <a:schemeClr val="bg1"/>
                </a:solidFill>
                <a:latin typeface="Arial" charset="0"/>
              </a:defRPr>
            </a:lvl8pPr>
            <a:lvl9pPr marL="1828800" algn="ctr" rtl="0" eaLnBrk="1" fontAlgn="base" hangingPunct="1">
              <a:spcBef>
                <a:spcPct val="0"/>
              </a:spcBef>
              <a:spcAft>
                <a:spcPct val="0"/>
              </a:spcAft>
              <a:defRPr sz="2800" b="1">
                <a:solidFill>
                  <a:schemeClr val="bg1"/>
                </a:solidFill>
                <a:latin typeface="Arial" charset="0"/>
              </a:defRPr>
            </a:lvl9pPr>
          </a:lstStyle>
          <a:p>
            <a:pPr>
              <a:lnSpc>
                <a:spcPct val="80000"/>
              </a:lnSpc>
            </a:pPr>
            <a:r>
              <a:rPr lang="en-US" kern="0" dirty="0">
                <a:solidFill>
                  <a:srgbClr val="FF0000"/>
                </a:solidFill>
              </a:rPr>
              <a:t>D</a:t>
            </a:r>
            <a:r>
              <a:rPr lang="en-US" kern="0" dirty="0">
                <a:solidFill>
                  <a:schemeClr val="tx2"/>
                </a:solidFill>
              </a:rPr>
              <a:t> 	 The Dependency Inversion Principle </a:t>
            </a:r>
            <a:r>
              <a:rPr lang="en-US" kern="0" dirty="0">
                <a:solidFill>
                  <a:srgbClr val="0070C0"/>
                </a:solidFill>
              </a:rPr>
              <a:t>(LSP)</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2349954"/>
            <a:ext cx="3543795" cy="2410161"/>
          </a:xfrm>
          <a:prstGeom prst="rect">
            <a:avLst/>
          </a:prstGeom>
        </p:spPr>
      </p:pic>
    </p:spTree>
    <p:extLst>
      <p:ext uri="{BB962C8B-B14F-4D97-AF65-F5344CB8AC3E}">
        <p14:creationId xmlns:p14="http://schemas.microsoft.com/office/powerpoint/2010/main" val="3984347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41987" name="Rectangle 3"/>
          <p:cNvSpPr>
            <a:spLocks noGrp="1" noChangeArrowheads="1"/>
          </p:cNvSpPr>
          <p:nvPr>
            <p:ph type="body" idx="1"/>
          </p:nvPr>
        </p:nvSpPr>
        <p:spPr>
          <a:xfrm>
            <a:off x="762000" y="1295400"/>
            <a:ext cx="7700963" cy="906462"/>
          </a:xfrm>
        </p:spPr>
        <p:txBody>
          <a:bodyPr/>
          <a:lstStyle/>
          <a:p>
            <a:pPr marL="0" indent="0">
              <a:lnSpc>
                <a:spcPct val="80000"/>
              </a:lnSpc>
              <a:buNone/>
            </a:pPr>
            <a:r>
              <a:rPr lang="en-US" sz="2000" dirty="0"/>
              <a:t>The two low level modules are nicely reusable. They can be used in many other programs to gain access to the keyboard and the printer. This is the same kind of reusability that we gain from subroutine libraries.</a:t>
            </a:r>
            <a:endParaRPr lang="en-US" sz="2000" b="1" dirty="0">
              <a:solidFill>
                <a:srgbClr val="005696"/>
              </a:solidFill>
            </a:endParaRPr>
          </a:p>
        </p:txBody>
      </p:sp>
      <p:sp>
        <p:nvSpPr>
          <p:cNvPr id="2" name="Date Placeholder 1"/>
          <p:cNvSpPr>
            <a:spLocks noGrp="1"/>
          </p:cNvSpPr>
          <p:nvPr>
            <p:ph type="dt" sz="half" idx="10"/>
          </p:nvPr>
        </p:nvSpPr>
        <p:spPr/>
        <p:txBody>
          <a:bodyPr/>
          <a:lstStyle/>
          <a:p>
            <a:fld id="{D1EE18D1-47B6-44D6-9A62-04DDAF8198DD}" type="datetime1">
              <a:rPr lang="vi-VN" smtClean="0"/>
              <a:t>18/08/2016</a:t>
            </a:fld>
            <a:endParaRPr lang="en-US"/>
          </a:p>
        </p:txBody>
      </p:sp>
      <p:sp>
        <p:nvSpPr>
          <p:cNvPr id="3" name="Slide Number Placeholder 2"/>
          <p:cNvSpPr>
            <a:spLocks noGrp="1"/>
          </p:cNvSpPr>
          <p:nvPr>
            <p:ph type="sldNum" sz="quarter" idx="12"/>
          </p:nvPr>
        </p:nvSpPr>
        <p:spPr/>
        <p:txBody>
          <a:bodyPr/>
          <a:lstStyle/>
          <a:p>
            <a:fld id="{594F5E46-7DA3-4EC7-AA4C-D3290A39A059}" type="slidenum">
              <a:rPr lang="en-US" smtClean="0"/>
              <a:pPr/>
              <a:t>25</a:t>
            </a:fld>
            <a:endParaRPr lang="en-US"/>
          </a:p>
        </p:txBody>
      </p:sp>
      <p:sp>
        <p:nvSpPr>
          <p:cNvPr id="4" name="Title 3"/>
          <p:cNvSpPr>
            <a:spLocks noGrp="1"/>
          </p:cNvSpPr>
          <p:nvPr>
            <p:ph type="title"/>
          </p:nvPr>
        </p:nvSpPr>
        <p:spPr/>
        <p:txBody>
          <a:bodyPr/>
          <a:lstStyle/>
          <a:p>
            <a:endParaRPr lang="en-US"/>
          </a:p>
        </p:txBody>
      </p:sp>
      <p:sp>
        <p:nvSpPr>
          <p:cNvPr id="11" name="Rectangle 2"/>
          <p:cNvSpPr txBox="1">
            <a:spLocks noChangeArrowheads="1"/>
          </p:cNvSpPr>
          <p:nvPr/>
        </p:nvSpPr>
        <p:spPr bwMode="white">
          <a:xfrm>
            <a:off x="228600" y="228600"/>
            <a:ext cx="8915400" cy="762000"/>
          </a:xfrm>
          <a:prstGeom prst="rect">
            <a:avLst/>
          </a:prstGeom>
          <a:solidFill>
            <a:schemeClr val="bg1"/>
          </a:solidFill>
          <a:ln w="38100">
            <a:solidFill>
              <a:srgbClr val="FF0000"/>
            </a:solidFill>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Arial" charset="0"/>
              </a:defRPr>
            </a:lvl2pPr>
            <a:lvl3pPr algn="ctr" rtl="0" eaLnBrk="1" fontAlgn="base" hangingPunct="1">
              <a:spcBef>
                <a:spcPct val="0"/>
              </a:spcBef>
              <a:spcAft>
                <a:spcPct val="0"/>
              </a:spcAft>
              <a:defRPr sz="2800" b="1">
                <a:solidFill>
                  <a:schemeClr val="bg1"/>
                </a:solidFill>
                <a:latin typeface="Arial" charset="0"/>
              </a:defRPr>
            </a:lvl3pPr>
            <a:lvl4pPr algn="ctr" rtl="0" eaLnBrk="1" fontAlgn="base" hangingPunct="1">
              <a:spcBef>
                <a:spcPct val="0"/>
              </a:spcBef>
              <a:spcAft>
                <a:spcPct val="0"/>
              </a:spcAft>
              <a:defRPr sz="2800" b="1">
                <a:solidFill>
                  <a:schemeClr val="bg1"/>
                </a:solidFill>
                <a:latin typeface="Arial" charset="0"/>
              </a:defRPr>
            </a:lvl4pPr>
            <a:lvl5pPr algn="ctr" rtl="0" eaLnBrk="1" fontAlgn="base" hangingPunct="1">
              <a:spcBef>
                <a:spcPct val="0"/>
              </a:spcBef>
              <a:spcAft>
                <a:spcPct val="0"/>
              </a:spcAft>
              <a:defRPr sz="2800" b="1">
                <a:solidFill>
                  <a:schemeClr val="bg1"/>
                </a:solidFill>
                <a:latin typeface="Arial" charset="0"/>
              </a:defRPr>
            </a:lvl5pPr>
            <a:lvl6pPr marL="457200" algn="ctr" rtl="0" eaLnBrk="1" fontAlgn="base" hangingPunct="1">
              <a:spcBef>
                <a:spcPct val="0"/>
              </a:spcBef>
              <a:spcAft>
                <a:spcPct val="0"/>
              </a:spcAft>
              <a:defRPr sz="2800" b="1">
                <a:solidFill>
                  <a:schemeClr val="bg1"/>
                </a:solidFill>
                <a:latin typeface="Arial" charset="0"/>
              </a:defRPr>
            </a:lvl6pPr>
            <a:lvl7pPr marL="914400" algn="ctr" rtl="0" eaLnBrk="1" fontAlgn="base" hangingPunct="1">
              <a:spcBef>
                <a:spcPct val="0"/>
              </a:spcBef>
              <a:spcAft>
                <a:spcPct val="0"/>
              </a:spcAft>
              <a:defRPr sz="2800" b="1">
                <a:solidFill>
                  <a:schemeClr val="bg1"/>
                </a:solidFill>
                <a:latin typeface="Arial" charset="0"/>
              </a:defRPr>
            </a:lvl7pPr>
            <a:lvl8pPr marL="1371600" algn="ctr" rtl="0" eaLnBrk="1" fontAlgn="base" hangingPunct="1">
              <a:spcBef>
                <a:spcPct val="0"/>
              </a:spcBef>
              <a:spcAft>
                <a:spcPct val="0"/>
              </a:spcAft>
              <a:defRPr sz="2800" b="1">
                <a:solidFill>
                  <a:schemeClr val="bg1"/>
                </a:solidFill>
                <a:latin typeface="Arial" charset="0"/>
              </a:defRPr>
            </a:lvl8pPr>
            <a:lvl9pPr marL="1828800" algn="ctr" rtl="0" eaLnBrk="1" fontAlgn="base" hangingPunct="1">
              <a:spcBef>
                <a:spcPct val="0"/>
              </a:spcBef>
              <a:spcAft>
                <a:spcPct val="0"/>
              </a:spcAft>
              <a:defRPr sz="2800" b="1">
                <a:solidFill>
                  <a:schemeClr val="bg1"/>
                </a:solidFill>
                <a:latin typeface="Arial" charset="0"/>
              </a:defRPr>
            </a:lvl9pPr>
          </a:lstStyle>
          <a:p>
            <a:pPr>
              <a:lnSpc>
                <a:spcPct val="80000"/>
              </a:lnSpc>
            </a:pPr>
            <a:r>
              <a:rPr lang="en-US" kern="0" dirty="0">
                <a:solidFill>
                  <a:srgbClr val="FF0000"/>
                </a:solidFill>
              </a:rPr>
              <a:t>D</a:t>
            </a:r>
            <a:r>
              <a:rPr lang="en-US" kern="0" dirty="0">
                <a:solidFill>
                  <a:schemeClr val="tx2"/>
                </a:solidFill>
              </a:rPr>
              <a:t> 	 The Dependency Inversion Principle </a:t>
            </a:r>
            <a:r>
              <a:rPr lang="en-US" kern="0" dirty="0">
                <a:solidFill>
                  <a:srgbClr val="0070C0"/>
                </a:solidFill>
              </a:rPr>
              <a:t>(LSP)</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435840"/>
            <a:ext cx="3915321" cy="1571844"/>
          </a:xfrm>
          <a:prstGeom prst="rect">
            <a:avLst/>
          </a:prstGeom>
        </p:spPr>
      </p:pic>
      <p:sp>
        <p:nvSpPr>
          <p:cNvPr id="8" name="Rectangle 7"/>
          <p:cNvSpPr/>
          <p:nvPr/>
        </p:nvSpPr>
        <p:spPr>
          <a:xfrm>
            <a:off x="685799" y="4291189"/>
            <a:ext cx="7777163" cy="1631216"/>
          </a:xfrm>
          <a:prstGeom prst="rect">
            <a:avLst/>
          </a:prstGeom>
        </p:spPr>
        <p:txBody>
          <a:bodyPr wrap="square">
            <a:spAutoFit/>
          </a:bodyPr>
          <a:lstStyle/>
          <a:p>
            <a:r>
              <a:rPr lang="en-US" sz="2000" dirty="0"/>
              <a:t>However the “Copy” module is not reusable in any context which does not involve a keyboard or a printer. This is a shame since the intelligence of the system maintained in this module. It is the “Copy” module that encapsulates a very interesting policy that we would like to reuse.</a:t>
            </a:r>
          </a:p>
        </p:txBody>
      </p:sp>
    </p:spTree>
    <p:extLst>
      <p:ext uri="{BB962C8B-B14F-4D97-AF65-F5344CB8AC3E}">
        <p14:creationId xmlns:p14="http://schemas.microsoft.com/office/powerpoint/2010/main" val="1035946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2" name="Date Placeholder 1"/>
          <p:cNvSpPr>
            <a:spLocks noGrp="1"/>
          </p:cNvSpPr>
          <p:nvPr>
            <p:ph type="dt" sz="half" idx="10"/>
          </p:nvPr>
        </p:nvSpPr>
        <p:spPr/>
        <p:txBody>
          <a:bodyPr/>
          <a:lstStyle/>
          <a:p>
            <a:fld id="{D1EE18D1-47B6-44D6-9A62-04DDAF8198DD}" type="datetime1">
              <a:rPr lang="vi-VN" smtClean="0"/>
              <a:t>18/08/2016</a:t>
            </a:fld>
            <a:endParaRPr lang="en-US"/>
          </a:p>
        </p:txBody>
      </p:sp>
      <p:sp>
        <p:nvSpPr>
          <p:cNvPr id="3" name="Slide Number Placeholder 2"/>
          <p:cNvSpPr>
            <a:spLocks noGrp="1"/>
          </p:cNvSpPr>
          <p:nvPr>
            <p:ph type="sldNum" sz="quarter" idx="12"/>
          </p:nvPr>
        </p:nvSpPr>
        <p:spPr/>
        <p:txBody>
          <a:bodyPr/>
          <a:lstStyle/>
          <a:p>
            <a:fld id="{594F5E46-7DA3-4EC7-AA4C-D3290A39A059}" type="slidenum">
              <a:rPr lang="en-US" smtClean="0"/>
              <a:pPr/>
              <a:t>26</a:t>
            </a:fld>
            <a:endParaRPr lang="en-US"/>
          </a:p>
        </p:txBody>
      </p:sp>
      <p:sp>
        <p:nvSpPr>
          <p:cNvPr id="4" name="Title 3"/>
          <p:cNvSpPr>
            <a:spLocks noGrp="1"/>
          </p:cNvSpPr>
          <p:nvPr>
            <p:ph type="title"/>
          </p:nvPr>
        </p:nvSpPr>
        <p:spPr/>
        <p:txBody>
          <a:bodyPr/>
          <a:lstStyle/>
          <a:p>
            <a:endParaRPr lang="en-US"/>
          </a:p>
        </p:txBody>
      </p:sp>
      <p:sp>
        <p:nvSpPr>
          <p:cNvPr id="11" name="Rectangle 2"/>
          <p:cNvSpPr txBox="1">
            <a:spLocks noChangeArrowheads="1"/>
          </p:cNvSpPr>
          <p:nvPr/>
        </p:nvSpPr>
        <p:spPr bwMode="white">
          <a:xfrm>
            <a:off x="228600" y="228600"/>
            <a:ext cx="8915400" cy="762000"/>
          </a:xfrm>
          <a:prstGeom prst="rect">
            <a:avLst/>
          </a:prstGeom>
          <a:solidFill>
            <a:schemeClr val="bg1"/>
          </a:solidFill>
          <a:ln w="38100">
            <a:solidFill>
              <a:srgbClr val="FF0000"/>
            </a:solidFill>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Arial" charset="0"/>
              </a:defRPr>
            </a:lvl2pPr>
            <a:lvl3pPr algn="ctr" rtl="0" eaLnBrk="1" fontAlgn="base" hangingPunct="1">
              <a:spcBef>
                <a:spcPct val="0"/>
              </a:spcBef>
              <a:spcAft>
                <a:spcPct val="0"/>
              </a:spcAft>
              <a:defRPr sz="2800" b="1">
                <a:solidFill>
                  <a:schemeClr val="bg1"/>
                </a:solidFill>
                <a:latin typeface="Arial" charset="0"/>
              </a:defRPr>
            </a:lvl3pPr>
            <a:lvl4pPr algn="ctr" rtl="0" eaLnBrk="1" fontAlgn="base" hangingPunct="1">
              <a:spcBef>
                <a:spcPct val="0"/>
              </a:spcBef>
              <a:spcAft>
                <a:spcPct val="0"/>
              </a:spcAft>
              <a:defRPr sz="2800" b="1">
                <a:solidFill>
                  <a:schemeClr val="bg1"/>
                </a:solidFill>
                <a:latin typeface="Arial" charset="0"/>
              </a:defRPr>
            </a:lvl4pPr>
            <a:lvl5pPr algn="ctr" rtl="0" eaLnBrk="1" fontAlgn="base" hangingPunct="1">
              <a:spcBef>
                <a:spcPct val="0"/>
              </a:spcBef>
              <a:spcAft>
                <a:spcPct val="0"/>
              </a:spcAft>
              <a:defRPr sz="2800" b="1">
                <a:solidFill>
                  <a:schemeClr val="bg1"/>
                </a:solidFill>
                <a:latin typeface="Arial" charset="0"/>
              </a:defRPr>
            </a:lvl5pPr>
            <a:lvl6pPr marL="457200" algn="ctr" rtl="0" eaLnBrk="1" fontAlgn="base" hangingPunct="1">
              <a:spcBef>
                <a:spcPct val="0"/>
              </a:spcBef>
              <a:spcAft>
                <a:spcPct val="0"/>
              </a:spcAft>
              <a:defRPr sz="2800" b="1">
                <a:solidFill>
                  <a:schemeClr val="bg1"/>
                </a:solidFill>
                <a:latin typeface="Arial" charset="0"/>
              </a:defRPr>
            </a:lvl6pPr>
            <a:lvl7pPr marL="914400" algn="ctr" rtl="0" eaLnBrk="1" fontAlgn="base" hangingPunct="1">
              <a:spcBef>
                <a:spcPct val="0"/>
              </a:spcBef>
              <a:spcAft>
                <a:spcPct val="0"/>
              </a:spcAft>
              <a:defRPr sz="2800" b="1">
                <a:solidFill>
                  <a:schemeClr val="bg1"/>
                </a:solidFill>
                <a:latin typeface="Arial" charset="0"/>
              </a:defRPr>
            </a:lvl7pPr>
            <a:lvl8pPr marL="1371600" algn="ctr" rtl="0" eaLnBrk="1" fontAlgn="base" hangingPunct="1">
              <a:spcBef>
                <a:spcPct val="0"/>
              </a:spcBef>
              <a:spcAft>
                <a:spcPct val="0"/>
              </a:spcAft>
              <a:defRPr sz="2800" b="1">
                <a:solidFill>
                  <a:schemeClr val="bg1"/>
                </a:solidFill>
                <a:latin typeface="Arial" charset="0"/>
              </a:defRPr>
            </a:lvl8pPr>
            <a:lvl9pPr marL="1828800" algn="ctr" rtl="0" eaLnBrk="1" fontAlgn="base" hangingPunct="1">
              <a:spcBef>
                <a:spcPct val="0"/>
              </a:spcBef>
              <a:spcAft>
                <a:spcPct val="0"/>
              </a:spcAft>
              <a:defRPr sz="2800" b="1">
                <a:solidFill>
                  <a:schemeClr val="bg1"/>
                </a:solidFill>
                <a:latin typeface="Arial" charset="0"/>
              </a:defRPr>
            </a:lvl9pPr>
          </a:lstStyle>
          <a:p>
            <a:pPr>
              <a:lnSpc>
                <a:spcPct val="80000"/>
              </a:lnSpc>
            </a:pPr>
            <a:r>
              <a:rPr lang="en-US" kern="0" dirty="0">
                <a:solidFill>
                  <a:srgbClr val="FF0000"/>
                </a:solidFill>
              </a:rPr>
              <a:t>D</a:t>
            </a:r>
            <a:r>
              <a:rPr lang="en-US" kern="0" dirty="0">
                <a:solidFill>
                  <a:schemeClr val="tx2"/>
                </a:solidFill>
              </a:rPr>
              <a:t> 	 The Dependency Inversion Principle </a:t>
            </a:r>
            <a:r>
              <a:rPr lang="en-US" kern="0" dirty="0">
                <a:solidFill>
                  <a:srgbClr val="0070C0"/>
                </a:solidFill>
              </a:rPr>
              <a:t>(LSP)</a:t>
            </a:r>
          </a:p>
        </p:txBody>
      </p:sp>
      <p:sp>
        <p:nvSpPr>
          <p:cNvPr id="10" name="Rectangle 9"/>
          <p:cNvSpPr/>
          <p:nvPr/>
        </p:nvSpPr>
        <p:spPr>
          <a:xfrm>
            <a:off x="457200" y="1295400"/>
            <a:ext cx="8382000" cy="1631216"/>
          </a:xfrm>
          <a:prstGeom prst="rect">
            <a:avLst/>
          </a:prstGeom>
        </p:spPr>
        <p:txBody>
          <a:bodyPr wrap="square">
            <a:spAutoFit/>
          </a:bodyPr>
          <a:lstStyle/>
          <a:p>
            <a:r>
              <a:rPr lang="en-US" sz="2000" dirty="0"/>
              <a:t>One way to characterize the problem above is to notice that the module containing the high level policy, i.e. the Copy() module, is dependent upon the low level detailed modules that it controls. (i.e. </a:t>
            </a:r>
            <a:r>
              <a:rPr lang="en-US" sz="2000" dirty="0" err="1"/>
              <a:t>WritePrinter</a:t>
            </a:r>
            <a:r>
              <a:rPr lang="en-US" sz="2000" dirty="0"/>
              <a:t>() and </a:t>
            </a:r>
            <a:r>
              <a:rPr lang="en-US" sz="2000" dirty="0" err="1"/>
              <a:t>ReadKeyboard</a:t>
            </a:r>
            <a:r>
              <a:rPr lang="en-US" sz="2000" dirty="0"/>
              <a:t>()). If we could find a way to make the Copy() module independent of the details that it controls, then we could reuse it freely.</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8255" y="3072007"/>
            <a:ext cx="3143689" cy="3334215"/>
          </a:xfrm>
          <a:prstGeom prst="rect">
            <a:avLst/>
          </a:prstGeom>
        </p:spPr>
      </p:pic>
    </p:spTree>
    <p:extLst>
      <p:ext uri="{BB962C8B-B14F-4D97-AF65-F5344CB8AC3E}">
        <p14:creationId xmlns:p14="http://schemas.microsoft.com/office/powerpoint/2010/main" val="2519105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2" name="Date Placeholder 1"/>
          <p:cNvSpPr>
            <a:spLocks noGrp="1"/>
          </p:cNvSpPr>
          <p:nvPr>
            <p:ph type="dt" sz="half" idx="10"/>
          </p:nvPr>
        </p:nvSpPr>
        <p:spPr/>
        <p:txBody>
          <a:bodyPr/>
          <a:lstStyle/>
          <a:p>
            <a:fld id="{D1EE18D1-47B6-44D6-9A62-04DDAF8198DD}" type="datetime1">
              <a:rPr lang="vi-VN" smtClean="0"/>
              <a:t>18/08/2016</a:t>
            </a:fld>
            <a:endParaRPr lang="en-US"/>
          </a:p>
        </p:txBody>
      </p:sp>
      <p:sp>
        <p:nvSpPr>
          <p:cNvPr id="3" name="Slide Number Placeholder 2"/>
          <p:cNvSpPr>
            <a:spLocks noGrp="1"/>
          </p:cNvSpPr>
          <p:nvPr>
            <p:ph type="sldNum" sz="quarter" idx="12"/>
          </p:nvPr>
        </p:nvSpPr>
        <p:spPr/>
        <p:txBody>
          <a:bodyPr/>
          <a:lstStyle/>
          <a:p>
            <a:fld id="{594F5E46-7DA3-4EC7-AA4C-D3290A39A059}" type="slidenum">
              <a:rPr lang="en-US" smtClean="0"/>
              <a:pPr/>
              <a:t>27</a:t>
            </a:fld>
            <a:endParaRPr lang="en-US"/>
          </a:p>
        </p:txBody>
      </p:sp>
      <p:sp>
        <p:nvSpPr>
          <p:cNvPr id="4" name="Title 3"/>
          <p:cNvSpPr>
            <a:spLocks noGrp="1"/>
          </p:cNvSpPr>
          <p:nvPr>
            <p:ph type="title"/>
          </p:nvPr>
        </p:nvSpPr>
        <p:spPr/>
        <p:txBody>
          <a:bodyPr/>
          <a:lstStyle/>
          <a:p>
            <a:endParaRPr lang="en-US"/>
          </a:p>
        </p:txBody>
      </p:sp>
      <p:sp>
        <p:nvSpPr>
          <p:cNvPr id="11" name="Rectangle 2"/>
          <p:cNvSpPr txBox="1">
            <a:spLocks noChangeArrowheads="1"/>
          </p:cNvSpPr>
          <p:nvPr/>
        </p:nvSpPr>
        <p:spPr bwMode="white">
          <a:xfrm>
            <a:off x="228600" y="228600"/>
            <a:ext cx="8915400" cy="762000"/>
          </a:xfrm>
          <a:prstGeom prst="rect">
            <a:avLst/>
          </a:prstGeom>
          <a:solidFill>
            <a:schemeClr val="bg1"/>
          </a:solidFill>
          <a:ln w="38100">
            <a:solidFill>
              <a:srgbClr val="FF0000"/>
            </a:solidFill>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Arial" charset="0"/>
              </a:defRPr>
            </a:lvl2pPr>
            <a:lvl3pPr algn="ctr" rtl="0" eaLnBrk="1" fontAlgn="base" hangingPunct="1">
              <a:spcBef>
                <a:spcPct val="0"/>
              </a:spcBef>
              <a:spcAft>
                <a:spcPct val="0"/>
              </a:spcAft>
              <a:defRPr sz="2800" b="1">
                <a:solidFill>
                  <a:schemeClr val="bg1"/>
                </a:solidFill>
                <a:latin typeface="Arial" charset="0"/>
              </a:defRPr>
            </a:lvl3pPr>
            <a:lvl4pPr algn="ctr" rtl="0" eaLnBrk="1" fontAlgn="base" hangingPunct="1">
              <a:spcBef>
                <a:spcPct val="0"/>
              </a:spcBef>
              <a:spcAft>
                <a:spcPct val="0"/>
              </a:spcAft>
              <a:defRPr sz="2800" b="1">
                <a:solidFill>
                  <a:schemeClr val="bg1"/>
                </a:solidFill>
                <a:latin typeface="Arial" charset="0"/>
              </a:defRPr>
            </a:lvl4pPr>
            <a:lvl5pPr algn="ctr" rtl="0" eaLnBrk="1" fontAlgn="base" hangingPunct="1">
              <a:spcBef>
                <a:spcPct val="0"/>
              </a:spcBef>
              <a:spcAft>
                <a:spcPct val="0"/>
              </a:spcAft>
              <a:defRPr sz="2800" b="1">
                <a:solidFill>
                  <a:schemeClr val="bg1"/>
                </a:solidFill>
                <a:latin typeface="Arial" charset="0"/>
              </a:defRPr>
            </a:lvl5pPr>
            <a:lvl6pPr marL="457200" algn="ctr" rtl="0" eaLnBrk="1" fontAlgn="base" hangingPunct="1">
              <a:spcBef>
                <a:spcPct val="0"/>
              </a:spcBef>
              <a:spcAft>
                <a:spcPct val="0"/>
              </a:spcAft>
              <a:defRPr sz="2800" b="1">
                <a:solidFill>
                  <a:schemeClr val="bg1"/>
                </a:solidFill>
                <a:latin typeface="Arial" charset="0"/>
              </a:defRPr>
            </a:lvl6pPr>
            <a:lvl7pPr marL="914400" algn="ctr" rtl="0" eaLnBrk="1" fontAlgn="base" hangingPunct="1">
              <a:spcBef>
                <a:spcPct val="0"/>
              </a:spcBef>
              <a:spcAft>
                <a:spcPct val="0"/>
              </a:spcAft>
              <a:defRPr sz="2800" b="1">
                <a:solidFill>
                  <a:schemeClr val="bg1"/>
                </a:solidFill>
                <a:latin typeface="Arial" charset="0"/>
              </a:defRPr>
            </a:lvl7pPr>
            <a:lvl8pPr marL="1371600" algn="ctr" rtl="0" eaLnBrk="1" fontAlgn="base" hangingPunct="1">
              <a:spcBef>
                <a:spcPct val="0"/>
              </a:spcBef>
              <a:spcAft>
                <a:spcPct val="0"/>
              </a:spcAft>
              <a:defRPr sz="2800" b="1">
                <a:solidFill>
                  <a:schemeClr val="bg1"/>
                </a:solidFill>
                <a:latin typeface="Arial" charset="0"/>
              </a:defRPr>
            </a:lvl8pPr>
            <a:lvl9pPr marL="1828800" algn="ctr" rtl="0" eaLnBrk="1" fontAlgn="base" hangingPunct="1">
              <a:spcBef>
                <a:spcPct val="0"/>
              </a:spcBef>
              <a:spcAft>
                <a:spcPct val="0"/>
              </a:spcAft>
              <a:defRPr sz="2800" b="1">
                <a:solidFill>
                  <a:schemeClr val="bg1"/>
                </a:solidFill>
                <a:latin typeface="Arial" charset="0"/>
              </a:defRPr>
            </a:lvl9pPr>
          </a:lstStyle>
          <a:p>
            <a:pPr>
              <a:lnSpc>
                <a:spcPct val="80000"/>
              </a:lnSpc>
            </a:pPr>
            <a:r>
              <a:rPr lang="en-US" kern="0" dirty="0">
                <a:solidFill>
                  <a:srgbClr val="FF0000"/>
                </a:solidFill>
              </a:rPr>
              <a:t>D</a:t>
            </a:r>
            <a:r>
              <a:rPr lang="en-US" kern="0" dirty="0">
                <a:solidFill>
                  <a:schemeClr val="tx2"/>
                </a:solidFill>
              </a:rPr>
              <a:t> 	 The Dependency Inversion Principle </a:t>
            </a:r>
            <a:r>
              <a:rPr lang="en-US" kern="0" dirty="0">
                <a:solidFill>
                  <a:srgbClr val="0070C0"/>
                </a:solidFill>
              </a:rPr>
              <a:t>(LSP)</a:t>
            </a:r>
          </a:p>
        </p:txBody>
      </p:sp>
      <p:sp>
        <p:nvSpPr>
          <p:cNvPr id="10" name="Rectangle 9"/>
          <p:cNvSpPr/>
          <p:nvPr/>
        </p:nvSpPr>
        <p:spPr>
          <a:xfrm>
            <a:off x="457200" y="1295400"/>
            <a:ext cx="8382000" cy="2246769"/>
          </a:xfrm>
          <a:prstGeom prst="rect">
            <a:avLst/>
          </a:prstGeom>
        </p:spPr>
        <p:txBody>
          <a:bodyPr wrap="square">
            <a:spAutoFit/>
          </a:bodyPr>
          <a:lstStyle/>
          <a:p>
            <a:r>
              <a:rPr lang="en-US" sz="2000" dirty="0"/>
              <a:t>Now we can reuse the “Copy” class, independently of the “Keyboard Reader” and the “Printer Writer”. We can invent new kinds of “Reader” and “Writer” derivatives that we can supply to the “Copy” class. Moreover, no matter how many kinds of “Readers” and “Writers” are created, “Copy” will depend upon none of them. There will be no interdependencies to make the program fragile or rigid. And Copy() itself can be used in many different detailed contexts. It is mobile.</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3461011"/>
            <a:ext cx="3419952" cy="3396989"/>
          </a:xfrm>
          <a:prstGeom prst="rect">
            <a:avLst/>
          </a:prstGeom>
        </p:spPr>
      </p:pic>
    </p:spTree>
    <p:extLst>
      <p:ext uri="{BB962C8B-B14F-4D97-AF65-F5344CB8AC3E}">
        <p14:creationId xmlns:p14="http://schemas.microsoft.com/office/powerpoint/2010/main" val="659772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WordArt 3"/>
          <p:cNvSpPr>
            <a:spLocks noChangeArrowheads="1" noChangeShapeType="1" noTextEdit="1"/>
          </p:cNvSpPr>
          <p:nvPr/>
        </p:nvSpPr>
        <p:spPr bwMode="gray">
          <a:xfrm>
            <a:off x="4876800" y="3048000"/>
            <a:ext cx="3886200" cy="609600"/>
          </a:xfrm>
          <a:prstGeom prst="rect">
            <a:avLst/>
          </a:prstGeom>
          <a:extLst>
            <a:ext uri="{AF507438-7753-43E0-B8FC-AC1667EBCBE1}">
              <a14:hiddenEffects xmlns:a14="http://schemas.microsoft.com/office/drawing/2010/main">
                <a:effectLst/>
              </a14:hiddenEffects>
            </a:ext>
          </a:extLst>
        </p:spPr>
        <p:txBody>
          <a:bodyPr wrap="none" fromWordArt="1">
            <a:prstTxWarp prst="textDeflate">
              <a:avLst>
                <a:gd name="adj" fmla="val 0"/>
              </a:avLst>
            </a:prstTxWarp>
          </a:bodyPr>
          <a:lstStyle/>
          <a:p>
            <a:pPr algn="ctr"/>
            <a:r>
              <a:rPr lang="en-US" sz="5400" b="1" kern="10">
                <a:ln w="19050">
                  <a:solidFill>
                    <a:schemeClr val="bg1"/>
                  </a:solidFill>
                  <a:round/>
                  <a:headEnd/>
                  <a:tailEnd/>
                </a:ln>
                <a:gradFill rotWithShape="1">
                  <a:gsLst>
                    <a:gs pos="0">
                      <a:schemeClr val="tx2"/>
                    </a:gs>
                    <a:gs pos="100000">
                      <a:schemeClr val="folHlink"/>
                    </a:gs>
                  </a:gsLst>
                  <a:lin ang="5400000" scaled="1"/>
                </a:gradFill>
                <a:latin typeface="Verdana"/>
                <a:ea typeface="Verdana"/>
                <a:cs typeface="Verdana"/>
              </a:rPr>
              <a:t>Thank You !</a:t>
            </a:r>
          </a:p>
        </p:txBody>
      </p:sp>
      <p:sp>
        <p:nvSpPr>
          <p:cNvPr id="59396" name="Rectangle 4"/>
          <p:cNvSpPr>
            <a:spLocks noChangeArrowheads="1"/>
          </p:cNvSpPr>
          <p:nvPr/>
        </p:nvSpPr>
        <p:spPr bwMode="black">
          <a:xfrm>
            <a:off x="5029200" y="3962400"/>
            <a:ext cx="3733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90000"/>
              </a:lnSpc>
              <a:spcBef>
                <a:spcPct val="20000"/>
              </a:spcBef>
              <a:buClr>
                <a:schemeClr val="tx2"/>
              </a:buClr>
              <a:buFont typeface="Wingdings" pitchFamily="2" charset="2"/>
              <a:buNone/>
            </a:pPr>
            <a:r>
              <a:rPr lang="en-US" b="1">
                <a:solidFill>
                  <a:schemeClr val="bg1"/>
                </a:solidFill>
              </a:rPr>
              <a:t>www.themegallery.com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41987" name="Rectangle 3"/>
          <p:cNvSpPr>
            <a:spLocks noGrp="1" noChangeArrowheads="1"/>
          </p:cNvSpPr>
          <p:nvPr>
            <p:ph type="body" idx="1"/>
          </p:nvPr>
        </p:nvSpPr>
        <p:spPr>
          <a:xfrm>
            <a:off x="228600" y="1379538"/>
            <a:ext cx="8763000" cy="4945062"/>
          </a:xfrm>
        </p:spPr>
        <p:txBody>
          <a:bodyPr/>
          <a:lstStyle/>
          <a:p>
            <a:pPr>
              <a:lnSpc>
                <a:spcPct val="80000"/>
              </a:lnSpc>
            </a:pPr>
            <a:r>
              <a:rPr lang="en-US" sz="3600" b="1" dirty="0">
                <a:solidFill>
                  <a:srgbClr val="FF0000"/>
                </a:solidFill>
              </a:rPr>
              <a:t>S  </a:t>
            </a:r>
            <a:r>
              <a:rPr lang="en-US" sz="3600" dirty="0">
                <a:solidFill>
                  <a:schemeClr val="tx2"/>
                </a:solidFill>
              </a:rPr>
              <a:t>Single-</a:t>
            </a:r>
            <a:r>
              <a:rPr lang="en-US" sz="3600" dirty="0" err="1">
                <a:solidFill>
                  <a:schemeClr val="tx2"/>
                </a:solidFill>
              </a:rPr>
              <a:t>responsiblity</a:t>
            </a:r>
            <a:r>
              <a:rPr lang="en-US" sz="3600" dirty="0">
                <a:solidFill>
                  <a:schemeClr val="tx2"/>
                </a:solidFill>
              </a:rPr>
              <a:t> principle </a:t>
            </a:r>
            <a:r>
              <a:rPr lang="en-US" sz="3600" dirty="0">
                <a:solidFill>
                  <a:srgbClr val="0070C0"/>
                </a:solidFill>
              </a:rPr>
              <a:t>(SRP)</a:t>
            </a:r>
          </a:p>
          <a:p>
            <a:pPr>
              <a:lnSpc>
                <a:spcPct val="80000"/>
              </a:lnSpc>
            </a:pPr>
            <a:r>
              <a:rPr lang="en-US" sz="3600" b="1" dirty="0">
                <a:solidFill>
                  <a:srgbClr val="FF0000"/>
                </a:solidFill>
              </a:rPr>
              <a:t>O</a:t>
            </a:r>
            <a:r>
              <a:rPr lang="en-US" sz="3600" dirty="0">
                <a:solidFill>
                  <a:schemeClr val="tx2"/>
                </a:solidFill>
              </a:rPr>
              <a:t> 	Open-closed principle </a:t>
            </a:r>
            <a:r>
              <a:rPr lang="en-US" sz="3600" dirty="0">
                <a:solidFill>
                  <a:srgbClr val="0070C0"/>
                </a:solidFill>
              </a:rPr>
              <a:t>(OCP)</a:t>
            </a:r>
          </a:p>
          <a:p>
            <a:pPr>
              <a:lnSpc>
                <a:spcPct val="80000"/>
              </a:lnSpc>
            </a:pPr>
            <a:r>
              <a:rPr lang="en-US" sz="3600" b="1" dirty="0">
                <a:solidFill>
                  <a:srgbClr val="FF0000"/>
                </a:solidFill>
              </a:rPr>
              <a:t>L</a:t>
            </a:r>
            <a:r>
              <a:rPr lang="en-US" sz="3600" dirty="0">
                <a:solidFill>
                  <a:schemeClr val="tx2"/>
                </a:solidFill>
              </a:rPr>
              <a:t> 	</a:t>
            </a:r>
            <a:r>
              <a:rPr lang="en-US" sz="3600" dirty="0" err="1">
                <a:solidFill>
                  <a:schemeClr val="tx2"/>
                </a:solidFill>
              </a:rPr>
              <a:t>Liskov</a:t>
            </a:r>
            <a:r>
              <a:rPr lang="en-US" sz="3600" dirty="0">
                <a:solidFill>
                  <a:schemeClr val="tx2"/>
                </a:solidFill>
              </a:rPr>
              <a:t> substitution principle </a:t>
            </a:r>
            <a:r>
              <a:rPr lang="en-US" sz="3600" dirty="0">
                <a:solidFill>
                  <a:srgbClr val="0070C0"/>
                </a:solidFill>
              </a:rPr>
              <a:t>(LSP)</a:t>
            </a:r>
          </a:p>
          <a:p>
            <a:pPr>
              <a:lnSpc>
                <a:spcPct val="80000"/>
              </a:lnSpc>
            </a:pPr>
            <a:r>
              <a:rPr lang="en-US" sz="3600" b="1" dirty="0">
                <a:solidFill>
                  <a:srgbClr val="FF0000"/>
                </a:solidFill>
              </a:rPr>
              <a:t>I</a:t>
            </a:r>
            <a:r>
              <a:rPr lang="en-US" sz="3600" dirty="0">
                <a:solidFill>
                  <a:schemeClr val="tx2"/>
                </a:solidFill>
              </a:rPr>
              <a:t>  	Interface segregation principle </a:t>
            </a:r>
            <a:r>
              <a:rPr lang="en-US" sz="3600" dirty="0">
                <a:solidFill>
                  <a:srgbClr val="0070C0"/>
                </a:solidFill>
              </a:rPr>
              <a:t>(ISP)</a:t>
            </a:r>
          </a:p>
          <a:p>
            <a:pPr>
              <a:lnSpc>
                <a:spcPct val="80000"/>
              </a:lnSpc>
            </a:pPr>
            <a:r>
              <a:rPr lang="en-US" sz="3600" b="1" dirty="0">
                <a:solidFill>
                  <a:srgbClr val="FF0000"/>
                </a:solidFill>
              </a:rPr>
              <a:t>D</a:t>
            </a:r>
            <a:r>
              <a:rPr lang="en-US" sz="3600" dirty="0">
                <a:solidFill>
                  <a:schemeClr val="tx2"/>
                </a:solidFill>
              </a:rPr>
              <a:t> 	Dependency Inversion Principle </a:t>
            </a:r>
            <a:r>
              <a:rPr lang="en-US" sz="3600" dirty="0">
                <a:solidFill>
                  <a:srgbClr val="0070C0"/>
                </a:solidFill>
              </a:rPr>
              <a:t>(DIP)</a:t>
            </a:r>
          </a:p>
          <a:p>
            <a:pPr marL="0" indent="0">
              <a:lnSpc>
                <a:spcPct val="80000"/>
              </a:lnSpc>
              <a:buNone/>
            </a:pPr>
            <a:endParaRPr lang="en-US" b="1" dirty="0">
              <a:solidFill>
                <a:schemeClr val="tx2"/>
              </a:solidFill>
            </a:endParaRPr>
          </a:p>
          <a:p>
            <a:pPr marL="0" indent="0">
              <a:lnSpc>
                <a:spcPct val="80000"/>
              </a:lnSpc>
              <a:buNone/>
            </a:pPr>
            <a:r>
              <a:rPr lang="en-US" b="1" dirty="0">
                <a:solidFill>
                  <a:schemeClr val="tx2"/>
                </a:solidFill>
              </a:rPr>
              <a:t>Let’s look at each principle individually to understand why S.O.L.I.D can help make us better developers.</a:t>
            </a:r>
            <a:endParaRPr lang="en-US" sz="2800" b="1" dirty="0">
              <a:solidFill>
                <a:schemeClr val="tx2"/>
              </a:solidFill>
            </a:endParaRPr>
          </a:p>
        </p:txBody>
      </p:sp>
      <p:sp>
        <p:nvSpPr>
          <p:cNvPr id="8" name="Rectangle 2"/>
          <p:cNvSpPr txBox="1">
            <a:spLocks noChangeArrowheads="1"/>
          </p:cNvSpPr>
          <p:nvPr/>
        </p:nvSpPr>
        <p:spPr bwMode="white">
          <a:xfrm>
            <a:off x="487326" y="228600"/>
            <a:ext cx="8153400" cy="762000"/>
          </a:xfrm>
          <a:prstGeom prst="rect">
            <a:avLst/>
          </a:prstGeom>
          <a:solidFill>
            <a:schemeClr val="bg1"/>
          </a:solidFill>
          <a:ln w="38100">
            <a:solidFill>
              <a:srgbClr val="FF0000"/>
            </a:solidFill>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Arial" charset="0"/>
              </a:defRPr>
            </a:lvl2pPr>
            <a:lvl3pPr algn="ctr" rtl="0" eaLnBrk="1" fontAlgn="base" hangingPunct="1">
              <a:spcBef>
                <a:spcPct val="0"/>
              </a:spcBef>
              <a:spcAft>
                <a:spcPct val="0"/>
              </a:spcAft>
              <a:defRPr sz="2800" b="1">
                <a:solidFill>
                  <a:schemeClr val="bg1"/>
                </a:solidFill>
                <a:latin typeface="Arial" charset="0"/>
              </a:defRPr>
            </a:lvl3pPr>
            <a:lvl4pPr algn="ctr" rtl="0" eaLnBrk="1" fontAlgn="base" hangingPunct="1">
              <a:spcBef>
                <a:spcPct val="0"/>
              </a:spcBef>
              <a:spcAft>
                <a:spcPct val="0"/>
              </a:spcAft>
              <a:defRPr sz="2800" b="1">
                <a:solidFill>
                  <a:schemeClr val="bg1"/>
                </a:solidFill>
                <a:latin typeface="Arial" charset="0"/>
              </a:defRPr>
            </a:lvl4pPr>
            <a:lvl5pPr algn="ctr" rtl="0" eaLnBrk="1" fontAlgn="base" hangingPunct="1">
              <a:spcBef>
                <a:spcPct val="0"/>
              </a:spcBef>
              <a:spcAft>
                <a:spcPct val="0"/>
              </a:spcAft>
              <a:defRPr sz="2800" b="1">
                <a:solidFill>
                  <a:schemeClr val="bg1"/>
                </a:solidFill>
                <a:latin typeface="Arial" charset="0"/>
              </a:defRPr>
            </a:lvl5pPr>
            <a:lvl6pPr marL="457200" algn="ctr" rtl="0" eaLnBrk="1" fontAlgn="base" hangingPunct="1">
              <a:spcBef>
                <a:spcPct val="0"/>
              </a:spcBef>
              <a:spcAft>
                <a:spcPct val="0"/>
              </a:spcAft>
              <a:defRPr sz="2800" b="1">
                <a:solidFill>
                  <a:schemeClr val="bg1"/>
                </a:solidFill>
                <a:latin typeface="Arial" charset="0"/>
              </a:defRPr>
            </a:lvl6pPr>
            <a:lvl7pPr marL="914400" algn="ctr" rtl="0" eaLnBrk="1" fontAlgn="base" hangingPunct="1">
              <a:spcBef>
                <a:spcPct val="0"/>
              </a:spcBef>
              <a:spcAft>
                <a:spcPct val="0"/>
              </a:spcAft>
              <a:defRPr sz="2800" b="1">
                <a:solidFill>
                  <a:schemeClr val="bg1"/>
                </a:solidFill>
                <a:latin typeface="Arial" charset="0"/>
              </a:defRPr>
            </a:lvl7pPr>
            <a:lvl8pPr marL="1371600" algn="ctr" rtl="0" eaLnBrk="1" fontAlgn="base" hangingPunct="1">
              <a:spcBef>
                <a:spcPct val="0"/>
              </a:spcBef>
              <a:spcAft>
                <a:spcPct val="0"/>
              </a:spcAft>
              <a:defRPr sz="2800" b="1">
                <a:solidFill>
                  <a:schemeClr val="bg1"/>
                </a:solidFill>
                <a:latin typeface="Arial" charset="0"/>
              </a:defRPr>
            </a:lvl8pPr>
            <a:lvl9pPr marL="1828800" algn="ctr" rtl="0" eaLnBrk="1" fontAlgn="base" hangingPunct="1">
              <a:spcBef>
                <a:spcPct val="0"/>
              </a:spcBef>
              <a:spcAft>
                <a:spcPct val="0"/>
              </a:spcAft>
              <a:defRPr sz="2800" b="1">
                <a:solidFill>
                  <a:schemeClr val="bg1"/>
                </a:solidFill>
                <a:latin typeface="Arial" charset="0"/>
              </a:defRPr>
            </a:lvl9pPr>
          </a:lstStyle>
          <a:p>
            <a:pPr>
              <a:lnSpc>
                <a:spcPct val="80000"/>
              </a:lnSpc>
            </a:pPr>
            <a:r>
              <a:rPr lang="en-US" sz="3600" dirty="0">
                <a:solidFill>
                  <a:srgbClr val="0070C0"/>
                </a:solidFill>
              </a:rPr>
              <a:t>WHAT IS S.O.L.I.D ???</a:t>
            </a:r>
          </a:p>
        </p:txBody>
      </p:sp>
      <p:sp>
        <p:nvSpPr>
          <p:cNvPr id="4" name="Date Placeholder 3"/>
          <p:cNvSpPr>
            <a:spLocks noGrp="1"/>
          </p:cNvSpPr>
          <p:nvPr>
            <p:ph type="dt" sz="half" idx="10"/>
          </p:nvPr>
        </p:nvSpPr>
        <p:spPr/>
        <p:txBody>
          <a:bodyPr/>
          <a:lstStyle/>
          <a:p>
            <a:fld id="{57B2CAF5-A7B2-4678-9484-BAFBA32A93E7}" type="datetime1">
              <a:rPr lang="vi-VN" smtClean="0"/>
              <a:t>18/08/2016</a:t>
            </a:fld>
            <a:endParaRPr lang="en-US"/>
          </a:p>
        </p:txBody>
      </p:sp>
      <p:sp>
        <p:nvSpPr>
          <p:cNvPr id="7" name="Slide Number Placeholder 6"/>
          <p:cNvSpPr>
            <a:spLocks noGrp="1"/>
          </p:cNvSpPr>
          <p:nvPr>
            <p:ph type="sldNum" sz="quarter" idx="12"/>
          </p:nvPr>
        </p:nvSpPr>
        <p:spPr/>
        <p:txBody>
          <a:bodyPr/>
          <a:lstStyle/>
          <a:p>
            <a:fld id="{594F5E46-7DA3-4EC7-AA4C-D3290A39A059}" type="slidenum">
              <a:rPr lang="en-US" smtClean="0"/>
              <a:pPr/>
              <a:t>3</a:t>
            </a:fld>
            <a:endParaRPr lang="en-US"/>
          </a:p>
        </p:txBody>
      </p:sp>
    </p:spTree>
    <p:extLst>
      <p:ext uri="{BB962C8B-B14F-4D97-AF65-F5344CB8AC3E}">
        <p14:creationId xmlns:p14="http://schemas.microsoft.com/office/powerpoint/2010/main" val="741558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41986" name="Rectangle 2"/>
          <p:cNvSpPr>
            <a:spLocks noGrp="1" noChangeArrowheads="1"/>
          </p:cNvSpPr>
          <p:nvPr>
            <p:ph type="title"/>
          </p:nvPr>
        </p:nvSpPr>
        <p:spPr/>
        <p:txBody>
          <a:bodyPr/>
          <a:lstStyle/>
          <a:p>
            <a:r>
              <a:rPr lang="en-US"/>
              <a:t>Hot Tip</a:t>
            </a:r>
          </a:p>
        </p:txBody>
      </p:sp>
      <p:sp>
        <p:nvSpPr>
          <p:cNvPr id="41987" name="Rectangle 3"/>
          <p:cNvSpPr>
            <a:spLocks noGrp="1" noChangeArrowheads="1"/>
          </p:cNvSpPr>
          <p:nvPr>
            <p:ph type="body" idx="1"/>
          </p:nvPr>
        </p:nvSpPr>
        <p:spPr>
          <a:xfrm>
            <a:off x="758825" y="1455738"/>
            <a:ext cx="7700963" cy="4945062"/>
          </a:xfrm>
        </p:spPr>
        <p:txBody>
          <a:bodyPr/>
          <a:lstStyle/>
          <a:p>
            <a:pPr>
              <a:lnSpc>
                <a:spcPct val="80000"/>
              </a:lnSpc>
            </a:pPr>
            <a:r>
              <a:rPr lang="en-US" b="1" dirty="0">
                <a:solidFill>
                  <a:srgbClr val="0070C0"/>
                </a:solidFill>
              </a:rPr>
              <a:t>When applied together, will make it more likely that a programmer will create a system that is easy to maintain and extend over time.</a:t>
            </a:r>
          </a:p>
          <a:p>
            <a:pPr>
              <a:lnSpc>
                <a:spcPct val="80000"/>
              </a:lnSpc>
            </a:pPr>
            <a:r>
              <a:rPr lang="en-US" b="1" dirty="0">
                <a:solidFill>
                  <a:srgbClr val="0070C0"/>
                </a:solidFill>
              </a:rPr>
              <a:t>The principles of SOLID are guidelines that can be applied while working on software to remove code smells by causing the programmer to refactor the software's source code until it is both legible and extensible. It is part of an overall strategy of agile and Adaptive Software Development.</a:t>
            </a:r>
            <a:endParaRPr lang="en-US" sz="2800" b="1" dirty="0">
              <a:solidFill>
                <a:srgbClr val="0070C0"/>
              </a:solidFill>
            </a:endParaRPr>
          </a:p>
        </p:txBody>
      </p:sp>
      <p:sp>
        <p:nvSpPr>
          <p:cNvPr id="6" name="Rectangle 2"/>
          <p:cNvSpPr txBox="1">
            <a:spLocks noChangeArrowheads="1"/>
          </p:cNvSpPr>
          <p:nvPr/>
        </p:nvSpPr>
        <p:spPr bwMode="white">
          <a:xfrm>
            <a:off x="457200" y="228600"/>
            <a:ext cx="8153400" cy="762000"/>
          </a:xfrm>
          <a:prstGeom prst="rect">
            <a:avLst/>
          </a:prstGeom>
          <a:solidFill>
            <a:schemeClr val="bg1"/>
          </a:solidFill>
          <a:ln w="38100">
            <a:solidFill>
              <a:srgbClr val="FF0000"/>
            </a:solidFill>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Arial" charset="0"/>
              </a:defRPr>
            </a:lvl2pPr>
            <a:lvl3pPr algn="ctr" rtl="0" eaLnBrk="1" fontAlgn="base" hangingPunct="1">
              <a:spcBef>
                <a:spcPct val="0"/>
              </a:spcBef>
              <a:spcAft>
                <a:spcPct val="0"/>
              </a:spcAft>
              <a:defRPr sz="2800" b="1">
                <a:solidFill>
                  <a:schemeClr val="bg1"/>
                </a:solidFill>
                <a:latin typeface="Arial" charset="0"/>
              </a:defRPr>
            </a:lvl3pPr>
            <a:lvl4pPr algn="ctr" rtl="0" eaLnBrk="1" fontAlgn="base" hangingPunct="1">
              <a:spcBef>
                <a:spcPct val="0"/>
              </a:spcBef>
              <a:spcAft>
                <a:spcPct val="0"/>
              </a:spcAft>
              <a:defRPr sz="2800" b="1">
                <a:solidFill>
                  <a:schemeClr val="bg1"/>
                </a:solidFill>
                <a:latin typeface="Arial" charset="0"/>
              </a:defRPr>
            </a:lvl4pPr>
            <a:lvl5pPr algn="ctr" rtl="0" eaLnBrk="1" fontAlgn="base" hangingPunct="1">
              <a:spcBef>
                <a:spcPct val="0"/>
              </a:spcBef>
              <a:spcAft>
                <a:spcPct val="0"/>
              </a:spcAft>
              <a:defRPr sz="2800" b="1">
                <a:solidFill>
                  <a:schemeClr val="bg1"/>
                </a:solidFill>
                <a:latin typeface="Arial" charset="0"/>
              </a:defRPr>
            </a:lvl5pPr>
            <a:lvl6pPr marL="457200" algn="ctr" rtl="0" eaLnBrk="1" fontAlgn="base" hangingPunct="1">
              <a:spcBef>
                <a:spcPct val="0"/>
              </a:spcBef>
              <a:spcAft>
                <a:spcPct val="0"/>
              </a:spcAft>
              <a:defRPr sz="2800" b="1">
                <a:solidFill>
                  <a:schemeClr val="bg1"/>
                </a:solidFill>
                <a:latin typeface="Arial" charset="0"/>
              </a:defRPr>
            </a:lvl6pPr>
            <a:lvl7pPr marL="914400" algn="ctr" rtl="0" eaLnBrk="1" fontAlgn="base" hangingPunct="1">
              <a:spcBef>
                <a:spcPct val="0"/>
              </a:spcBef>
              <a:spcAft>
                <a:spcPct val="0"/>
              </a:spcAft>
              <a:defRPr sz="2800" b="1">
                <a:solidFill>
                  <a:schemeClr val="bg1"/>
                </a:solidFill>
                <a:latin typeface="Arial" charset="0"/>
              </a:defRPr>
            </a:lvl7pPr>
            <a:lvl8pPr marL="1371600" algn="ctr" rtl="0" eaLnBrk="1" fontAlgn="base" hangingPunct="1">
              <a:spcBef>
                <a:spcPct val="0"/>
              </a:spcBef>
              <a:spcAft>
                <a:spcPct val="0"/>
              </a:spcAft>
              <a:defRPr sz="2800" b="1">
                <a:solidFill>
                  <a:schemeClr val="bg1"/>
                </a:solidFill>
                <a:latin typeface="Arial" charset="0"/>
              </a:defRPr>
            </a:lvl8pPr>
            <a:lvl9pPr marL="1828800" algn="ctr" rtl="0" eaLnBrk="1" fontAlgn="base" hangingPunct="1">
              <a:spcBef>
                <a:spcPct val="0"/>
              </a:spcBef>
              <a:spcAft>
                <a:spcPct val="0"/>
              </a:spcAft>
              <a:defRPr sz="2800" b="1">
                <a:solidFill>
                  <a:schemeClr val="bg1"/>
                </a:solidFill>
                <a:latin typeface="Arial" charset="0"/>
              </a:defRPr>
            </a:lvl9pPr>
          </a:lstStyle>
          <a:p>
            <a:pPr>
              <a:lnSpc>
                <a:spcPct val="80000"/>
              </a:lnSpc>
            </a:pPr>
            <a:r>
              <a:rPr lang="en-US" sz="3600" dirty="0">
                <a:solidFill>
                  <a:srgbClr val="FF0000"/>
                </a:solidFill>
              </a:rPr>
              <a:t>Purpose</a:t>
            </a:r>
            <a:r>
              <a:rPr lang="en-US" sz="3600" dirty="0">
                <a:solidFill>
                  <a:schemeClr val="tx1"/>
                </a:solidFill>
              </a:rPr>
              <a:t> of </a:t>
            </a:r>
            <a:r>
              <a:rPr lang="en-US" sz="3600" dirty="0">
                <a:solidFill>
                  <a:srgbClr val="0070C0"/>
                </a:solidFill>
              </a:rPr>
              <a:t>S.O.L.I.D</a:t>
            </a:r>
          </a:p>
        </p:txBody>
      </p:sp>
      <p:sp>
        <p:nvSpPr>
          <p:cNvPr id="2" name="Date Placeholder 1"/>
          <p:cNvSpPr>
            <a:spLocks noGrp="1"/>
          </p:cNvSpPr>
          <p:nvPr>
            <p:ph type="dt" sz="half" idx="10"/>
          </p:nvPr>
        </p:nvSpPr>
        <p:spPr/>
        <p:txBody>
          <a:bodyPr/>
          <a:lstStyle/>
          <a:p>
            <a:fld id="{D8420541-9A96-472B-957F-995A962EE82E}" type="datetime1">
              <a:rPr lang="vi-VN" smtClean="0"/>
              <a:t>18/08/2016</a:t>
            </a:fld>
            <a:endParaRPr lang="en-US"/>
          </a:p>
        </p:txBody>
      </p:sp>
      <p:sp>
        <p:nvSpPr>
          <p:cNvPr id="3" name="Slide Number Placeholder 2"/>
          <p:cNvSpPr>
            <a:spLocks noGrp="1"/>
          </p:cNvSpPr>
          <p:nvPr>
            <p:ph type="sldNum" sz="quarter" idx="12"/>
          </p:nvPr>
        </p:nvSpPr>
        <p:spPr/>
        <p:txBody>
          <a:bodyPr/>
          <a:lstStyle/>
          <a:p>
            <a:fld id="{594F5E46-7DA3-4EC7-AA4C-D3290A39A059}" type="slidenum">
              <a:rPr lang="en-US" smtClean="0"/>
              <a:pPr/>
              <a:t>4</a:t>
            </a:fld>
            <a:endParaRPr lang="en-US"/>
          </a:p>
        </p:txBody>
      </p:sp>
    </p:spTree>
    <p:extLst>
      <p:ext uri="{BB962C8B-B14F-4D97-AF65-F5344CB8AC3E}">
        <p14:creationId xmlns:p14="http://schemas.microsoft.com/office/powerpoint/2010/main" val="3944912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41986" name="Rectangle 2"/>
          <p:cNvSpPr>
            <a:spLocks noGrp="1" noChangeArrowheads="1"/>
          </p:cNvSpPr>
          <p:nvPr>
            <p:ph type="title"/>
          </p:nvPr>
        </p:nvSpPr>
        <p:spPr>
          <a:xfrm>
            <a:off x="152400" y="152400"/>
            <a:ext cx="8915400" cy="762000"/>
          </a:xfrm>
          <a:solidFill>
            <a:schemeClr val="bg1"/>
          </a:solidFill>
          <a:ln w="38100">
            <a:solidFill>
              <a:srgbClr val="FF0000"/>
            </a:solidFill>
          </a:ln>
        </p:spPr>
        <p:txBody>
          <a:bodyPr/>
          <a:lstStyle/>
          <a:p>
            <a:pPr>
              <a:lnSpc>
                <a:spcPct val="80000"/>
              </a:lnSpc>
            </a:pPr>
            <a:r>
              <a:rPr lang="en-US" sz="3600" dirty="0">
                <a:solidFill>
                  <a:srgbClr val="FF0000"/>
                </a:solidFill>
              </a:rPr>
              <a:t>S  </a:t>
            </a:r>
            <a:r>
              <a:rPr lang="en-US" sz="3600" dirty="0">
                <a:solidFill>
                  <a:schemeClr val="tx2"/>
                </a:solidFill>
              </a:rPr>
              <a:t>Single-</a:t>
            </a:r>
            <a:r>
              <a:rPr lang="en-US" sz="3600" dirty="0" err="1">
                <a:solidFill>
                  <a:schemeClr val="tx2"/>
                </a:solidFill>
              </a:rPr>
              <a:t>responsiblity</a:t>
            </a:r>
            <a:r>
              <a:rPr lang="en-US" sz="3600" dirty="0">
                <a:solidFill>
                  <a:schemeClr val="tx2"/>
                </a:solidFill>
              </a:rPr>
              <a:t> principle </a:t>
            </a:r>
            <a:r>
              <a:rPr lang="en-US" sz="3600" dirty="0">
                <a:solidFill>
                  <a:srgbClr val="0070C0"/>
                </a:solidFill>
              </a:rPr>
              <a:t>(SRP)</a:t>
            </a:r>
          </a:p>
        </p:txBody>
      </p:sp>
      <p:sp>
        <p:nvSpPr>
          <p:cNvPr id="41987" name="Rectangle 3"/>
          <p:cNvSpPr>
            <a:spLocks noGrp="1" noChangeArrowheads="1"/>
          </p:cNvSpPr>
          <p:nvPr>
            <p:ph type="body" idx="1"/>
          </p:nvPr>
        </p:nvSpPr>
        <p:spPr>
          <a:xfrm>
            <a:off x="762000" y="1295400"/>
            <a:ext cx="7700963" cy="906462"/>
          </a:xfrm>
        </p:spPr>
        <p:txBody>
          <a:bodyPr/>
          <a:lstStyle/>
          <a:p>
            <a:pPr marL="0" indent="0">
              <a:lnSpc>
                <a:spcPct val="80000"/>
              </a:lnSpc>
              <a:buNone/>
            </a:pPr>
            <a:r>
              <a:rPr lang="en-US" b="1" dirty="0">
                <a:solidFill>
                  <a:srgbClr val="005696"/>
                </a:solidFill>
              </a:rPr>
              <a:t>A class should have one, and only one, reason to change.</a:t>
            </a:r>
            <a:endParaRPr lang="en-US" sz="2800" b="1" dirty="0">
              <a:solidFill>
                <a:srgbClr val="005696"/>
              </a:solidFill>
            </a:endParaRPr>
          </a:p>
        </p:txBody>
      </p:sp>
      <p:pic>
        <p:nvPicPr>
          <p:cNvPr id="100354" name="Picture 2" descr="http://www.rudisbakery.com/wp-content/uploads/2012/06/the-only-one-360x2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209800"/>
            <a:ext cx="5715000" cy="3810002"/>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E0D69E1F-B968-4B66-87C8-89EDC74AEEDE}" type="datetime1">
              <a:rPr lang="vi-VN" smtClean="0"/>
              <a:t>18/08/2016</a:t>
            </a:fld>
            <a:endParaRPr lang="en-US"/>
          </a:p>
        </p:txBody>
      </p:sp>
      <p:sp>
        <p:nvSpPr>
          <p:cNvPr id="3" name="Slide Number Placeholder 2"/>
          <p:cNvSpPr>
            <a:spLocks noGrp="1"/>
          </p:cNvSpPr>
          <p:nvPr>
            <p:ph type="sldNum" sz="quarter" idx="12"/>
          </p:nvPr>
        </p:nvSpPr>
        <p:spPr/>
        <p:txBody>
          <a:bodyPr/>
          <a:lstStyle/>
          <a:p>
            <a:fld id="{594F5E46-7DA3-4EC7-AA4C-D3290A39A059}" type="slidenum">
              <a:rPr lang="en-US" smtClean="0"/>
              <a:pPr/>
              <a:t>5</a:t>
            </a:fld>
            <a:endParaRPr lang="en-US"/>
          </a:p>
        </p:txBody>
      </p:sp>
    </p:spTree>
    <p:extLst>
      <p:ext uri="{BB962C8B-B14F-4D97-AF65-F5344CB8AC3E}">
        <p14:creationId xmlns:p14="http://schemas.microsoft.com/office/powerpoint/2010/main" val="741558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41986" name="Rectangle 2"/>
          <p:cNvSpPr>
            <a:spLocks noGrp="1" noChangeArrowheads="1"/>
          </p:cNvSpPr>
          <p:nvPr>
            <p:ph type="title"/>
          </p:nvPr>
        </p:nvSpPr>
        <p:spPr/>
        <p:txBody>
          <a:bodyPr/>
          <a:lstStyle/>
          <a:p>
            <a:r>
              <a:rPr lang="en-US"/>
              <a:t>Hot Tip</a:t>
            </a:r>
          </a:p>
        </p:txBody>
      </p:sp>
      <p:pic>
        <p:nvPicPr>
          <p:cNvPr id="9932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43" y="914400"/>
            <a:ext cx="8921857"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51637" y="4419600"/>
            <a:ext cx="8686800" cy="2031325"/>
          </a:xfrm>
          <a:prstGeom prst="rect">
            <a:avLst/>
          </a:prstGeom>
          <a:noFill/>
          <a:ln w="19050">
            <a:solidFill>
              <a:srgbClr val="0070C0"/>
            </a:solidFill>
          </a:ln>
        </p:spPr>
        <p:txBody>
          <a:bodyPr wrap="square" rtlCol="0">
            <a:spAutoFit/>
          </a:bodyPr>
          <a:lstStyle/>
          <a:p>
            <a:r>
              <a:rPr lang="en-US" sz="1400" dirty="0"/>
              <a:t>This design violates the SRP. The Rectangle class has two responsibilities. The first responsibility is to provide a mathematical model of the geometry of a rectangle. The second responsibility is to render the rectangle on a graphical user interface.</a:t>
            </a:r>
            <a:br>
              <a:rPr lang="en-US" sz="1400" dirty="0"/>
            </a:br>
            <a:r>
              <a:rPr lang="en-US" sz="1400" dirty="0"/>
              <a:t>The violation of SRP causes several nasty problems. Firstly, we must include the GUI in the computational geometry application. In .NET the GUI assembly would have to be built and deployed with the computational geometry application.</a:t>
            </a:r>
            <a:br>
              <a:rPr lang="en-US" sz="1400" dirty="0"/>
            </a:br>
            <a:r>
              <a:rPr lang="en-US" sz="1400" dirty="0"/>
              <a:t>Secondly, if a change to the </a:t>
            </a:r>
            <a:r>
              <a:rPr lang="en-US" sz="1400" b="1" i="1" dirty="0"/>
              <a:t>Graphical Application</a:t>
            </a:r>
            <a:r>
              <a:rPr lang="en-US" sz="1400" dirty="0"/>
              <a:t> causes the Rectangle to change for some reason, that change may force us to rebuild, retest, and redeploy the </a:t>
            </a:r>
            <a:r>
              <a:rPr lang="en-US" sz="1400" b="1" i="1" dirty="0"/>
              <a:t>Computational Geometry Application</a:t>
            </a:r>
            <a:r>
              <a:rPr lang="en-US" sz="1400" dirty="0"/>
              <a:t>. If we forget to do this, that application may break in unpredictable ways.</a:t>
            </a:r>
            <a:endParaRPr lang="en-US" dirty="0"/>
          </a:p>
        </p:txBody>
      </p:sp>
      <p:sp>
        <p:nvSpPr>
          <p:cNvPr id="8" name="Rectangle 2"/>
          <p:cNvSpPr txBox="1">
            <a:spLocks noChangeArrowheads="1"/>
          </p:cNvSpPr>
          <p:nvPr/>
        </p:nvSpPr>
        <p:spPr bwMode="white">
          <a:xfrm>
            <a:off x="152400" y="152400"/>
            <a:ext cx="8915400" cy="762000"/>
          </a:xfrm>
          <a:prstGeom prst="rect">
            <a:avLst/>
          </a:prstGeom>
          <a:solidFill>
            <a:schemeClr val="bg1"/>
          </a:solidFill>
          <a:ln w="38100">
            <a:solidFill>
              <a:srgbClr val="FF0000"/>
            </a:solidFill>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Arial" charset="0"/>
              </a:defRPr>
            </a:lvl2pPr>
            <a:lvl3pPr algn="ctr" rtl="0" eaLnBrk="1" fontAlgn="base" hangingPunct="1">
              <a:spcBef>
                <a:spcPct val="0"/>
              </a:spcBef>
              <a:spcAft>
                <a:spcPct val="0"/>
              </a:spcAft>
              <a:defRPr sz="2800" b="1">
                <a:solidFill>
                  <a:schemeClr val="bg1"/>
                </a:solidFill>
                <a:latin typeface="Arial" charset="0"/>
              </a:defRPr>
            </a:lvl3pPr>
            <a:lvl4pPr algn="ctr" rtl="0" eaLnBrk="1" fontAlgn="base" hangingPunct="1">
              <a:spcBef>
                <a:spcPct val="0"/>
              </a:spcBef>
              <a:spcAft>
                <a:spcPct val="0"/>
              </a:spcAft>
              <a:defRPr sz="2800" b="1">
                <a:solidFill>
                  <a:schemeClr val="bg1"/>
                </a:solidFill>
                <a:latin typeface="Arial" charset="0"/>
              </a:defRPr>
            </a:lvl4pPr>
            <a:lvl5pPr algn="ctr" rtl="0" eaLnBrk="1" fontAlgn="base" hangingPunct="1">
              <a:spcBef>
                <a:spcPct val="0"/>
              </a:spcBef>
              <a:spcAft>
                <a:spcPct val="0"/>
              </a:spcAft>
              <a:defRPr sz="2800" b="1">
                <a:solidFill>
                  <a:schemeClr val="bg1"/>
                </a:solidFill>
                <a:latin typeface="Arial" charset="0"/>
              </a:defRPr>
            </a:lvl5pPr>
            <a:lvl6pPr marL="457200" algn="ctr" rtl="0" eaLnBrk="1" fontAlgn="base" hangingPunct="1">
              <a:spcBef>
                <a:spcPct val="0"/>
              </a:spcBef>
              <a:spcAft>
                <a:spcPct val="0"/>
              </a:spcAft>
              <a:defRPr sz="2800" b="1">
                <a:solidFill>
                  <a:schemeClr val="bg1"/>
                </a:solidFill>
                <a:latin typeface="Arial" charset="0"/>
              </a:defRPr>
            </a:lvl6pPr>
            <a:lvl7pPr marL="914400" algn="ctr" rtl="0" eaLnBrk="1" fontAlgn="base" hangingPunct="1">
              <a:spcBef>
                <a:spcPct val="0"/>
              </a:spcBef>
              <a:spcAft>
                <a:spcPct val="0"/>
              </a:spcAft>
              <a:defRPr sz="2800" b="1">
                <a:solidFill>
                  <a:schemeClr val="bg1"/>
                </a:solidFill>
                <a:latin typeface="Arial" charset="0"/>
              </a:defRPr>
            </a:lvl7pPr>
            <a:lvl8pPr marL="1371600" algn="ctr" rtl="0" eaLnBrk="1" fontAlgn="base" hangingPunct="1">
              <a:spcBef>
                <a:spcPct val="0"/>
              </a:spcBef>
              <a:spcAft>
                <a:spcPct val="0"/>
              </a:spcAft>
              <a:defRPr sz="2800" b="1">
                <a:solidFill>
                  <a:schemeClr val="bg1"/>
                </a:solidFill>
                <a:latin typeface="Arial" charset="0"/>
              </a:defRPr>
            </a:lvl8pPr>
            <a:lvl9pPr marL="1828800" algn="ctr" rtl="0" eaLnBrk="1" fontAlgn="base" hangingPunct="1">
              <a:spcBef>
                <a:spcPct val="0"/>
              </a:spcBef>
              <a:spcAft>
                <a:spcPct val="0"/>
              </a:spcAft>
              <a:defRPr sz="2800" b="1">
                <a:solidFill>
                  <a:schemeClr val="bg1"/>
                </a:solidFill>
                <a:latin typeface="Arial" charset="0"/>
              </a:defRPr>
            </a:lvl9pPr>
          </a:lstStyle>
          <a:p>
            <a:pPr>
              <a:lnSpc>
                <a:spcPct val="80000"/>
              </a:lnSpc>
            </a:pPr>
            <a:r>
              <a:rPr lang="en-US" sz="3600">
                <a:solidFill>
                  <a:srgbClr val="FF0000"/>
                </a:solidFill>
              </a:rPr>
              <a:t>S  </a:t>
            </a:r>
            <a:r>
              <a:rPr lang="en-US" sz="3600">
                <a:solidFill>
                  <a:schemeClr val="tx2"/>
                </a:solidFill>
              </a:rPr>
              <a:t>Single-responsiblity principle </a:t>
            </a:r>
            <a:r>
              <a:rPr lang="en-US" sz="3600">
                <a:solidFill>
                  <a:srgbClr val="0070C0"/>
                </a:solidFill>
              </a:rPr>
              <a:t>(SRP)</a:t>
            </a:r>
            <a:endParaRPr lang="en-US" sz="3600" dirty="0">
              <a:solidFill>
                <a:srgbClr val="0070C0"/>
              </a:solidFill>
            </a:endParaRPr>
          </a:p>
        </p:txBody>
      </p:sp>
      <p:sp>
        <p:nvSpPr>
          <p:cNvPr id="3" name="Date Placeholder 2"/>
          <p:cNvSpPr>
            <a:spLocks noGrp="1"/>
          </p:cNvSpPr>
          <p:nvPr>
            <p:ph type="dt" sz="half" idx="10"/>
          </p:nvPr>
        </p:nvSpPr>
        <p:spPr/>
        <p:txBody>
          <a:bodyPr/>
          <a:lstStyle/>
          <a:p>
            <a:fld id="{1D7E4649-6B60-4DB8-AD9A-304CF6DD717B}" type="datetime1">
              <a:rPr lang="vi-VN" smtClean="0"/>
              <a:t>18/08/2016</a:t>
            </a:fld>
            <a:endParaRPr lang="en-US"/>
          </a:p>
        </p:txBody>
      </p:sp>
      <p:sp>
        <p:nvSpPr>
          <p:cNvPr id="4" name="Slide Number Placeholder 3"/>
          <p:cNvSpPr>
            <a:spLocks noGrp="1"/>
          </p:cNvSpPr>
          <p:nvPr>
            <p:ph type="sldNum" sz="quarter" idx="12"/>
          </p:nvPr>
        </p:nvSpPr>
        <p:spPr/>
        <p:txBody>
          <a:bodyPr/>
          <a:lstStyle/>
          <a:p>
            <a:fld id="{594F5E46-7DA3-4EC7-AA4C-D3290A39A059}" type="slidenum">
              <a:rPr lang="en-US" smtClean="0"/>
              <a:pPr/>
              <a:t>6</a:t>
            </a:fld>
            <a:endParaRPr lang="en-US"/>
          </a:p>
        </p:txBody>
      </p:sp>
    </p:spTree>
    <p:extLst>
      <p:ext uri="{BB962C8B-B14F-4D97-AF65-F5344CB8AC3E}">
        <p14:creationId xmlns:p14="http://schemas.microsoft.com/office/powerpoint/2010/main" val="741558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41986" name="Rectangle 2"/>
          <p:cNvSpPr>
            <a:spLocks noGrp="1" noChangeArrowheads="1"/>
          </p:cNvSpPr>
          <p:nvPr>
            <p:ph type="title"/>
          </p:nvPr>
        </p:nvSpPr>
        <p:spPr/>
        <p:txBody>
          <a:bodyPr/>
          <a:lstStyle/>
          <a:p>
            <a:r>
              <a:rPr lang="en-US"/>
              <a:t>Hot Tip</a:t>
            </a:r>
          </a:p>
        </p:txBody>
      </p:sp>
      <p:pic>
        <p:nvPicPr>
          <p:cNvPr id="9830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277" y="1295400"/>
            <a:ext cx="8910523"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
          <p:cNvSpPr txBox="1">
            <a:spLocks noChangeArrowheads="1"/>
          </p:cNvSpPr>
          <p:nvPr/>
        </p:nvSpPr>
        <p:spPr bwMode="white">
          <a:xfrm>
            <a:off x="152400" y="152400"/>
            <a:ext cx="8915400" cy="762000"/>
          </a:xfrm>
          <a:prstGeom prst="rect">
            <a:avLst/>
          </a:prstGeom>
          <a:solidFill>
            <a:schemeClr val="bg1"/>
          </a:solidFill>
          <a:ln w="38100">
            <a:solidFill>
              <a:srgbClr val="FF0000"/>
            </a:solidFill>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Arial" charset="0"/>
              </a:defRPr>
            </a:lvl2pPr>
            <a:lvl3pPr algn="ctr" rtl="0" eaLnBrk="1" fontAlgn="base" hangingPunct="1">
              <a:spcBef>
                <a:spcPct val="0"/>
              </a:spcBef>
              <a:spcAft>
                <a:spcPct val="0"/>
              </a:spcAft>
              <a:defRPr sz="2800" b="1">
                <a:solidFill>
                  <a:schemeClr val="bg1"/>
                </a:solidFill>
                <a:latin typeface="Arial" charset="0"/>
              </a:defRPr>
            </a:lvl3pPr>
            <a:lvl4pPr algn="ctr" rtl="0" eaLnBrk="1" fontAlgn="base" hangingPunct="1">
              <a:spcBef>
                <a:spcPct val="0"/>
              </a:spcBef>
              <a:spcAft>
                <a:spcPct val="0"/>
              </a:spcAft>
              <a:defRPr sz="2800" b="1">
                <a:solidFill>
                  <a:schemeClr val="bg1"/>
                </a:solidFill>
                <a:latin typeface="Arial" charset="0"/>
              </a:defRPr>
            </a:lvl4pPr>
            <a:lvl5pPr algn="ctr" rtl="0" eaLnBrk="1" fontAlgn="base" hangingPunct="1">
              <a:spcBef>
                <a:spcPct val="0"/>
              </a:spcBef>
              <a:spcAft>
                <a:spcPct val="0"/>
              </a:spcAft>
              <a:defRPr sz="2800" b="1">
                <a:solidFill>
                  <a:schemeClr val="bg1"/>
                </a:solidFill>
                <a:latin typeface="Arial" charset="0"/>
              </a:defRPr>
            </a:lvl5pPr>
            <a:lvl6pPr marL="457200" algn="ctr" rtl="0" eaLnBrk="1" fontAlgn="base" hangingPunct="1">
              <a:spcBef>
                <a:spcPct val="0"/>
              </a:spcBef>
              <a:spcAft>
                <a:spcPct val="0"/>
              </a:spcAft>
              <a:defRPr sz="2800" b="1">
                <a:solidFill>
                  <a:schemeClr val="bg1"/>
                </a:solidFill>
                <a:latin typeface="Arial" charset="0"/>
              </a:defRPr>
            </a:lvl6pPr>
            <a:lvl7pPr marL="914400" algn="ctr" rtl="0" eaLnBrk="1" fontAlgn="base" hangingPunct="1">
              <a:spcBef>
                <a:spcPct val="0"/>
              </a:spcBef>
              <a:spcAft>
                <a:spcPct val="0"/>
              </a:spcAft>
              <a:defRPr sz="2800" b="1">
                <a:solidFill>
                  <a:schemeClr val="bg1"/>
                </a:solidFill>
                <a:latin typeface="Arial" charset="0"/>
              </a:defRPr>
            </a:lvl7pPr>
            <a:lvl8pPr marL="1371600" algn="ctr" rtl="0" eaLnBrk="1" fontAlgn="base" hangingPunct="1">
              <a:spcBef>
                <a:spcPct val="0"/>
              </a:spcBef>
              <a:spcAft>
                <a:spcPct val="0"/>
              </a:spcAft>
              <a:defRPr sz="2800" b="1">
                <a:solidFill>
                  <a:schemeClr val="bg1"/>
                </a:solidFill>
                <a:latin typeface="Arial" charset="0"/>
              </a:defRPr>
            </a:lvl8pPr>
            <a:lvl9pPr marL="1828800" algn="ctr" rtl="0" eaLnBrk="1" fontAlgn="base" hangingPunct="1">
              <a:spcBef>
                <a:spcPct val="0"/>
              </a:spcBef>
              <a:spcAft>
                <a:spcPct val="0"/>
              </a:spcAft>
              <a:defRPr sz="2800" b="1">
                <a:solidFill>
                  <a:schemeClr val="bg1"/>
                </a:solidFill>
                <a:latin typeface="Arial" charset="0"/>
              </a:defRPr>
            </a:lvl9pPr>
          </a:lstStyle>
          <a:p>
            <a:pPr>
              <a:lnSpc>
                <a:spcPct val="80000"/>
              </a:lnSpc>
            </a:pPr>
            <a:r>
              <a:rPr lang="en-US" sz="3600">
                <a:solidFill>
                  <a:srgbClr val="FF0000"/>
                </a:solidFill>
              </a:rPr>
              <a:t>S  </a:t>
            </a:r>
            <a:r>
              <a:rPr lang="en-US" sz="3600">
                <a:solidFill>
                  <a:schemeClr val="tx2"/>
                </a:solidFill>
              </a:rPr>
              <a:t>Single-responsiblity principle </a:t>
            </a:r>
            <a:r>
              <a:rPr lang="en-US" sz="3600">
                <a:solidFill>
                  <a:srgbClr val="0070C0"/>
                </a:solidFill>
              </a:rPr>
              <a:t>(SRP)</a:t>
            </a:r>
            <a:endParaRPr lang="en-US" sz="3600" dirty="0">
              <a:solidFill>
                <a:srgbClr val="0070C0"/>
              </a:solidFill>
            </a:endParaRPr>
          </a:p>
        </p:txBody>
      </p:sp>
      <p:sp>
        <p:nvSpPr>
          <p:cNvPr id="2" name="Date Placeholder 1"/>
          <p:cNvSpPr>
            <a:spLocks noGrp="1"/>
          </p:cNvSpPr>
          <p:nvPr>
            <p:ph type="dt" sz="half" idx="10"/>
          </p:nvPr>
        </p:nvSpPr>
        <p:spPr/>
        <p:txBody>
          <a:bodyPr/>
          <a:lstStyle/>
          <a:p>
            <a:fld id="{DBC39373-5355-4D5A-A900-B6E087C24F1E}" type="datetime1">
              <a:rPr lang="vi-VN" smtClean="0"/>
              <a:t>18/08/2016</a:t>
            </a:fld>
            <a:endParaRPr lang="en-US"/>
          </a:p>
        </p:txBody>
      </p:sp>
      <p:sp>
        <p:nvSpPr>
          <p:cNvPr id="3" name="Slide Number Placeholder 2"/>
          <p:cNvSpPr>
            <a:spLocks noGrp="1"/>
          </p:cNvSpPr>
          <p:nvPr>
            <p:ph type="sldNum" sz="quarter" idx="12"/>
          </p:nvPr>
        </p:nvSpPr>
        <p:spPr/>
        <p:txBody>
          <a:bodyPr/>
          <a:lstStyle/>
          <a:p>
            <a:fld id="{594F5E46-7DA3-4EC7-AA4C-D3290A39A059}" type="slidenum">
              <a:rPr lang="en-US" smtClean="0"/>
              <a:pPr/>
              <a:t>7</a:t>
            </a:fld>
            <a:endParaRPr lang="en-US"/>
          </a:p>
        </p:txBody>
      </p:sp>
    </p:spTree>
    <p:extLst>
      <p:ext uri="{BB962C8B-B14F-4D97-AF65-F5344CB8AC3E}">
        <p14:creationId xmlns:p14="http://schemas.microsoft.com/office/powerpoint/2010/main" val="741558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874" t="10288" r="10192" b="14568"/>
          <a:stretch/>
        </p:blipFill>
        <p:spPr bwMode="auto">
          <a:xfrm>
            <a:off x="5257800" y="4232235"/>
            <a:ext cx="2690037" cy="2625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vi-VN"/>
              <a:t>Tấn Hòa - Tinh Anh</a:t>
            </a:r>
            <a:endParaRPr lang="en-US"/>
          </a:p>
        </p:txBody>
      </p:sp>
      <p:sp>
        <p:nvSpPr>
          <p:cNvPr id="41986" name="Rectangle 2"/>
          <p:cNvSpPr>
            <a:spLocks noGrp="1" noChangeArrowheads="1"/>
          </p:cNvSpPr>
          <p:nvPr>
            <p:ph type="title"/>
          </p:nvPr>
        </p:nvSpPr>
        <p:spPr/>
        <p:txBody>
          <a:bodyPr/>
          <a:lstStyle/>
          <a:p>
            <a:r>
              <a:rPr lang="en-US" dirty="0"/>
              <a:t>Hot Tip</a:t>
            </a:r>
          </a:p>
        </p:txBody>
      </p:sp>
      <p:sp>
        <p:nvSpPr>
          <p:cNvPr id="41987" name="Rectangle 3"/>
          <p:cNvSpPr>
            <a:spLocks noGrp="1" noChangeArrowheads="1"/>
          </p:cNvSpPr>
          <p:nvPr>
            <p:ph type="body" idx="1"/>
          </p:nvPr>
        </p:nvSpPr>
        <p:spPr>
          <a:xfrm>
            <a:off x="416718" y="1066800"/>
            <a:ext cx="8270082" cy="2971800"/>
          </a:xfrm>
        </p:spPr>
        <p:txBody>
          <a:bodyPr/>
          <a:lstStyle/>
          <a:p>
            <a:pPr marL="0" indent="0">
              <a:lnSpc>
                <a:spcPct val="80000"/>
              </a:lnSpc>
              <a:buNone/>
            </a:pPr>
            <a:r>
              <a:rPr lang="en-US" b="1" dirty="0">
                <a:solidFill>
                  <a:schemeClr val="tx1"/>
                </a:solidFill>
                <a:latin typeface="+mn-lt"/>
                <a:ea typeface="+mn-ea"/>
                <a:cs typeface="+mn-cs"/>
              </a:rPr>
              <a:t>The SRP is one of the simplest of the principles, and one of the hardest to get right. Conjoining responsibilities is something that we do naturally. Finding and separating those responsibilities from one another is much of what software design is really about</a:t>
            </a:r>
            <a:r>
              <a:rPr lang="en-US" dirty="0">
                <a:solidFill>
                  <a:schemeClr val="tx1"/>
                </a:solidFill>
                <a:latin typeface="+mn-lt"/>
                <a:ea typeface="+mn-ea"/>
                <a:cs typeface="+mn-cs"/>
              </a:rPr>
              <a:t>. </a:t>
            </a:r>
          </a:p>
          <a:p>
            <a:pPr marL="0" indent="0">
              <a:lnSpc>
                <a:spcPct val="80000"/>
              </a:lnSpc>
              <a:buNone/>
            </a:pPr>
            <a:endParaRPr lang="en-US" dirty="0">
              <a:solidFill>
                <a:schemeClr val="tx1"/>
              </a:solidFill>
              <a:latin typeface="+mn-lt"/>
              <a:ea typeface="+mn-ea"/>
              <a:cs typeface="+mn-cs"/>
            </a:endParaRPr>
          </a:p>
          <a:p>
            <a:pPr marL="0" indent="0">
              <a:lnSpc>
                <a:spcPct val="80000"/>
              </a:lnSpc>
              <a:buNone/>
            </a:pPr>
            <a:r>
              <a:rPr lang="en-US" dirty="0">
                <a:solidFill>
                  <a:schemeClr val="tx1"/>
                </a:solidFill>
                <a:latin typeface="+mn-lt"/>
                <a:ea typeface="+mn-ea"/>
                <a:cs typeface="+mn-cs"/>
              </a:rPr>
              <a:t>Indeed, the rest of the principles we will discuss come back to this issue in one way or another.</a:t>
            </a:r>
            <a:endParaRPr lang="en-US" sz="2800" dirty="0">
              <a:solidFill>
                <a:schemeClr val="tx2"/>
              </a:solidFill>
            </a:endParaRPr>
          </a:p>
        </p:txBody>
      </p:sp>
      <p:pic>
        <p:nvPicPr>
          <p:cNvPr id="9728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4724400"/>
            <a:ext cx="4648200" cy="1654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2"/>
          <p:cNvSpPr txBox="1">
            <a:spLocks noChangeArrowheads="1"/>
          </p:cNvSpPr>
          <p:nvPr/>
        </p:nvSpPr>
        <p:spPr bwMode="white">
          <a:xfrm>
            <a:off x="152400" y="152400"/>
            <a:ext cx="8915400" cy="685800"/>
          </a:xfrm>
          <a:prstGeom prst="rect">
            <a:avLst/>
          </a:prstGeom>
          <a:solidFill>
            <a:schemeClr val="bg1"/>
          </a:solidFill>
          <a:ln w="38100">
            <a:solidFill>
              <a:srgbClr val="FF0000"/>
            </a:solidFill>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Arial" charset="0"/>
              </a:defRPr>
            </a:lvl2pPr>
            <a:lvl3pPr algn="ctr" rtl="0" eaLnBrk="1" fontAlgn="base" hangingPunct="1">
              <a:spcBef>
                <a:spcPct val="0"/>
              </a:spcBef>
              <a:spcAft>
                <a:spcPct val="0"/>
              </a:spcAft>
              <a:defRPr sz="2800" b="1">
                <a:solidFill>
                  <a:schemeClr val="bg1"/>
                </a:solidFill>
                <a:latin typeface="Arial" charset="0"/>
              </a:defRPr>
            </a:lvl3pPr>
            <a:lvl4pPr algn="ctr" rtl="0" eaLnBrk="1" fontAlgn="base" hangingPunct="1">
              <a:spcBef>
                <a:spcPct val="0"/>
              </a:spcBef>
              <a:spcAft>
                <a:spcPct val="0"/>
              </a:spcAft>
              <a:defRPr sz="2800" b="1">
                <a:solidFill>
                  <a:schemeClr val="bg1"/>
                </a:solidFill>
                <a:latin typeface="Arial" charset="0"/>
              </a:defRPr>
            </a:lvl4pPr>
            <a:lvl5pPr algn="ctr" rtl="0" eaLnBrk="1" fontAlgn="base" hangingPunct="1">
              <a:spcBef>
                <a:spcPct val="0"/>
              </a:spcBef>
              <a:spcAft>
                <a:spcPct val="0"/>
              </a:spcAft>
              <a:defRPr sz="2800" b="1">
                <a:solidFill>
                  <a:schemeClr val="bg1"/>
                </a:solidFill>
                <a:latin typeface="Arial" charset="0"/>
              </a:defRPr>
            </a:lvl5pPr>
            <a:lvl6pPr marL="457200" algn="ctr" rtl="0" eaLnBrk="1" fontAlgn="base" hangingPunct="1">
              <a:spcBef>
                <a:spcPct val="0"/>
              </a:spcBef>
              <a:spcAft>
                <a:spcPct val="0"/>
              </a:spcAft>
              <a:defRPr sz="2800" b="1">
                <a:solidFill>
                  <a:schemeClr val="bg1"/>
                </a:solidFill>
                <a:latin typeface="Arial" charset="0"/>
              </a:defRPr>
            </a:lvl6pPr>
            <a:lvl7pPr marL="914400" algn="ctr" rtl="0" eaLnBrk="1" fontAlgn="base" hangingPunct="1">
              <a:spcBef>
                <a:spcPct val="0"/>
              </a:spcBef>
              <a:spcAft>
                <a:spcPct val="0"/>
              </a:spcAft>
              <a:defRPr sz="2800" b="1">
                <a:solidFill>
                  <a:schemeClr val="bg1"/>
                </a:solidFill>
                <a:latin typeface="Arial" charset="0"/>
              </a:defRPr>
            </a:lvl7pPr>
            <a:lvl8pPr marL="1371600" algn="ctr" rtl="0" eaLnBrk="1" fontAlgn="base" hangingPunct="1">
              <a:spcBef>
                <a:spcPct val="0"/>
              </a:spcBef>
              <a:spcAft>
                <a:spcPct val="0"/>
              </a:spcAft>
              <a:defRPr sz="2800" b="1">
                <a:solidFill>
                  <a:schemeClr val="bg1"/>
                </a:solidFill>
                <a:latin typeface="Arial" charset="0"/>
              </a:defRPr>
            </a:lvl8pPr>
            <a:lvl9pPr marL="1828800" algn="ctr" rtl="0" eaLnBrk="1" fontAlgn="base" hangingPunct="1">
              <a:spcBef>
                <a:spcPct val="0"/>
              </a:spcBef>
              <a:spcAft>
                <a:spcPct val="0"/>
              </a:spcAft>
              <a:defRPr sz="2800" b="1">
                <a:solidFill>
                  <a:schemeClr val="bg1"/>
                </a:solidFill>
                <a:latin typeface="Arial" charset="0"/>
              </a:defRPr>
            </a:lvl9pPr>
          </a:lstStyle>
          <a:p>
            <a:pPr lvl="1">
              <a:lnSpc>
                <a:spcPct val="80000"/>
              </a:lnSpc>
            </a:pPr>
            <a:r>
              <a:rPr lang="en-US" sz="3600" dirty="0">
                <a:solidFill>
                  <a:srgbClr val="0070C0"/>
                </a:solidFill>
              </a:rPr>
              <a:t>CONCLUSION</a:t>
            </a:r>
          </a:p>
        </p:txBody>
      </p:sp>
      <p:sp>
        <p:nvSpPr>
          <p:cNvPr id="2" name="Date Placeholder 1"/>
          <p:cNvSpPr>
            <a:spLocks noGrp="1"/>
          </p:cNvSpPr>
          <p:nvPr>
            <p:ph type="dt" sz="half" idx="10"/>
          </p:nvPr>
        </p:nvSpPr>
        <p:spPr/>
        <p:txBody>
          <a:bodyPr/>
          <a:lstStyle/>
          <a:p>
            <a:fld id="{CEEA735A-A4EE-4C5C-8606-8DDB3E3ED5D6}" type="datetime1">
              <a:rPr lang="vi-VN" smtClean="0"/>
              <a:t>18/08/2016</a:t>
            </a:fld>
            <a:endParaRPr lang="en-US"/>
          </a:p>
        </p:txBody>
      </p:sp>
      <p:sp>
        <p:nvSpPr>
          <p:cNvPr id="3" name="Slide Number Placeholder 2"/>
          <p:cNvSpPr>
            <a:spLocks noGrp="1"/>
          </p:cNvSpPr>
          <p:nvPr>
            <p:ph type="sldNum" sz="quarter" idx="12"/>
          </p:nvPr>
        </p:nvSpPr>
        <p:spPr/>
        <p:txBody>
          <a:bodyPr/>
          <a:lstStyle/>
          <a:p>
            <a:fld id="{594F5E46-7DA3-4EC7-AA4C-D3290A39A059}" type="slidenum">
              <a:rPr lang="en-US" smtClean="0"/>
              <a:pPr/>
              <a:t>8</a:t>
            </a:fld>
            <a:endParaRPr lang="en-US"/>
          </a:p>
        </p:txBody>
      </p:sp>
    </p:spTree>
    <p:extLst>
      <p:ext uri="{BB962C8B-B14F-4D97-AF65-F5344CB8AC3E}">
        <p14:creationId xmlns:p14="http://schemas.microsoft.com/office/powerpoint/2010/main" val="741558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41986" name="Rectangle 2"/>
          <p:cNvSpPr>
            <a:spLocks noGrp="1" noChangeArrowheads="1"/>
          </p:cNvSpPr>
          <p:nvPr>
            <p:ph type="title"/>
          </p:nvPr>
        </p:nvSpPr>
        <p:spPr/>
        <p:txBody>
          <a:bodyPr/>
          <a:lstStyle/>
          <a:p>
            <a:r>
              <a:rPr lang="en-US"/>
              <a:t>Hot Tip</a:t>
            </a:r>
          </a:p>
        </p:txBody>
      </p:sp>
      <p:sp>
        <p:nvSpPr>
          <p:cNvPr id="41987" name="Rectangle 3"/>
          <p:cNvSpPr>
            <a:spLocks noGrp="1" noChangeArrowheads="1"/>
          </p:cNvSpPr>
          <p:nvPr>
            <p:ph type="body" idx="1"/>
          </p:nvPr>
        </p:nvSpPr>
        <p:spPr>
          <a:xfrm>
            <a:off x="1" y="1066800"/>
            <a:ext cx="9143999" cy="914400"/>
          </a:xfrm>
        </p:spPr>
        <p:txBody>
          <a:bodyPr/>
          <a:lstStyle/>
          <a:p>
            <a:pPr marL="0" indent="0">
              <a:lnSpc>
                <a:spcPct val="150000"/>
              </a:lnSpc>
              <a:buNone/>
            </a:pPr>
            <a:r>
              <a:rPr lang="en-US" sz="2400" b="1" i="1" dirty="0">
                <a:solidFill>
                  <a:schemeClr val="tx1"/>
                </a:solidFill>
                <a:latin typeface="+mn-lt"/>
                <a:ea typeface="+mn-ea"/>
                <a:cs typeface="+mn-cs"/>
              </a:rPr>
              <a:t>SOFTWARE ENTITIES (CLASSES, MODULES, FUNCTIONS,...)</a:t>
            </a:r>
            <a:br>
              <a:rPr lang="en-US" sz="2000" b="1" dirty="0">
                <a:solidFill>
                  <a:schemeClr val="tx1"/>
                </a:solidFill>
                <a:latin typeface="+mn-lt"/>
                <a:ea typeface="+mn-ea"/>
                <a:cs typeface="+mn-cs"/>
              </a:rPr>
            </a:br>
            <a:endParaRPr lang="en-US" sz="2800" dirty="0">
              <a:solidFill>
                <a:schemeClr val="tx2"/>
              </a:solidFill>
            </a:endParaRPr>
          </a:p>
        </p:txBody>
      </p:sp>
      <p:sp>
        <p:nvSpPr>
          <p:cNvPr id="6" name="Rectangle 2"/>
          <p:cNvSpPr txBox="1">
            <a:spLocks noChangeArrowheads="1"/>
          </p:cNvSpPr>
          <p:nvPr/>
        </p:nvSpPr>
        <p:spPr bwMode="white">
          <a:xfrm>
            <a:off x="457200" y="152400"/>
            <a:ext cx="8153400" cy="762000"/>
          </a:xfrm>
          <a:prstGeom prst="rect">
            <a:avLst/>
          </a:prstGeom>
          <a:solidFill>
            <a:schemeClr val="bg1"/>
          </a:solidFill>
          <a:ln w="38100">
            <a:solidFill>
              <a:srgbClr val="FF0000"/>
            </a:solidFill>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Arial" charset="0"/>
              </a:defRPr>
            </a:lvl2pPr>
            <a:lvl3pPr algn="ctr" rtl="0" eaLnBrk="1" fontAlgn="base" hangingPunct="1">
              <a:spcBef>
                <a:spcPct val="0"/>
              </a:spcBef>
              <a:spcAft>
                <a:spcPct val="0"/>
              </a:spcAft>
              <a:defRPr sz="2800" b="1">
                <a:solidFill>
                  <a:schemeClr val="bg1"/>
                </a:solidFill>
                <a:latin typeface="Arial" charset="0"/>
              </a:defRPr>
            </a:lvl3pPr>
            <a:lvl4pPr algn="ctr" rtl="0" eaLnBrk="1" fontAlgn="base" hangingPunct="1">
              <a:spcBef>
                <a:spcPct val="0"/>
              </a:spcBef>
              <a:spcAft>
                <a:spcPct val="0"/>
              </a:spcAft>
              <a:defRPr sz="2800" b="1">
                <a:solidFill>
                  <a:schemeClr val="bg1"/>
                </a:solidFill>
                <a:latin typeface="Arial" charset="0"/>
              </a:defRPr>
            </a:lvl4pPr>
            <a:lvl5pPr algn="ctr" rtl="0" eaLnBrk="1" fontAlgn="base" hangingPunct="1">
              <a:spcBef>
                <a:spcPct val="0"/>
              </a:spcBef>
              <a:spcAft>
                <a:spcPct val="0"/>
              </a:spcAft>
              <a:defRPr sz="2800" b="1">
                <a:solidFill>
                  <a:schemeClr val="bg1"/>
                </a:solidFill>
                <a:latin typeface="Arial" charset="0"/>
              </a:defRPr>
            </a:lvl5pPr>
            <a:lvl6pPr marL="457200" algn="ctr" rtl="0" eaLnBrk="1" fontAlgn="base" hangingPunct="1">
              <a:spcBef>
                <a:spcPct val="0"/>
              </a:spcBef>
              <a:spcAft>
                <a:spcPct val="0"/>
              </a:spcAft>
              <a:defRPr sz="2800" b="1">
                <a:solidFill>
                  <a:schemeClr val="bg1"/>
                </a:solidFill>
                <a:latin typeface="Arial" charset="0"/>
              </a:defRPr>
            </a:lvl6pPr>
            <a:lvl7pPr marL="914400" algn="ctr" rtl="0" eaLnBrk="1" fontAlgn="base" hangingPunct="1">
              <a:spcBef>
                <a:spcPct val="0"/>
              </a:spcBef>
              <a:spcAft>
                <a:spcPct val="0"/>
              </a:spcAft>
              <a:defRPr sz="2800" b="1">
                <a:solidFill>
                  <a:schemeClr val="bg1"/>
                </a:solidFill>
                <a:latin typeface="Arial" charset="0"/>
              </a:defRPr>
            </a:lvl7pPr>
            <a:lvl8pPr marL="1371600" algn="ctr" rtl="0" eaLnBrk="1" fontAlgn="base" hangingPunct="1">
              <a:spcBef>
                <a:spcPct val="0"/>
              </a:spcBef>
              <a:spcAft>
                <a:spcPct val="0"/>
              </a:spcAft>
              <a:defRPr sz="2800" b="1">
                <a:solidFill>
                  <a:schemeClr val="bg1"/>
                </a:solidFill>
                <a:latin typeface="Arial" charset="0"/>
              </a:defRPr>
            </a:lvl8pPr>
            <a:lvl9pPr marL="1828800" algn="ctr" rtl="0" eaLnBrk="1" fontAlgn="base" hangingPunct="1">
              <a:spcBef>
                <a:spcPct val="0"/>
              </a:spcBef>
              <a:spcAft>
                <a:spcPct val="0"/>
              </a:spcAft>
              <a:defRPr sz="2800" b="1">
                <a:solidFill>
                  <a:schemeClr val="bg1"/>
                </a:solidFill>
                <a:latin typeface="Arial" charset="0"/>
              </a:defRPr>
            </a:lvl9pPr>
          </a:lstStyle>
          <a:p>
            <a:pPr>
              <a:lnSpc>
                <a:spcPct val="80000"/>
              </a:lnSpc>
            </a:pPr>
            <a:r>
              <a:rPr lang="en-US" sz="3600" dirty="0">
                <a:solidFill>
                  <a:srgbClr val="FF0000"/>
                </a:solidFill>
              </a:rPr>
              <a:t>O</a:t>
            </a:r>
            <a:r>
              <a:rPr lang="en-US" sz="3600" dirty="0">
                <a:solidFill>
                  <a:schemeClr val="tx2"/>
                </a:solidFill>
              </a:rPr>
              <a:t> 	Open-closed principle </a:t>
            </a:r>
            <a:r>
              <a:rPr lang="en-US" sz="3600" dirty="0">
                <a:solidFill>
                  <a:srgbClr val="0070C0"/>
                </a:solidFill>
              </a:rPr>
              <a:t>(OCP)</a:t>
            </a:r>
          </a:p>
        </p:txBody>
      </p:sp>
      <p:sp>
        <p:nvSpPr>
          <p:cNvPr id="3" name="TextBox 2"/>
          <p:cNvSpPr txBox="1"/>
          <p:nvPr/>
        </p:nvSpPr>
        <p:spPr>
          <a:xfrm>
            <a:off x="723900" y="1752600"/>
            <a:ext cx="7620000" cy="1323439"/>
          </a:xfrm>
          <a:prstGeom prst="rect">
            <a:avLst/>
          </a:prstGeom>
          <a:noFill/>
        </p:spPr>
        <p:txBody>
          <a:bodyPr wrap="square" rtlCol="0">
            <a:spAutoFit/>
          </a:bodyPr>
          <a:lstStyle/>
          <a:p>
            <a:pPr marL="0" indent="0">
              <a:buNone/>
            </a:pPr>
            <a:r>
              <a:rPr lang="en-US" sz="3200" b="1" dirty="0">
                <a:solidFill>
                  <a:srgbClr val="005696"/>
                </a:solidFill>
              </a:rPr>
              <a:t>SHOULD BE OPEN FOR EXTENSION, </a:t>
            </a:r>
          </a:p>
          <a:p>
            <a:pPr marL="0" indent="0">
              <a:lnSpc>
                <a:spcPct val="150000"/>
              </a:lnSpc>
              <a:buNone/>
            </a:pPr>
            <a:r>
              <a:rPr lang="en-US" sz="3200" b="1" dirty="0">
                <a:solidFill>
                  <a:srgbClr val="005696"/>
                </a:solidFill>
              </a:rPr>
              <a:t>BUT CLOSED FOR MODIFICATION.</a:t>
            </a:r>
          </a:p>
        </p:txBody>
      </p:sp>
      <p:pic>
        <p:nvPicPr>
          <p:cNvPr id="102402" name="Picture 2" descr="http://www.phanopharmacy.com/img/upload/article/Kien%20thuc%20suc%20khoe%20-%20Tieu%20diem/Hieu%20dung%20song%20khoe/tang-huyet-ap-nen-va-khong-n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4114800"/>
            <a:ext cx="6178219" cy="241756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838200" y="3076039"/>
            <a:ext cx="7086600" cy="830997"/>
          </a:xfrm>
          <a:prstGeom prst="rect">
            <a:avLst/>
          </a:prstGeom>
          <a:noFill/>
        </p:spPr>
        <p:txBody>
          <a:bodyPr wrap="square" rtlCol="0">
            <a:spAutoFit/>
          </a:bodyPr>
          <a:lstStyle/>
          <a:p>
            <a:r>
              <a:rPr lang="en-US" sz="2400" b="1" dirty="0"/>
              <a:t>To avoid someone change the source code has stabilized and has passed the test</a:t>
            </a:r>
            <a:endParaRPr lang="en-US" dirty="0"/>
          </a:p>
        </p:txBody>
      </p:sp>
      <p:sp>
        <p:nvSpPr>
          <p:cNvPr id="9" name="Date Placeholder 8"/>
          <p:cNvSpPr>
            <a:spLocks noGrp="1"/>
          </p:cNvSpPr>
          <p:nvPr>
            <p:ph type="dt" sz="half" idx="10"/>
          </p:nvPr>
        </p:nvSpPr>
        <p:spPr/>
        <p:txBody>
          <a:bodyPr/>
          <a:lstStyle/>
          <a:p>
            <a:fld id="{8E181495-9221-461F-ABFF-8A8754FF4F72}" type="datetime1">
              <a:rPr lang="vi-VN" smtClean="0"/>
              <a:t>18/08/2016</a:t>
            </a:fld>
            <a:endParaRPr lang="en-US"/>
          </a:p>
        </p:txBody>
      </p:sp>
      <p:sp>
        <p:nvSpPr>
          <p:cNvPr id="10" name="Slide Number Placeholder 9"/>
          <p:cNvSpPr>
            <a:spLocks noGrp="1"/>
          </p:cNvSpPr>
          <p:nvPr>
            <p:ph type="sldNum" sz="quarter" idx="12"/>
          </p:nvPr>
        </p:nvSpPr>
        <p:spPr/>
        <p:txBody>
          <a:bodyPr/>
          <a:lstStyle/>
          <a:p>
            <a:fld id="{594F5E46-7DA3-4EC7-AA4C-D3290A39A059}" type="slidenum">
              <a:rPr lang="en-US" smtClean="0"/>
              <a:pPr/>
              <a:t>9</a:t>
            </a:fld>
            <a:endParaRPr lang="en-US"/>
          </a:p>
        </p:txBody>
      </p:sp>
    </p:spTree>
    <p:extLst>
      <p:ext uri="{BB962C8B-B14F-4D97-AF65-F5344CB8AC3E}">
        <p14:creationId xmlns:p14="http://schemas.microsoft.com/office/powerpoint/2010/main" val="3944912071"/>
      </p:ext>
    </p:extLst>
  </p:cSld>
  <p:clrMapOvr>
    <a:masterClrMapping/>
  </p:clrMapOvr>
</p:sld>
</file>

<file path=ppt/theme/theme1.xml><?xml version="1.0" encoding="utf-8"?>
<a:theme xmlns:a="http://schemas.openxmlformats.org/drawingml/2006/main" name="cdb2004215l">
  <a:themeElements>
    <a:clrScheme name="208tgp_time_light 3">
      <a:dk1>
        <a:srgbClr val="000000"/>
      </a:dk1>
      <a:lt1>
        <a:srgbClr val="FFFFFF"/>
      </a:lt1>
      <a:dk2>
        <a:srgbClr val="0F4D5B"/>
      </a:dk2>
      <a:lt2>
        <a:srgbClr val="969696"/>
      </a:lt2>
      <a:accent1>
        <a:srgbClr val="1B7D6A"/>
      </a:accent1>
      <a:accent2>
        <a:srgbClr val="CBBA3B"/>
      </a:accent2>
      <a:accent3>
        <a:srgbClr val="FFFFFF"/>
      </a:accent3>
      <a:accent4>
        <a:srgbClr val="000000"/>
      </a:accent4>
      <a:accent5>
        <a:srgbClr val="ABBFB9"/>
      </a:accent5>
      <a:accent6>
        <a:srgbClr val="B8A835"/>
      </a:accent6>
      <a:hlink>
        <a:srgbClr val="3790D3"/>
      </a:hlink>
      <a:folHlink>
        <a:srgbClr val="BD6A1F"/>
      </a:folHlink>
    </a:clrScheme>
    <a:fontScheme name="208tgp_tim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08tgp_time_light 1">
        <a:dk1>
          <a:srgbClr val="000000"/>
        </a:dk1>
        <a:lt1>
          <a:srgbClr val="FFFFFF"/>
        </a:lt1>
        <a:dk2>
          <a:srgbClr val="351155"/>
        </a:dk2>
        <a:lt2>
          <a:srgbClr val="969696"/>
        </a:lt2>
        <a:accent1>
          <a:srgbClr val="7053CB"/>
        </a:accent1>
        <a:accent2>
          <a:srgbClr val="3282BE"/>
        </a:accent2>
        <a:accent3>
          <a:srgbClr val="FFFFFF"/>
        </a:accent3>
        <a:accent4>
          <a:srgbClr val="000000"/>
        </a:accent4>
        <a:accent5>
          <a:srgbClr val="BBB3E2"/>
        </a:accent5>
        <a:accent6>
          <a:srgbClr val="2C75AC"/>
        </a:accent6>
        <a:hlink>
          <a:srgbClr val="D17FB6"/>
        </a:hlink>
        <a:folHlink>
          <a:srgbClr val="E3981D"/>
        </a:folHlink>
      </a:clrScheme>
      <a:clrMap bg1="lt1" tx1="dk1" bg2="lt2" tx2="dk2" accent1="accent1" accent2="accent2" accent3="accent3" accent4="accent4" accent5="accent5" accent6="accent6" hlink="hlink" folHlink="folHlink"/>
    </a:extraClrScheme>
    <a:extraClrScheme>
      <a:clrScheme name="208tgp_time_light 2">
        <a:dk1>
          <a:srgbClr val="000000"/>
        </a:dk1>
        <a:lt1>
          <a:srgbClr val="FFFFFF"/>
        </a:lt1>
        <a:dk2>
          <a:srgbClr val="1129A1"/>
        </a:dk2>
        <a:lt2>
          <a:srgbClr val="969696"/>
        </a:lt2>
        <a:accent1>
          <a:srgbClr val="4987E3"/>
        </a:accent1>
        <a:accent2>
          <a:srgbClr val="40C3EC"/>
        </a:accent2>
        <a:accent3>
          <a:srgbClr val="FFFFFF"/>
        </a:accent3>
        <a:accent4>
          <a:srgbClr val="000000"/>
        </a:accent4>
        <a:accent5>
          <a:srgbClr val="B1C3EF"/>
        </a:accent5>
        <a:accent6>
          <a:srgbClr val="39B0D6"/>
        </a:accent6>
        <a:hlink>
          <a:srgbClr val="36A1B6"/>
        </a:hlink>
        <a:folHlink>
          <a:srgbClr val="9CC769"/>
        </a:folHlink>
      </a:clrScheme>
      <a:clrMap bg1="lt1" tx1="dk1" bg2="lt2" tx2="dk2" accent1="accent1" accent2="accent2" accent3="accent3" accent4="accent4" accent5="accent5" accent6="accent6" hlink="hlink" folHlink="folHlink"/>
    </a:extraClrScheme>
    <a:extraClrScheme>
      <a:clrScheme name="208tgp_time_light 3">
        <a:dk1>
          <a:srgbClr val="000000"/>
        </a:dk1>
        <a:lt1>
          <a:srgbClr val="FFFFFF"/>
        </a:lt1>
        <a:dk2>
          <a:srgbClr val="0F4D5B"/>
        </a:dk2>
        <a:lt2>
          <a:srgbClr val="969696"/>
        </a:lt2>
        <a:accent1>
          <a:srgbClr val="1B7D6A"/>
        </a:accent1>
        <a:accent2>
          <a:srgbClr val="CBBA3B"/>
        </a:accent2>
        <a:accent3>
          <a:srgbClr val="FFFFFF"/>
        </a:accent3>
        <a:accent4>
          <a:srgbClr val="000000"/>
        </a:accent4>
        <a:accent5>
          <a:srgbClr val="ABBFB9"/>
        </a:accent5>
        <a:accent6>
          <a:srgbClr val="B8A835"/>
        </a:accent6>
        <a:hlink>
          <a:srgbClr val="3790D3"/>
        </a:hlink>
        <a:folHlink>
          <a:srgbClr val="BD6A1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cdb2004215l</Template>
  <TotalTime>308</TotalTime>
  <Words>1121</Words>
  <Application>Microsoft Office PowerPoint</Application>
  <PresentationFormat>On-screen Show (4:3)</PresentationFormat>
  <Paragraphs>161</Paragraphs>
  <Slides>28</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4" baseType="lpstr">
      <vt:lpstr>Arial</vt:lpstr>
      <vt:lpstr>Calibri</vt:lpstr>
      <vt:lpstr>Verdana</vt:lpstr>
      <vt:lpstr>Wingdings</vt:lpstr>
      <vt:lpstr>cdb2004215l</vt:lpstr>
      <vt:lpstr>Image</vt:lpstr>
      <vt:lpstr> S.O.L.I.D</vt:lpstr>
      <vt:lpstr>PowerPoint Presentation</vt:lpstr>
      <vt:lpstr>PowerPoint Presentation</vt:lpstr>
      <vt:lpstr>Hot Tip</vt:lpstr>
      <vt:lpstr>S  Single-responsiblity principle (SRP)</vt:lpstr>
      <vt:lpstr>Hot Tip</vt:lpstr>
      <vt:lpstr>Hot Tip</vt:lpstr>
      <vt:lpstr>Hot Tip</vt:lpstr>
      <vt:lpstr>Hot Tip</vt:lpstr>
      <vt:lpstr>Hot Tip</vt:lpstr>
      <vt:lpstr>Hot Tip</vt:lpstr>
      <vt:lpstr>Hot Tip</vt:lpstr>
      <vt:lpstr>Hot Tip</vt:lpstr>
      <vt:lpstr>Hot Tip</vt:lpstr>
      <vt:lpstr>L  Liskov substitution principle (LSP)</vt:lpstr>
      <vt:lpstr>L  Liskov substitution principle (LSP)</vt:lpstr>
      <vt:lpstr>L  Liskov substitution principle (LSP)</vt:lpstr>
      <vt:lpstr>L  Liskov substitution principle (LSP)</vt:lpstr>
      <vt:lpstr>L  Liskov substitution principle (LSP)</vt:lpstr>
      <vt:lpstr>L  Liskov substitution principle (LSP)</vt:lpstr>
      <vt:lpstr>I   The Interface Segregation Principle (LSP)</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hv</dc:creator>
  <cp:lastModifiedBy>Hoa Huynh</cp:lastModifiedBy>
  <cp:revision>49</cp:revision>
  <dcterms:created xsi:type="dcterms:W3CDTF">2016-08-18T01:22:58Z</dcterms:created>
  <dcterms:modified xsi:type="dcterms:W3CDTF">2016-08-18T14:40:49Z</dcterms:modified>
</cp:coreProperties>
</file>