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6"/>
  </p:notesMasterIdLst>
  <p:sldIdLst>
    <p:sldId id="256" r:id="rId2"/>
    <p:sldId id="257" r:id="rId3"/>
    <p:sldId id="259" r:id="rId4"/>
    <p:sldId id="261" r:id="rId5"/>
    <p:sldId id="262" r:id="rId6"/>
    <p:sldId id="263" r:id="rId7"/>
    <p:sldId id="264" r:id="rId8"/>
    <p:sldId id="265" r:id="rId9"/>
    <p:sldId id="266" r:id="rId10"/>
    <p:sldId id="267" r:id="rId11"/>
    <p:sldId id="268" r:id="rId12"/>
    <p:sldId id="269" r:id="rId13"/>
    <p:sldId id="270" r:id="rId14"/>
    <p:sldId id="25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1" d="100"/>
          <a:sy n="71" d="100"/>
        </p:scale>
        <p:origin x="-1500"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187B74-5E99-4A53-B8AD-8FAAD6120A22}" type="datetimeFigureOut">
              <a:rPr lang="en-US" smtClean="0"/>
              <a:t>8/1/2016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FC7978-1771-4E5E-BEFA-CE8FE38B59FF}" type="slidenum">
              <a:rPr lang="en-US" smtClean="0"/>
              <a:t>‹#›</a:t>
            </a:fld>
            <a:endParaRPr lang="en-US"/>
          </a:p>
        </p:txBody>
      </p:sp>
    </p:spTree>
    <p:extLst>
      <p:ext uri="{BB962C8B-B14F-4D97-AF65-F5344CB8AC3E}">
        <p14:creationId xmlns:p14="http://schemas.microsoft.com/office/powerpoint/2010/main" val="4182196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068E681E-5A90-4713-9BF7-06DB2109CD8A}" type="datetime1">
              <a:rPr lang="en-US" smtClean="0"/>
              <a:t>8/1/2016</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C29DFAEA-D359-42DD-9BF8-AEBB47F0D4F2}" type="slidenum">
              <a:rPr lang="en-US" smtClean="0"/>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E6661E-180B-41F9-8A1F-584148AED92D}" type="datetime1">
              <a:rPr lang="en-US" smtClean="0"/>
              <a:t>8/1/2016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DFAEA-D359-42DD-9BF8-AEBB47F0D4F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78A077-C407-42CA-B03A-18AA7A20439E}" type="datetime1">
              <a:rPr lang="en-US" smtClean="0"/>
              <a:t>8/1/2016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DFAEA-D359-42DD-9BF8-AEBB47F0D4F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E5897C-AF16-4982-B21A-A9E53B4BC51E}" type="datetime1">
              <a:rPr lang="en-US" smtClean="0"/>
              <a:t>8/1/2016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DFAEA-D359-42DD-9BF8-AEBB47F0D4F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7F461301-9CDC-416E-AA96-5E99578F3846}" type="datetime1">
              <a:rPr lang="en-US" smtClean="0"/>
              <a:t>8/1/2016</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DFAEA-D359-42DD-9BF8-AEBB47F0D4F2}" type="slidenum">
              <a:rPr lang="en-US" smtClean="0"/>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4BDE240-1855-4EA6-A38C-41087825CD16}" type="datetime1">
              <a:rPr lang="en-US" smtClean="0"/>
              <a:t>8/1/2016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9DFAEA-D359-42DD-9BF8-AEBB47F0D4F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2769DD1-6BE2-4C11-95AE-23FFEA837781}" type="datetime1">
              <a:rPr lang="en-US" smtClean="0"/>
              <a:t>8/1/2016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9DFAEA-D359-42DD-9BF8-AEBB47F0D4F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C338563-DD37-42F5-BE97-B9E98B459E13}" type="datetime1">
              <a:rPr lang="en-US" smtClean="0"/>
              <a:t>8/1/2016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9DFAEA-D359-42DD-9BF8-AEBB47F0D4F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1AD0F980-62CC-4F2E-9C32-BD4A77B5B0CD}" type="datetime1">
              <a:rPr lang="en-US" smtClean="0"/>
              <a:t>8/1/2016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9DFAEA-D359-42DD-9BF8-AEBB47F0D4F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6C8A3F-EBAB-44A0-A000-7F4A032E7F25}" type="datetime1">
              <a:rPr lang="en-US" smtClean="0"/>
              <a:t>8/1/2016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9DFAEA-D359-42DD-9BF8-AEBB47F0D4F2}" type="slidenum">
              <a:rPr lang="en-US" smtClean="0"/>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2954BD12-9FE3-4EAD-A137-BECEACF7A0D1}" type="datetime1">
              <a:rPr lang="en-US" smtClean="0"/>
              <a:t>8/1/2016</a:t>
            </a:fld>
            <a:endParaRPr lang="en-US"/>
          </a:p>
        </p:txBody>
      </p:sp>
      <p:sp>
        <p:nvSpPr>
          <p:cNvPr id="7" name="Slide Number Placeholder 6"/>
          <p:cNvSpPr>
            <a:spLocks noGrp="1"/>
          </p:cNvSpPr>
          <p:nvPr>
            <p:ph type="sldNum" sz="quarter" idx="12"/>
          </p:nvPr>
        </p:nvSpPr>
        <p:spPr/>
        <p:txBody>
          <a:bodyPr/>
          <a:lstStyle/>
          <a:p>
            <a:fld id="{C29DFAEA-D359-42DD-9BF8-AEBB47F0D4F2}" type="slidenum">
              <a:rPr lang="en-US" smtClean="0"/>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6450EA26-E757-4BB8-8C46-037ADBDFF74C}" type="datetime1">
              <a:rPr lang="en-US" smtClean="0"/>
              <a:t>8/1/2016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C29DFAEA-D359-42DD-9BF8-AEBB47F0D4F2}" type="slidenum">
              <a:rPr lang="en-US" smtClean="0"/>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toughdev.vn/qa/138474/java-enum-n%C6%A1i-h%E1%BB%8D-%C4%91%C6%B0%E1%BB%A3c-t%E1%BA%A1o-ra" TargetMode="External"/><Relationship Id="rId2" Type="http://schemas.openxmlformats.org/officeDocument/2006/relationships/hyperlink" Target="http://o7planning.org/vi/10199/huong-dan-su-dung-java-enum#a18795" TargetMode="External"/><Relationship Id="rId1" Type="http://schemas.openxmlformats.org/officeDocument/2006/relationships/slideLayout" Target="../slideLayouts/slideLayout2.xml"/><Relationship Id="rId4" Type="http://schemas.openxmlformats.org/officeDocument/2006/relationships/hyperlink" Target="http://www.cafeitvn.com/2014/09/kieu-enum-trong-jav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err="1" smtClean="0"/>
              <a:t>Tấn</a:t>
            </a:r>
            <a:r>
              <a:rPr lang="en-US" dirty="0" smtClean="0"/>
              <a:t> </a:t>
            </a:r>
            <a:r>
              <a:rPr lang="en-US" dirty="0" err="1" smtClean="0"/>
              <a:t>hòa</a:t>
            </a:r>
            <a:r>
              <a:rPr lang="en-US" dirty="0" smtClean="0"/>
              <a:t> – </a:t>
            </a:r>
            <a:r>
              <a:rPr lang="en-US" dirty="0" err="1" smtClean="0"/>
              <a:t>tấn</a:t>
            </a:r>
            <a:r>
              <a:rPr lang="en-US" dirty="0" smtClean="0"/>
              <a:t> </a:t>
            </a:r>
            <a:r>
              <a:rPr lang="en-US" dirty="0" err="1" smtClean="0"/>
              <a:t>điền</a:t>
            </a:r>
            <a:endParaRPr lang="en-US" dirty="0"/>
          </a:p>
        </p:txBody>
      </p:sp>
      <p:sp>
        <p:nvSpPr>
          <p:cNvPr id="2" name="Title 1"/>
          <p:cNvSpPr>
            <a:spLocks noGrp="1"/>
          </p:cNvSpPr>
          <p:nvPr>
            <p:ph type="ctrTitle"/>
          </p:nvPr>
        </p:nvSpPr>
        <p:spPr/>
        <p:txBody>
          <a:bodyPr/>
          <a:lstStyle/>
          <a:p>
            <a:r>
              <a:rPr lang="en-US" dirty="0" err="1" smtClean="0"/>
              <a:t>Enum</a:t>
            </a:r>
            <a:endParaRPr lang="en-US" dirty="0"/>
          </a:p>
        </p:txBody>
      </p:sp>
    </p:spTree>
    <p:extLst>
      <p:ext uri="{BB962C8B-B14F-4D97-AF65-F5344CB8AC3E}">
        <p14:creationId xmlns:p14="http://schemas.microsoft.com/office/powerpoint/2010/main" val="1957859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6" y="408372"/>
            <a:ext cx="8426824" cy="1039427"/>
          </a:xfrm>
        </p:spPr>
        <p:txBody>
          <a:bodyPr>
            <a:normAutofit fontScale="90000"/>
          </a:bodyPr>
          <a:lstStyle/>
          <a:p>
            <a:pPr marL="571500" indent="-457200"/>
            <a:r>
              <a:rPr lang="en-US" dirty="0" smtClean="0">
                <a:ea typeface="Verdana" pitchFamily="34" charset="0"/>
                <a:cs typeface="Verdana" pitchFamily="34" charset="0"/>
              </a:rPr>
              <a:t>5. </a:t>
            </a:r>
            <a:r>
              <a:rPr lang="vi-VN" dirty="0"/>
              <a:t>Enum có thể có cấu tử và method</a:t>
            </a:r>
            <a:r>
              <a:rPr lang="vi-VN" dirty="0" smtClean="0"/>
              <a:t> </a:t>
            </a:r>
            <a:endParaRPr lang="en-US" dirty="0"/>
          </a:p>
        </p:txBody>
      </p:sp>
      <p:sp>
        <p:nvSpPr>
          <p:cNvPr id="3" name="Content Placeholder 2"/>
          <p:cNvSpPr>
            <a:spLocks noGrp="1"/>
          </p:cNvSpPr>
          <p:nvPr>
            <p:ph idx="1"/>
          </p:nvPr>
        </p:nvSpPr>
        <p:spPr/>
        <p:txBody>
          <a:bodyPr>
            <a:normAutofit/>
          </a:bodyPr>
          <a:lstStyle/>
          <a:p>
            <a:endParaRPr lang="en-US" sz="2000" dirty="0">
              <a:latin typeface="Verdana" pitchFamily="34" charset="0"/>
              <a:ea typeface="Verdana" pitchFamily="34" charset="0"/>
              <a:cs typeface="Verdana" pitchFamily="34" charset="0"/>
            </a:endParaRPr>
          </a:p>
        </p:txBody>
      </p:sp>
      <p:pic>
        <p:nvPicPr>
          <p:cNvPr id="7171" name="Picture 3" descr="C:\Users\Hoa Huynh\Desktop\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2922" y="1600200"/>
            <a:ext cx="7543800" cy="289560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C:\Users\Hoa Huynh\Desktop\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922" y="4495800"/>
            <a:ext cx="7507288" cy="182431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C29DFAEA-D359-42DD-9BF8-AEBB47F0D4F2}" type="slidenum">
              <a:rPr lang="en-US" smtClean="0"/>
              <a:t>10</a:t>
            </a:fld>
            <a:endParaRPr lang="en-US"/>
          </a:p>
        </p:txBody>
      </p:sp>
    </p:spTree>
    <p:extLst>
      <p:ext uri="{BB962C8B-B14F-4D97-AF65-F5344CB8AC3E}">
        <p14:creationId xmlns:p14="http://schemas.microsoft.com/office/powerpoint/2010/main" val="2097354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6" y="408372"/>
            <a:ext cx="8426824" cy="1039427"/>
          </a:xfrm>
        </p:spPr>
        <p:txBody>
          <a:bodyPr>
            <a:normAutofit/>
          </a:bodyPr>
          <a:lstStyle/>
          <a:p>
            <a:pPr marL="571500" indent="-457200"/>
            <a:r>
              <a:rPr lang="en-US" dirty="0">
                <a:ea typeface="Verdana" pitchFamily="34" charset="0"/>
                <a:cs typeface="Verdana" pitchFamily="34" charset="0"/>
              </a:rPr>
              <a:t>6</a:t>
            </a:r>
            <a:r>
              <a:rPr lang="en-US" dirty="0" smtClean="0">
                <a:ea typeface="Verdana" pitchFamily="34" charset="0"/>
                <a:cs typeface="Verdana" pitchFamily="34" charset="0"/>
              </a:rPr>
              <a:t>. </a:t>
            </a:r>
            <a:r>
              <a:rPr lang="vi-VN" dirty="0"/>
              <a:t>Ghi đè method trong Enum</a:t>
            </a:r>
            <a:r>
              <a:rPr lang="vi-VN" dirty="0" smtClean="0"/>
              <a:t> </a:t>
            </a:r>
            <a:endParaRPr lang="en-US" dirty="0"/>
          </a:p>
        </p:txBody>
      </p:sp>
      <p:sp>
        <p:nvSpPr>
          <p:cNvPr id="3" name="Content Placeholder 2"/>
          <p:cNvSpPr>
            <a:spLocks noGrp="1"/>
          </p:cNvSpPr>
          <p:nvPr>
            <p:ph idx="1"/>
          </p:nvPr>
        </p:nvSpPr>
        <p:spPr>
          <a:xfrm>
            <a:off x="457200" y="1752600"/>
            <a:ext cx="8458200" cy="4373563"/>
          </a:xfrm>
        </p:spPr>
        <p:txBody>
          <a:bodyPr>
            <a:normAutofit/>
          </a:bodyPr>
          <a:lstStyle/>
          <a:p>
            <a:r>
              <a:rPr lang="vi-VN" sz="2000" dirty="0"/>
              <a:t>Bạn có thể ghi đè method toString() thừa kế từ class Object.</a:t>
            </a:r>
            <a:endParaRPr lang="en-US" sz="2000" dirty="0">
              <a:latin typeface="Verdana" pitchFamily="34" charset="0"/>
              <a:ea typeface="Verdana" pitchFamily="34" charset="0"/>
              <a:cs typeface="Verdana" pitchFamily="34" charset="0"/>
            </a:endParaRPr>
          </a:p>
        </p:txBody>
      </p:sp>
      <p:pic>
        <p:nvPicPr>
          <p:cNvPr id="8194" name="Picture 2" descr="C:\Users\Hoa Huynh\Desktop\1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47" y="2286000"/>
            <a:ext cx="8659813" cy="41910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C29DFAEA-D359-42DD-9BF8-AEBB47F0D4F2}" type="slidenum">
              <a:rPr lang="en-US" smtClean="0"/>
              <a:t>11</a:t>
            </a:fld>
            <a:endParaRPr lang="en-US"/>
          </a:p>
        </p:txBody>
      </p:sp>
    </p:spTree>
    <p:extLst>
      <p:ext uri="{BB962C8B-B14F-4D97-AF65-F5344CB8AC3E}">
        <p14:creationId xmlns:p14="http://schemas.microsoft.com/office/powerpoint/2010/main" val="195684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6" y="408372"/>
            <a:ext cx="8426824" cy="1039427"/>
          </a:xfrm>
        </p:spPr>
        <p:txBody>
          <a:bodyPr>
            <a:normAutofit/>
          </a:bodyPr>
          <a:lstStyle/>
          <a:p>
            <a:pPr marL="571500" indent="-457200"/>
            <a:r>
              <a:rPr lang="en-US" dirty="0">
                <a:ea typeface="Verdana" pitchFamily="34" charset="0"/>
                <a:cs typeface="Verdana" pitchFamily="34" charset="0"/>
              </a:rPr>
              <a:t>6</a:t>
            </a:r>
            <a:r>
              <a:rPr lang="en-US" dirty="0" smtClean="0">
                <a:ea typeface="Verdana" pitchFamily="34" charset="0"/>
                <a:cs typeface="Verdana" pitchFamily="34" charset="0"/>
              </a:rPr>
              <a:t>. </a:t>
            </a:r>
            <a:r>
              <a:rPr lang="vi-VN" dirty="0"/>
              <a:t>Ghi đè method trong Enum</a:t>
            </a:r>
            <a:r>
              <a:rPr lang="vi-VN" dirty="0" smtClean="0"/>
              <a:t> </a:t>
            </a:r>
            <a:endParaRPr lang="en-US" dirty="0"/>
          </a:p>
        </p:txBody>
      </p:sp>
      <p:sp>
        <p:nvSpPr>
          <p:cNvPr id="3" name="Content Placeholder 2"/>
          <p:cNvSpPr>
            <a:spLocks noGrp="1"/>
          </p:cNvSpPr>
          <p:nvPr>
            <p:ph idx="1"/>
          </p:nvPr>
        </p:nvSpPr>
        <p:spPr>
          <a:xfrm>
            <a:off x="457200" y="1752600"/>
            <a:ext cx="8458200" cy="4373563"/>
          </a:xfrm>
        </p:spPr>
        <p:txBody>
          <a:bodyPr>
            <a:normAutofit/>
          </a:bodyPr>
          <a:lstStyle/>
          <a:p>
            <a:r>
              <a:rPr lang="en-US" sz="2000" dirty="0" err="1"/>
              <a:t>Kết</a:t>
            </a:r>
            <a:r>
              <a:rPr lang="en-US" sz="2000" dirty="0"/>
              <a:t> </a:t>
            </a:r>
            <a:r>
              <a:rPr lang="en-US" sz="2000" dirty="0" err="1"/>
              <a:t>quả</a:t>
            </a:r>
            <a:r>
              <a:rPr lang="en-US" sz="2000" dirty="0"/>
              <a:t> </a:t>
            </a:r>
            <a:r>
              <a:rPr lang="en-US" sz="2000" dirty="0" err="1"/>
              <a:t>chạy</a:t>
            </a:r>
            <a:r>
              <a:rPr lang="en-US" sz="2000" dirty="0"/>
              <a:t> </a:t>
            </a:r>
            <a:r>
              <a:rPr lang="en-US" sz="2000" dirty="0" err="1"/>
              <a:t>ví</a:t>
            </a:r>
            <a:r>
              <a:rPr lang="en-US" sz="2000" dirty="0"/>
              <a:t> </a:t>
            </a:r>
            <a:r>
              <a:rPr lang="en-US" sz="2000" dirty="0" err="1"/>
              <a:t>dụ</a:t>
            </a:r>
            <a:r>
              <a:rPr lang="en-US" sz="2000" dirty="0"/>
              <a:t>:</a:t>
            </a:r>
            <a:endParaRPr lang="en-US" sz="2000" dirty="0">
              <a:latin typeface="Verdana" pitchFamily="34" charset="0"/>
              <a:ea typeface="Verdana" pitchFamily="34" charset="0"/>
              <a:cs typeface="Verdana" pitchFamily="34" charset="0"/>
            </a:endParaRPr>
          </a:p>
        </p:txBody>
      </p:sp>
      <p:pic>
        <p:nvPicPr>
          <p:cNvPr id="9218" name="Picture 2" descr="C:\Users\Hoa Huynh\Desktop\1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366682"/>
            <a:ext cx="7543800" cy="22098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C29DFAEA-D359-42DD-9BF8-AEBB47F0D4F2}" type="slidenum">
              <a:rPr lang="en-US" smtClean="0"/>
              <a:t>12</a:t>
            </a:fld>
            <a:endParaRPr lang="en-US"/>
          </a:p>
        </p:txBody>
      </p:sp>
    </p:spTree>
    <p:extLst>
      <p:ext uri="{BB962C8B-B14F-4D97-AF65-F5344CB8AC3E}">
        <p14:creationId xmlns:p14="http://schemas.microsoft.com/office/powerpoint/2010/main" val="499002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6" y="408372"/>
            <a:ext cx="8426824" cy="1039427"/>
          </a:xfrm>
        </p:spPr>
        <p:txBody>
          <a:bodyPr>
            <a:normAutofit fontScale="90000"/>
          </a:bodyPr>
          <a:lstStyle/>
          <a:p>
            <a:pPr marL="571500" indent="-457200"/>
            <a:r>
              <a:rPr lang="en-US" dirty="0" smtClean="0">
                <a:ea typeface="Verdana" pitchFamily="34" charset="0"/>
                <a:cs typeface="Verdana" pitchFamily="34" charset="0"/>
              </a:rPr>
              <a:t>7. </a:t>
            </a:r>
            <a:r>
              <a:rPr lang="vi-VN" dirty="0"/>
              <a:t>Method tr</a:t>
            </a:r>
            <a:r>
              <a:rPr lang="en-US" dirty="0" err="1"/>
              <a:t>ừ</a:t>
            </a:r>
            <a:r>
              <a:rPr lang="en-US" dirty="0" err="1">
                <a:latin typeface="Verdana" pitchFamily="34" charset="0"/>
                <a:ea typeface="Verdana" pitchFamily="34" charset="0"/>
                <a:cs typeface="Verdana" pitchFamily="34" charset="0"/>
              </a:rPr>
              <a:t>u</a:t>
            </a:r>
            <a:r>
              <a:rPr lang="vi-VN" dirty="0"/>
              <a:t> tượng trong Enum</a:t>
            </a:r>
            <a:r>
              <a:rPr lang="vi-VN" dirty="0" smtClean="0"/>
              <a:t> </a:t>
            </a:r>
            <a:endParaRPr lang="en-US" dirty="0"/>
          </a:p>
        </p:txBody>
      </p:sp>
      <p:sp>
        <p:nvSpPr>
          <p:cNvPr id="3" name="Content Placeholder 2"/>
          <p:cNvSpPr>
            <a:spLocks noGrp="1"/>
          </p:cNvSpPr>
          <p:nvPr>
            <p:ph idx="1"/>
          </p:nvPr>
        </p:nvSpPr>
        <p:spPr>
          <a:xfrm>
            <a:off x="457200" y="1752600"/>
            <a:ext cx="8458200" cy="4373563"/>
          </a:xfrm>
        </p:spPr>
        <p:txBody>
          <a:bodyPr>
            <a:normAutofit/>
          </a:bodyPr>
          <a:lstStyle/>
          <a:p>
            <a:endParaRPr lang="en-US" sz="2000" dirty="0">
              <a:latin typeface="Verdana" pitchFamily="34" charset="0"/>
              <a:ea typeface="Verdana" pitchFamily="34" charset="0"/>
              <a:cs typeface="Verdana" pitchFamily="34" charset="0"/>
            </a:endParaRPr>
          </a:p>
        </p:txBody>
      </p:sp>
      <p:pic>
        <p:nvPicPr>
          <p:cNvPr id="10242" name="Picture 2" descr="C:\Users\Hoa Huynh\Desktop\1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76400"/>
            <a:ext cx="8135938" cy="4903694"/>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C29DFAEA-D359-42DD-9BF8-AEBB47F0D4F2}" type="slidenum">
              <a:rPr lang="en-US" smtClean="0"/>
              <a:t>13</a:t>
            </a:fld>
            <a:endParaRPr lang="en-US"/>
          </a:p>
        </p:txBody>
      </p:sp>
    </p:spTree>
    <p:extLst>
      <p:ext uri="{BB962C8B-B14F-4D97-AF65-F5344CB8AC3E}">
        <p14:creationId xmlns:p14="http://schemas.microsoft.com/office/powerpoint/2010/main" val="2984907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Tham</a:t>
            </a:r>
            <a:r>
              <a:rPr lang="en-US" dirty="0" smtClean="0"/>
              <a:t> </a:t>
            </a:r>
            <a:r>
              <a:rPr lang="en-US" dirty="0" err="1" smtClean="0"/>
              <a:t>khảo</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o7planning.org/vi/10199/huong-dan-su-dung-java-enum#a18795</a:t>
            </a:r>
            <a:endParaRPr lang="en-US" dirty="0" smtClean="0"/>
          </a:p>
          <a:p>
            <a:r>
              <a:rPr lang="en-US" dirty="0">
                <a:hlinkClick r:id="rId3"/>
              </a:rPr>
              <a:t>http://toughdev.vn/qa/138474/java-enum-n%C6%A1i-h%E1%BB%8D-%</a:t>
            </a:r>
            <a:r>
              <a:rPr lang="en-US" dirty="0" smtClean="0">
                <a:hlinkClick r:id="rId3"/>
              </a:rPr>
              <a:t>C4%91%C6%B0%E1%BB%A3c-t%E1%BA%A1o-ra</a:t>
            </a:r>
            <a:endParaRPr lang="en-US" dirty="0" smtClean="0"/>
          </a:p>
          <a:p>
            <a:r>
              <a:rPr lang="en-US" dirty="0">
                <a:hlinkClick r:id="rId4"/>
              </a:rPr>
              <a:t>http://www.cafeitvn.com/2014/09/kieu-enum-trong-java</a:t>
            </a:r>
            <a:r>
              <a:rPr lang="en-US" dirty="0" smtClean="0">
                <a:hlinkClick r:id="rId4"/>
              </a:rPr>
              <a:t>/</a:t>
            </a:r>
            <a:endParaRPr lang="en-US" dirty="0" smtClean="0"/>
          </a:p>
          <a:p>
            <a:endParaRPr lang="en-US" dirty="0"/>
          </a:p>
        </p:txBody>
      </p:sp>
      <p:sp>
        <p:nvSpPr>
          <p:cNvPr id="4" name="Slide Number Placeholder 3"/>
          <p:cNvSpPr>
            <a:spLocks noGrp="1"/>
          </p:cNvSpPr>
          <p:nvPr>
            <p:ph type="sldNum" sz="quarter" idx="12"/>
          </p:nvPr>
        </p:nvSpPr>
        <p:spPr/>
        <p:txBody>
          <a:bodyPr/>
          <a:lstStyle/>
          <a:p>
            <a:fld id="{C29DFAEA-D359-42DD-9BF8-AEBB47F0D4F2}" type="slidenum">
              <a:rPr lang="en-US" smtClean="0"/>
              <a:t>14</a:t>
            </a:fld>
            <a:endParaRPr lang="en-US"/>
          </a:p>
        </p:txBody>
      </p:sp>
    </p:spTree>
    <p:extLst>
      <p:ext uri="{BB962C8B-B14F-4D97-AF65-F5344CB8AC3E}">
        <p14:creationId xmlns:p14="http://schemas.microsoft.com/office/powerpoint/2010/main" val="1317207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dung</a:t>
            </a:r>
            <a:endParaRPr lang="en-US" dirty="0"/>
          </a:p>
        </p:txBody>
      </p:sp>
      <p:sp>
        <p:nvSpPr>
          <p:cNvPr id="3" name="Content Placeholder 2"/>
          <p:cNvSpPr>
            <a:spLocks noGrp="1"/>
          </p:cNvSpPr>
          <p:nvPr>
            <p:ph idx="1"/>
          </p:nvPr>
        </p:nvSpPr>
        <p:spPr/>
        <p:txBody>
          <a:bodyPr/>
          <a:lstStyle/>
          <a:p>
            <a:pPr marL="571500" indent="-457200">
              <a:buFont typeface="+mj-lt"/>
              <a:buAutoNum type="arabicPeriod"/>
            </a:pPr>
            <a:r>
              <a:rPr lang="vi-VN" dirty="0" smtClean="0"/>
              <a:t>Java </a:t>
            </a:r>
            <a:r>
              <a:rPr lang="vi-VN" dirty="0"/>
              <a:t>Enum là gì</a:t>
            </a:r>
            <a:r>
              <a:rPr lang="vi-VN" dirty="0" smtClean="0"/>
              <a:t>?</a:t>
            </a:r>
            <a:endParaRPr lang="en-US" dirty="0" smtClean="0"/>
          </a:p>
          <a:p>
            <a:pPr marL="571500" indent="-457200">
              <a:buFont typeface="+mj-lt"/>
              <a:buAutoNum type="arabicPeriod"/>
            </a:pPr>
            <a:r>
              <a:rPr lang="en-US" dirty="0">
                <a:ea typeface="Verdana" pitchFamily="34" charset="0"/>
                <a:cs typeface="Verdana" pitchFamily="34" charset="0"/>
              </a:rPr>
              <a:t>S</a:t>
            </a:r>
            <a:r>
              <a:rPr lang="vi-VN" dirty="0" smtClean="0">
                <a:ea typeface="Verdana" pitchFamily="34" charset="0"/>
                <a:cs typeface="Verdana" pitchFamily="34" charset="0"/>
              </a:rPr>
              <a:t>ử</a:t>
            </a:r>
            <a:r>
              <a:rPr lang="vi-VN" dirty="0" smtClean="0"/>
              <a:t> </a:t>
            </a:r>
            <a:r>
              <a:rPr lang="vi-VN" dirty="0"/>
              <a:t>dụng toán tử == để so sánh </a:t>
            </a:r>
            <a:endParaRPr lang="en-US" dirty="0" smtClean="0"/>
          </a:p>
          <a:p>
            <a:pPr marL="571500" indent="-457200">
              <a:buFont typeface="+mj-lt"/>
              <a:buAutoNum type="arabicPeriod"/>
            </a:pPr>
            <a:r>
              <a:rPr lang="vi-VN" dirty="0" smtClean="0"/>
              <a:t>Enum trong </a:t>
            </a:r>
            <a:r>
              <a:rPr lang="vi-VN" dirty="0"/>
              <a:t>câu lệnh </a:t>
            </a:r>
            <a:r>
              <a:rPr lang="vi-VN" dirty="0" smtClean="0"/>
              <a:t>switch</a:t>
            </a:r>
            <a:endParaRPr lang="en-US" dirty="0" smtClean="0"/>
          </a:p>
          <a:p>
            <a:pPr marL="571500" indent="-457200">
              <a:buFont typeface="+mj-lt"/>
              <a:buAutoNum type="arabicPeriod"/>
            </a:pPr>
            <a:r>
              <a:rPr lang="vi-VN" dirty="0" smtClean="0"/>
              <a:t>Duyệt </a:t>
            </a:r>
            <a:r>
              <a:rPr lang="vi-VN" dirty="0"/>
              <a:t>trên các phần tử của </a:t>
            </a:r>
            <a:r>
              <a:rPr lang="vi-VN" dirty="0" smtClean="0"/>
              <a:t>Enum</a:t>
            </a:r>
            <a:endParaRPr lang="en-US" dirty="0" smtClean="0"/>
          </a:p>
          <a:p>
            <a:pPr marL="571500" indent="-457200">
              <a:buFont typeface="+mj-lt"/>
              <a:buAutoNum type="arabicPeriod"/>
            </a:pPr>
            <a:r>
              <a:rPr lang="vi-VN" dirty="0" smtClean="0"/>
              <a:t>Enum </a:t>
            </a:r>
            <a:r>
              <a:rPr lang="vi-VN" dirty="0"/>
              <a:t>có thể có cấu tử và </a:t>
            </a:r>
            <a:r>
              <a:rPr lang="vi-VN" dirty="0" smtClean="0"/>
              <a:t>method</a:t>
            </a:r>
            <a:endParaRPr lang="en-US" dirty="0" smtClean="0"/>
          </a:p>
          <a:p>
            <a:pPr marL="571500" indent="-457200">
              <a:buFont typeface="+mj-lt"/>
              <a:buAutoNum type="arabicPeriod"/>
            </a:pPr>
            <a:r>
              <a:rPr lang="vi-VN" dirty="0" smtClean="0"/>
              <a:t>Ghi </a:t>
            </a:r>
            <a:r>
              <a:rPr lang="vi-VN" dirty="0"/>
              <a:t>đè method trong </a:t>
            </a:r>
            <a:r>
              <a:rPr lang="vi-VN" dirty="0" smtClean="0"/>
              <a:t>Enum</a:t>
            </a:r>
            <a:endParaRPr lang="en-US" dirty="0" smtClean="0"/>
          </a:p>
          <a:p>
            <a:pPr marL="571500" indent="-457200">
              <a:buFont typeface="+mj-lt"/>
              <a:buAutoNum type="arabicPeriod"/>
            </a:pPr>
            <a:r>
              <a:rPr lang="vi-VN" dirty="0" smtClean="0"/>
              <a:t>Method tr</a:t>
            </a:r>
            <a:r>
              <a:rPr lang="en-US" dirty="0" err="1" smtClean="0"/>
              <a:t>ừ</a:t>
            </a:r>
            <a:r>
              <a:rPr lang="en-US" dirty="0" err="1" smtClean="0">
                <a:latin typeface="Verdana" pitchFamily="34" charset="0"/>
                <a:ea typeface="Verdana" pitchFamily="34" charset="0"/>
                <a:cs typeface="Verdana" pitchFamily="34" charset="0"/>
              </a:rPr>
              <a:t>u</a:t>
            </a:r>
            <a:r>
              <a:rPr lang="vi-VN" dirty="0" smtClean="0"/>
              <a:t> </a:t>
            </a:r>
            <a:r>
              <a:rPr lang="vi-VN" dirty="0"/>
              <a:t>tượng trong Enum</a:t>
            </a:r>
            <a:endParaRPr lang="en-US" dirty="0"/>
          </a:p>
        </p:txBody>
      </p:sp>
      <p:sp>
        <p:nvSpPr>
          <p:cNvPr id="4" name="Slide Number Placeholder 3"/>
          <p:cNvSpPr>
            <a:spLocks noGrp="1"/>
          </p:cNvSpPr>
          <p:nvPr>
            <p:ph type="sldNum" sz="quarter" idx="12"/>
          </p:nvPr>
        </p:nvSpPr>
        <p:spPr/>
        <p:txBody>
          <a:bodyPr/>
          <a:lstStyle/>
          <a:p>
            <a:fld id="{C29DFAEA-D359-42DD-9BF8-AEBB47F0D4F2}" type="slidenum">
              <a:rPr lang="en-US" smtClean="0"/>
              <a:t>2</a:t>
            </a:fld>
            <a:endParaRPr lang="en-US"/>
          </a:p>
        </p:txBody>
      </p:sp>
    </p:spTree>
    <p:extLst>
      <p:ext uri="{BB962C8B-B14F-4D97-AF65-F5344CB8AC3E}">
        <p14:creationId xmlns:p14="http://schemas.microsoft.com/office/powerpoint/2010/main" val="1202152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JAVA ENUM LÀ GÌ</a:t>
            </a:r>
            <a:endParaRPr lang="en-US" dirty="0"/>
          </a:p>
        </p:txBody>
      </p:sp>
      <p:sp>
        <p:nvSpPr>
          <p:cNvPr id="3" name="Content Placeholder 2"/>
          <p:cNvSpPr>
            <a:spLocks noGrp="1"/>
          </p:cNvSpPr>
          <p:nvPr>
            <p:ph idx="1"/>
          </p:nvPr>
        </p:nvSpPr>
        <p:spPr/>
        <p:txBody>
          <a:bodyPr/>
          <a:lstStyle/>
          <a:p>
            <a:r>
              <a:rPr lang="en-US" b="1" dirty="0" smtClean="0"/>
              <a:t>E</a:t>
            </a:r>
            <a:r>
              <a:rPr lang="vi-VN" b="1" dirty="0" smtClean="0"/>
              <a:t>num</a:t>
            </a:r>
            <a:r>
              <a:rPr lang="vi-VN" b="1" dirty="0"/>
              <a:t> </a:t>
            </a:r>
            <a:r>
              <a:rPr lang="vi-VN" dirty="0"/>
              <a:t>trong Java là một từ khóa, một tính năng được sử dụng để đại diện cho số cố định, Ví dụ ngày trong tuần, hành tinh trong hệ mặt trời, v..v </a:t>
            </a:r>
            <a:endParaRPr lang="en-US" dirty="0"/>
          </a:p>
        </p:txBody>
      </p:sp>
      <p:pic>
        <p:nvPicPr>
          <p:cNvPr id="1026" name="Picture 2" descr="C:\Users\Hoa Huynh\Desktop\123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352800"/>
            <a:ext cx="7848600" cy="30480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C29DFAEA-D359-42DD-9BF8-AEBB47F0D4F2}" type="slidenum">
              <a:rPr lang="en-US" smtClean="0"/>
              <a:t>3</a:t>
            </a:fld>
            <a:endParaRPr lang="en-US"/>
          </a:p>
        </p:txBody>
      </p:sp>
    </p:spTree>
    <p:extLst>
      <p:ext uri="{BB962C8B-B14F-4D97-AF65-F5344CB8AC3E}">
        <p14:creationId xmlns:p14="http://schemas.microsoft.com/office/powerpoint/2010/main" val="3243780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JAVA ENUM LÀ GÌ</a:t>
            </a:r>
            <a:endParaRPr lang="en-US" dirty="0"/>
          </a:p>
        </p:txBody>
      </p:sp>
      <p:sp>
        <p:nvSpPr>
          <p:cNvPr id="3" name="Content Placeholder 2"/>
          <p:cNvSpPr>
            <a:spLocks noGrp="1"/>
          </p:cNvSpPr>
          <p:nvPr>
            <p:ph idx="1"/>
          </p:nvPr>
        </p:nvSpPr>
        <p:spPr/>
        <p:txBody>
          <a:bodyPr/>
          <a:lstStyle/>
          <a:p>
            <a:r>
              <a:rPr lang="en-US" dirty="0" err="1" smtClean="0">
                <a:latin typeface="Verdana" pitchFamily="34" charset="0"/>
                <a:ea typeface="Verdana" pitchFamily="34" charset="0"/>
                <a:cs typeface="Verdana" pitchFamily="34" charset="0"/>
              </a:rPr>
              <a:t>Ví</a:t>
            </a:r>
            <a:r>
              <a:rPr lang="en-US" dirty="0" smtClean="0">
                <a:latin typeface="Verdana" pitchFamily="34" charset="0"/>
                <a:ea typeface="Verdana" pitchFamily="34" charset="0"/>
                <a:cs typeface="Verdana" pitchFamily="34" charset="0"/>
              </a:rPr>
              <a:t> du: </a:t>
            </a:r>
            <a:r>
              <a:rPr lang="en-US" dirty="0" err="1" smtClean="0">
                <a:latin typeface="Verdana" pitchFamily="34" charset="0"/>
                <a:ea typeface="Verdana" pitchFamily="34" charset="0"/>
                <a:cs typeface="Verdana" pitchFamily="34" charset="0"/>
              </a:rPr>
              <a:t>Một</a:t>
            </a:r>
            <a:r>
              <a:rPr lang="en-US" dirty="0" smtClean="0">
                <a:latin typeface="Verdana" pitchFamily="34" charset="0"/>
                <a:ea typeface="Verdana" pitchFamily="34" charset="0"/>
                <a:cs typeface="Verdana" pitchFamily="34" charset="0"/>
              </a:rPr>
              <a:t> </a:t>
            </a:r>
            <a:r>
              <a:rPr lang="en-US" dirty="0">
                <a:latin typeface="Verdana" pitchFamily="34" charset="0"/>
                <a:ea typeface="Verdana" pitchFamily="34" charset="0"/>
                <a:cs typeface="Verdana" pitchFamily="34" charset="0"/>
              </a:rPr>
              <a:t>class </a:t>
            </a:r>
            <a:r>
              <a:rPr lang="en-US" dirty="0" err="1">
                <a:latin typeface="Verdana" pitchFamily="34" charset="0"/>
                <a:ea typeface="Verdana" pitchFamily="34" charset="0"/>
                <a:cs typeface="Verdana" pitchFamily="34" charset="0"/>
              </a:rPr>
              <a:t>với</a:t>
            </a:r>
            <a:r>
              <a:rPr lang="en-US" dirty="0">
                <a:latin typeface="Verdana" pitchFamily="34" charset="0"/>
                <a:ea typeface="Verdana" pitchFamily="34" charset="0"/>
                <a:cs typeface="Verdana" pitchFamily="34" charset="0"/>
              </a:rPr>
              <a:t> </a:t>
            </a:r>
            <a:r>
              <a:rPr lang="en-US" dirty="0" err="1">
                <a:latin typeface="Verdana" pitchFamily="34" charset="0"/>
                <a:ea typeface="Verdana" pitchFamily="34" charset="0"/>
                <a:cs typeface="Verdana" pitchFamily="34" charset="0"/>
              </a:rPr>
              <a:t>một</a:t>
            </a:r>
            <a:r>
              <a:rPr lang="en-US" dirty="0">
                <a:latin typeface="Verdana" pitchFamily="34" charset="0"/>
                <a:ea typeface="Verdana" pitchFamily="34" charset="0"/>
                <a:cs typeface="Verdana" pitchFamily="34" charset="0"/>
              </a:rPr>
              <a:t> method </a:t>
            </a:r>
            <a:r>
              <a:rPr lang="en-US" dirty="0" err="1">
                <a:latin typeface="Verdana" pitchFamily="34" charset="0"/>
                <a:ea typeface="Verdana" pitchFamily="34" charset="0"/>
                <a:cs typeface="Verdana" pitchFamily="34" charset="0"/>
              </a:rPr>
              <a:t>mô</a:t>
            </a:r>
            <a:r>
              <a:rPr lang="en-US" dirty="0">
                <a:latin typeface="Verdana" pitchFamily="34" charset="0"/>
                <a:ea typeface="Verdana" pitchFamily="34" charset="0"/>
                <a:cs typeface="Verdana" pitchFamily="34" charset="0"/>
              </a:rPr>
              <a:t> </a:t>
            </a:r>
            <a:r>
              <a:rPr lang="en-US" dirty="0" err="1">
                <a:latin typeface="Verdana" pitchFamily="34" charset="0"/>
                <a:ea typeface="Verdana" pitchFamily="34" charset="0"/>
                <a:cs typeface="Verdana" pitchFamily="34" charset="0"/>
              </a:rPr>
              <a:t>phỏng</a:t>
            </a:r>
            <a:r>
              <a:rPr lang="en-US" dirty="0">
                <a:latin typeface="Verdana" pitchFamily="34" charset="0"/>
                <a:ea typeface="Verdana" pitchFamily="34" charset="0"/>
                <a:cs typeface="Verdana" pitchFamily="34" charset="0"/>
              </a:rPr>
              <a:t> </a:t>
            </a:r>
            <a:r>
              <a:rPr lang="en-US" dirty="0" err="1">
                <a:latin typeface="Verdana" pitchFamily="34" charset="0"/>
                <a:ea typeface="Verdana" pitchFamily="34" charset="0"/>
                <a:cs typeface="Verdana" pitchFamily="34" charset="0"/>
              </a:rPr>
              <a:t>lấy</a:t>
            </a:r>
            <a:r>
              <a:rPr lang="en-US" dirty="0">
                <a:latin typeface="Verdana" pitchFamily="34" charset="0"/>
                <a:ea typeface="Verdana" pitchFamily="34" charset="0"/>
                <a:cs typeface="Verdana" pitchFamily="34" charset="0"/>
              </a:rPr>
              <a:t> </a:t>
            </a:r>
            <a:r>
              <a:rPr lang="en-US" dirty="0" err="1">
                <a:latin typeface="Verdana" pitchFamily="34" charset="0"/>
                <a:ea typeface="Verdana" pitchFamily="34" charset="0"/>
                <a:cs typeface="Verdana" pitchFamily="34" charset="0"/>
              </a:rPr>
              <a:t>ra</a:t>
            </a:r>
            <a:r>
              <a:rPr lang="en-US" dirty="0">
                <a:latin typeface="Verdana" pitchFamily="34" charset="0"/>
                <a:ea typeface="Verdana" pitchFamily="34" charset="0"/>
                <a:cs typeface="Verdana" pitchFamily="34" charset="0"/>
              </a:rPr>
              <a:t> </a:t>
            </a:r>
            <a:r>
              <a:rPr lang="en-US" dirty="0" err="1">
                <a:latin typeface="Verdana" pitchFamily="34" charset="0"/>
                <a:ea typeface="Verdana" pitchFamily="34" charset="0"/>
                <a:cs typeface="Verdana" pitchFamily="34" charset="0"/>
              </a:rPr>
              <a:t>tên</a:t>
            </a:r>
            <a:r>
              <a:rPr lang="en-US" dirty="0">
                <a:latin typeface="Verdana" pitchFamily="34" charset="0"/>
                <a:ea typeface="Verdana" pitchFamily="34" charset="0"/>
                <a:cs typeface="Verdana" pitchFamily="34" charset="0"/>
              </a:rPr>
              <a:t> </a:t>
            </a:r>
            <a:r>
              <a:rPr lang="en-US" dirty="0" err="1">
                <a:latin typeface="Verdana" pitchFamily="34" charset="0"/>
                <a:ea typeface="Verdana" pitchFamily="34" charset="0"/>
                <a:cs typeface="Verdana" pitchFamily="34" charset="0"/>
              </a:rPr>
              <a:t>công</a:t>
            </a:r>
            <a:r>
              <a:rPr lang="en-US" dirty="0">
                <a:latin typeface="Verdana" pitchFamily="34" charset="0"/>
                <a:ea typeface="Verdana" pitchFamily="34" charset="0"/>
                <a:cs typeface="Verdana" pitchFamily="34" charset="0"/>
              </a:rPr>
              <a:t> </a:t>
            </a:r>
            <a:r>
              <a:rPr lang="en-US" dirty="0" err="1">
                <a:latin typeface="Verdana" pitchFamily="34" charset="0"/>
                <a:ea typeface="Verdana" pitchFamily="34" charset="0"/>
                <a:cs typeface="Verdana" pitchFamily="34" charset="0"/>
              </a:rPr>
              <a:t>việc</a:t>
            </a:r>
            <a:r>
              <a:rPr lang="en-US" dirty="0">
                <a:latin typeface="Verdana" pitchFamily="34" charset="0"/>
                <a:ea typeface="Verdana" pitchFamily="34" charset="0"/>
                <a:cs typeface="Verdana" pitchFamily="34" charset="0"/>
              </a:rPr>
              <a:t> </a:t>
            </a:r>
            <a:r>
              <a:rPr lang="en-US" dirty="0" err="1">
                <a:latin typeface="Verdana" pitchFamily="34" charset="0"/>
                <a:ea typeface="Verdana" pitchFamily="34" charset="0"/>
                <a:cs typeface="Verdana" pitchFamily="34" charset="0"/>
              </a:rPr>
              <a:t>sẽ</a:t>
            </a:r>
            <a:r>
              <a:rPr lang="en-US" dirty="0">
                <a:latin typeface="Verdana" pitchFamily="34" charset="0"/>
                <a:ea typeface="Verdana" pitchFamily="34" charset="0"/>
                <a:cs typeface="Verdana" pitchFamily="34" charset="0"/>
              </a:rPr>
              <a:t> </a:t>
            </a:r>
            <a:r>
              <a:rPr lang="en-US" dirty="0" err="1">
                <a:latin typeface="Verdana" pitchFamily="34" charset="0"/>
                <a:ea typeface="Verdana" pitchFamily="34" charset="0"/>
                <a:cs typeface="Verdana" pitchFamily="34" charset="0"/>
              </a:rPr>
              <a:t>làm</a:t>
            </a:r>
            <a:r>
              <a:rPr lang="en-US" dirty="0">
                <a:latin typeface="Verdana" pitchFamily="34" charset="0"/>
                <a:ea typeface="Verdana" pitchFamily="34" charset="0"/>
                <a:cs typeface="Verdana" pitchFamily="34" charset="0"/>
              </a:rPr>
              <a:t> </a:t>
            </a:r>
            <a:r>
              <a:rPr lang="en-US" dirty="0" err="1">
                <a:latin typeface="Verdana" pitchFamily="34" charset="0"/>
                <a:ea typeface="Verdana" pitchFamily="34" charset="0"/>
                <a:cs typeface="Verdana" pitchFamily="34" charset="0"/>
              </a:rPr>
              <a:t>ứng</a:t>
            </a:r>
            <a:r>
              <a:rPr lang="en-US" dirty="0">
                <a:latin typeface="Verdana" pitchFamily="34" charset="0"/>
                <a:ea typeface="Verdana" pitchFamily="34" charset="0"/>
                <a:cs typeface="Verdana" pitchFamily="34" charset="0"/>
              </a:rPr>
              <a:t> </a:t>
            </a:r>
            <a:r>
              <a:rPr lang="en-US" dirty="0" err="1">
                <a:latin typeface="Verdana" pitchFamily="34" charset="0"/>
                <a:ea typeface="Verdana" pitchFamily="34" charset="0"/>
                <a:cs typeface="Verdana" pitchFamily="34" charset="0"/>
              </a:rPr>
              <a:t>với</a:t>
            </a:r>
            <a:r>
              <a:rPr lang="en-US" dirty="0">
                <a:latin typeface="Verdana" pitchFamily="34" charset="0"/>
                <a:ea typeface="Verdana" pitchFamily="34" charset="0"/>
                <a:cs typeface="Verdana" pitchFamily="34" charset="0"/>
              </a:rPr>
              <a:t> </a:t>
            </a:r>
            <a:r>
              <a:rPr lang="en-US" dirty="0" err="1">
                <a:latin typeface="Verdana" pitchFamily="34" charset="0"/>
                <a:ea typeface="Verdana" pitchFamily="34" charset="0"/>
                <a:cs typeface="Verdana" pitchFamily="34" charset="0"/>
              </a:rPr>
              <a:t>ngày</a:t>
            </a:r>
            <a:r>
              <a:rPr lang="en-US" dirty="0">
                <a:latin typeface="Verdana" pitchFamily="34" charset="0"/>
                <a:ea typeface="Verdana" pitchFamily="34" charset="0"/>
                <a:cs typeface="Verdana" pitchFamily="34" charset="0"/>
              </a:rPr>
              <a:t> </a:t>
            </a:r>
            <a:r>
              <a:rPr lang="en-US" dirty="0" err="1">
                <a:latin typeface="Verdana" pitchFamily="34" charset="0"/>
                <a:ea typeface="Verdana" pitchFamily="34" charset="0"/>
                <a:cs typeface="Verdana" pitchFamily="34" charset="0"/>
              </a:rPr>
              <a:t>cụ</a:t>
            </a:r>
            <a:r>
              <a:rPr lang="en-US" dirty="0">
                <a:latin typeface="Verdana" pitchFamily="34" charset="0"/>
                <a:ea typeface="Verdana" pitchFamily="34" charset="0"/>
                <a:cs typeface="Verdana" pitchFamily="34" charset="0"/>
              </a:rPr>
              <a:t> </a:t>
            </a:r>
            <a:r>
              <a:rPr lang="en-US" dirty="0" err="1">
                <a:latin typeface="Verdana" pitchFamily="34" charset="0"/>
                <a:ea typeface="Verdana" pitchFamily="34" charset="0"/>
                <a:cs typeface="Verdana" pitchFamily="34" charset="0"/>
              </a:rPr>
              <a:t>thể</a:t>
            </a:r>
            <a:r>
              <a:rPr lang="en-US" dirty="0">
                <a:latin typeface="Verdana" pitchFamily="34" charset="0"/>
                <a:ea typeface="Verdana" pitchFamily="34" charset="0"/>
                <a:cs typeface="Verdana" pitchFamily="34" charset="0"/>
              </a:rPr>
              <a:t> </a:t>
            </a:r>
            <a:r>
              <a:rPr lang="en-US" dirty="0" err="1">
                <a:latin typeface="Verdana" pitchFamily="34" charset="0"/>
                <a:ea typeface="Verdana" pitchFamily="34" charset="0"/>
                <a:cs typeface="Verdana" pitchFamily="34" charset="0"/>
              </a:rPr>
              <a:t>trong</a:t>
            </a:r>
            <a:r>
              <a:rPr lang="en-US" dirty="0">
                <a:latin typeface="Verdana" pitchFamily="34" charset="0"/>
                <a:ea typeface="Verdana" pitchFamily="34" charset="0"/>
                <a:cs typeface="Verdana" pitchFamily="34" charset="0"/>
              </a:rPr>
              <a:t> </a:t>
            </a:r>
            <a:r>
              <a:rPr lang="en-US" dirty="0" err="1">
                <a:latin typeface="Verdana" pitchFamily="34" charset="0"/>
                <a:ea typeface="Verdana" pitchFamily="34" charset="0"/>
                <a:cs typeface="Verdana" pitchFamily="34" charset="0"/>
              </a:rPr>
              <a:t>tuần</a:t>
            </a:r>
            <a:r>
              <a:rPr lang="en-US" dirty="0">
                <a:latin typeface="Verdana" pitchFamily="34" charset="0"/>
                <a:ea typeface="Verdana" pitchFamily="34" charset="0"/>
                <a:cs typeface="Verdana" pitchFamily="34" charset="0"/>
              </a:rPr>
              <a:t>.</a:t>
            </a:r>
            <a:endParaRPr lang="en-US" dirty="0">
              <a:latin typeface="Verdana" pitchFamily="34" charset="0"/>
              <a:ea typeface="Verdana" pitchFamily="34" charset="0"/>
              <a:cs typeface="Verdana" pitchFamily="34" charset="0"/>
            </a:endParaRPr>
          </a:p>
        </p:txBody>
      </p:sp>
      <p:pic>
        <p:nvPicPr>
          <p:cNvPr id="2050" name="Picture 2" descr="C:\Users\Hoa Huynh\Desktop\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067" y="3048000"/>
            <a:ext cx="8508534" cy="33528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C29DFAEA-D359-42DD-9BF8-AEBB47F0D4F2}" type="slidenum">
              <a:rPr lang="en-US" smtClean="0"/>
              <a:t>4</a:t>
            </a:fld>
            <a:endParaRPr lang="en-US"/>
          </a:p>
        </p:txBody>
      </p:sp>
    </p:spTree>
    <p:extLst>
      <p:ext uri="{BB962C8B-B14F-4D97-AF65-F5344CB8AC3E}">
        <p14:creationId xmlns:p14="http://schemas.microsoft.com/office/powerpoint/2010/main" val="1782798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457200"/>
            <a:r>
              <a:rPr lang="en-US" dirty="0" smtClean="0">
                <a:ea typeface="Verdana" pitchFamily="34" charset="0"/>
                <a:cs typeface="Verdana" pitchFamily="34" charset="0"/>
              </a:rPr>
              <a:t>2. S</a:t>
            </a:r>
            <a:r>
              <a:rPr lang="vi-VN" dirty="0">
                <a:ea typeface="Verdana" pitchFamily="34" charset="0"/>
                <a:cs typeface="Verdana" pitchFamily="34" charset="0"/>
              </a:rPr>
              <a:t>ử</a:t>
            </a:r>
            <a:r>
              <a:rPr lang="vi-VN" dirty="0"/>
              <a:t> dụng toán tử == để so sánh </a:t>
            </a:r>
            <a:endParaRPr lang="en-US" dirty="0"/>
          </a:p>
        </p:txBody>
      </p:sp>
      <p:sp>
        <p:nvSpPr>
          <p:cNvPr id="3" name="Content Placeholder 2"/>
          <p:cNvSpPr>
            <a:spLocks noGrp="1"/>
          </p:cNvSpPr>
          <p:nvPr>
            <p:ph idx="1"/>
          </p:nvPr>
        </p:nvSpPr>
        <p:spPr/>
        <p:txBody>
          <a:bodyPr/>
          <a:lstStyle/>
          <a:p>
            <a:r>
              <a:rPr lang="vi-VN" dirty="0"/>
              <a:t>Enum là một đối tượng tham chiếu giống như class, interface nhưng nó cũng có thể sử dụng cách so sánh ==.</a:t>
            </a:r>
            <a:endParaRPr lang="en-US" dirty="0">
              <a:latin typeface="Verdana" pitchFamily="34" charset="0"/>
              <a:ea typeface="Verdana" pitchFamily="34" charset="0"/>
              <a:cs typeface="Verdana" pitchFamily="34" charset="0"/>
            </a:endParaRPr>
          </a:p>
        </p:txBody>
      </p:sp>
      <p:pic>
        <p:nvPicPr>
          <p:cNvPr id="3074" name="Picture 2" descr="C:\Users\Hoa Huynh\Desktop\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980" y="3048000"/>
            <a:ext cx="8745538" cy="36576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C29DFAEA-D359-42DD-9BF8-AEBB47F0D4F2}" type="slidenum">
              <a:rPr lang="en-US" smtClean="0"/>
              <a:t>5</a:t>
            </a:fld>
            <a:endParaRPr lang="en-US"/>
          </a:p>
        </p:txBody>
      </p:sp>
    </p:spTree>
    <p:extLst>
      <p:ext uri="{BB962C8B-B14F-4D97-AF65-F5344CB8AC3E}">
        <p14:creationId xmlns:p14="http://schemas.microsoft.com/office/powerpoint/2010/main" val="4088380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457200"/>
            <a:r>
              <a:rPr lang="en-US" dirty="0" smtClean="0">
                <a:ea typeface="Verdana" pitchFamily="34" charset="0"/>
                <a:cs typeface="Verdana" pitchFamily="34" charset="0"/>
              </a:rPr>
              <a:t>2. S</a:t>
            </a:r>
            <a:r>
              <a:rPr lang="vi-VN" dirty="0">
                <a:ea typeface="Verdana" pitchFamily="34" charset="0"/>
                <a:cs typeface="Verdana" pitchFamily="34" charset="0"/>
              </a:rPr>
              <a:t>ử</a:t>
            </a:r>
            <a:r>
              <a:rPr lang="vi-VN" dirty="0"/>
              <a:t> dụng toán tử == để so sánh </a:t>
            </a:r>
            <a:endParaRPr lang="en-US" dirty="0"/>
          </a:p>
        </p:txBody>
      </p:sp>
      <p:sp>
        <p:nvSpPr>
          <p:cNvPr id="3" name="Content Placeholder 2"/>
          <p:cNvSpPr>
            <a:spLocks noGrp="1"/>
          </p:cNvSpPr>
          <p:nvPr>
            <p:ph idx="1"/>
          </p:nvPr>
        </p:nvSpPr>
        <p:spPr/>
        <p:txBody>
          <a:bodyPr/>
          <a:lstStyle/>
          <a:p>
            <a:r>
              <a:rPr lang="vi-VN" dirty="0"/>
              <a:t>Với Enum, bạn có thể sử dụng toán tử == để so sánh.</a:t>
            </a:r>
            <a:endParaRPr lang="en-US" dirty="0">
              <a:latin typeface="Verdana" pitchFamily="34" charset="0"/>
              <a:ea typeface="Verdana" pitchFamily="34" charset="0"/>
              <a:cs typeface="Verdana" pitchFamily="34" charset="0"/>
            </a:endParaRPr>
          </a:p>
        </p:txBody>
      </p:sp>
      <p:pic>
        <p:nvPicPr>
          <p:cNvPr id="4098" name="Picture 2" descr="C:\Users\Hoa Huynh\Desktop\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401" y="2598503"/>
            <a:ext cx="8707438" cy="3479147"/>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C29DFAEA-D359-42DD-9BF8-AEBB47F0D4F2}" type="slidenum">
              <a:rPr lang="en-US" smtClean="0"/>
              <a:t>6</a:t>
            </a:fld>
            <a:endParaRPr lang="en-US"/>
          </a:p>
        </p:txBody>
      </p:sp>
    </p:spTree>
    <p:extLst>
      <p:ext uri="{BB962C8B-B14F-4D97-AF65-F5344CB8AC3E}">
        <p14:creationId xmlns:p14="http://schemas.microsoft.com/office/powerpoint/2010/main" val="2791351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457200"/>
            <a:r>
              <a:rPr lang="en-US" dirty="0">
                <a:ea typeface="Verdana" pitchFamily="34" charset="0"/>
                <a:cs typeface="Verdana" pitchFamily="34" charset="0"/>
              </a:rPr>
              <a:t>3</a:t>
            </a:r>
            <a:r>
              <a:rPr lang="en-US" dirty="0" smtClean="0">
                <a:ea typeface="Verdana" pitchFamily="34" charset="0"/>
                <a:cs typeface="Verdana" pitchFamily="34" charset="0"/>
              </a:rPr>
              <a:t>. </a:t>
            </a:r>
            <a:r>
              <a:rPr lang="vi-VN" dirty="0"/>
              <a:t>Enum trong câu lệnh </a:t>
            </a:r>
            <a:r>
              <a:rPr lang="vi-VN" dirty="0" smtClean="0"/>
              <a:t>switc</a:t>
            </a:r>
            <a:r>
              <a:rPr lang="en-US" dirty="0" smtClean="0"/>
              <a:t>H</a:t>
            </a:r>
            <a:r>
              <a:rPr lang="vi-VN" dirty="0" smtClean="0"/>
              <a:t> </a:t>
            </a:r>
            <a:endParaRPr lang="en-US" dirty="0"/>
          </a:p>
        </p:txBody>
      </p:sp>
      <p:sp>
        <p:nvSpPr>
          <p:cNvPr id="3" name="Content Placeholder 2"/>
          <p:cNvSpPr>
            <a:spLocks noGrp="1"/>
          </p:cNvSpPr>
          <p:nvPr>
            <p:ph idx="1"/>
          </p:nvPr>
        </p:nvSpPr>
        <p:spPr/>
        <p:txBody>
          <a:bodyPr>
            <a:normAutofit/>
          </a:bodyPr>
          <a:lstStyle/>
          <a:p>
            <a:r>
              <a:rPr lang="vi-VN" sz="2000" dirty="0"/>
              <a:t>Cũng giống với các kiểu dữ liệu nguyên thủy (int,float,..) Enum có thể sử dụng như một tham số trong câu lệnh switch. </a:t>
            </a:r>
            <a:r>
              <a:rPr lang="vi-VN" sz="2000" dirty="0"/>
              <a:t/>
            </a:r>
            <a:br>
              <a:rPr lang="vi-VN" sz="2000" dirty="0"/>
            </a:br>
            <a:r>
              <a:rPr lang="vi-VN" sz="2000" dirty="0"/>
              <a:t>Hãy xem một ví dụ:</a:t>
            </a:r>
            <a:endParaRPr lang="en-US" sz="2000" dirty="0">
              <a:latin typeface="Verdana" pitchFamily="34" charset="0"/>
              <a:ea typeface="Verdana" pitchFamily="34" charset="0"/>
              <a:cs typeface="Verdana" pitchFamily="34" charset="0"/>
            </a:endParaRPr>
          </a:p>
        </p:txBody>
      </p:sp>
      <p:pic>
        <p:nvPicPr>
          <p:cNvPr id="5122" name="Picture 2" descr="C:\Users\Hoa Huynh\Desktop\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976" y="3124200"/>
            <a:ext cx="8621713" cy="35052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C29DFAEA-D359-42DD-9BF8-AEBB47F0D4F2}" type="slidenum">
              <a:rPr lang="en-US" smtClean="0"/>
              <a:t>7</a:t>
            </a:fld>
            <a:endParaRPr lang="en-US"/>
          </a:p>
        </p:txBody>
      </p:sp>
    </p:spTree>
    <p:extLst>
      <p:ext uri="{BB962C8B-B14F-4D97-AF65-F5344CB8AC3E}">
        <p14:creationId xmlns:p14="http://schemas.microsoft.com/office/powerpoint/2010/main" val="1403098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6" y="408372"/>
            <a:ext cx="8426824" cy="1039427"/>
          </a:xfrm>
        </p:spPr>
        <p:txBody>
          <a:bodyPr>
            <a:normAutofit fontScale="90000"/>
          </a:bodyPr>
          <a:lstStyle/>
          <a:p>
            <a:pPr marL="571500" indent="-457200"/>
            <a:r>
              <a:rPr lang="en-US" dirty="0" smtClean="0">
                <a:ea typeface="Verdana" pitchFamily="34" charset="0"/>
                <a:cs typeface="Verdana" pitchFamily="34" charset="0"/>
              </a:rPr>
              <a:t>4. </a:t>
            </a:r>
            <a:r>
              <a:rPr lang="vi-VN" dirty="0"/>
              <a:t>Duyệt trên các phần tử của Enum</a:t>
            </a:r>
            <a:r>
              <a:rPr lang="vi-VN" dirty="0" smtClean="0"/>
              <a:t> </a:t>
            </a:r>
            <a:endParaRPr lang="en-US" dirty="0"/>
          </a:p>
        </p:txBody>
      </p:sp>
      <p:sp>
        <p:nvSpPr>
          <p:cNvPr id="3" name="Content Placeholder 2"/>
          <p:cNvSpPr>
            <a:spLocks noGrp="1"/>
          </p:cNvSpPr>
          <p:nvPr>
            <p:ph idx="1"/>
          </p:nvPr>
        </p:nvSpPr>
        <p:spPr/>
        <p:txBody>
          <a:bodyPr>
            <a:normAutofit/>
          </a:bodyPr>
          <a:lstStyle/>
          <a:p>
            <a:r>
              <a:rPr lang="vi-VN" sz="2000" dirty="0"/>
              <a:t>Cũng giống với các kiểu dữ liệu nguyên thủy (int,float,..) Enum có thể sử dụng như một tham số trong câu lệnh switch. </a:t>
            </a:r>
            <a:r>
              <a:rPr lang="vi-VN" sz="2000" dirty="0"/>
              <a:t/>
            </a:r>
            <a:br>
              <a:rPr lang="vi-VN" sz="2000" dirty="0"/>
            </a:br>
            <a:r>
              <a:rPr lang="vi-VN" sz="2000" dirty="0"/>
              <a:t>Hãy xem một ví dụ:</a:t>
            </a:r>
            <a:endParaRPr lang="en-US" sz="2000" dirty="0">
              <a:latin typeface="Verdana" pitchFamily="34" charset="0"/>
              <a:ea typeface="Verdana" pitchFamily="34" charset="0"/>
              <a:cs typeface="Verdana" pitchFamily="34" charset="0"/>
            </a:endParaRPr>
          </a:p>
        </p:txBody>
      </p:sp>
      <p:pic>
        <p:nvPicPr>
          <p:cNvPr id="5122" name="Picture 2" descr="C:\Users\Hoa Huynh\Desktop\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124200"/>
            <a:ext cx="8621713" cy="35052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C29DFAEA-D359-42DD-9BF8-AEBB47F0D4F2}" type="slidenum">
              <a:rPr lang="en-US" smtClean="0"/>
              <a:t>8</a:t>
            </a:fld>
            <a:endParaRPr lang="en-US"/>
          </a:p>
        </p:txBody>
      </p:sp>
    </p:spTree>
    <p:extLst>
      <p:ext uri="{BB962C8B-B14F-4D97-AF65-F5344CB8AC3E}">
        <p14:creationId xmlns:p14="http://schemas.microsoft.com/office/powerpoint/2010/main" val="3228475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6" y="408372"/>
            <a:ext cx="8426824" cy="1039427"/>
          </a:xfrm>
        </p:spPr>
        <p:txBody>
          <a:bodyPr>
            <a:normAutofit fontScale="90000"/>
          </a:bodyPr>
          <a:lstStyle/>
          <a:p>
            <a:pPr marL="571500" indent="-457200"/>
            <a:r>
              <a:rPr lang="en-US" dirty="0" smtClean="0">
                <a:ea typeface="Verdana" pitchFamily="34" charset="0"/>
                <a:cs typeface="Verdana" pitchFamily="34" charset="0"/>
              </a:rPr>
              <a:t>5. </a:t>
            </a:r>
            <a:r>
              <a:rPr lang="vi-VN" dirty="0"/>
              <a:t>Enum có thể có cấu tử và method</a:t>
            </a:r>
            <a:r>
              <a:rPr lang="vi-VN" dirty="0" smtClean="0"/>
              <a:t> </a:t>
            </a:r>
            <a:endParaRPr lang="en-US" dirty="0"/>
          </a:p>
        </p:txBody>
      </p:sp>
      <p:sp>
        <p:nvSpPr>
          <p:cNvPr id="3" name="Content Placeholder 2"/>
          <p:cNvSpPr>
            <a:spLocks noGrp="1"/>
          </p:cNvSpPr>
          <p:nvPr>
            <p:ph idx="1"/>
          </p:nvPr>
        </p:nvSpPr>
        <p:spPr/>
        <p:txBody>
          <a:bodyPr>
            <a:normAutofit/>
          </a:bodyPr>
          <a:lstStyle/>
          <a:p>
            <a:r>
              <a:rPr lang="vi-VN" sz="2000" dirty="0"/>
              <a:t>Một Enum có thể có cấu tử và các method. Cấu tử chỉ để khởi tạo các đối tượng trong nội bộ enum, không thể gọi ở ngoài. Chúng ta xem một ví dụ minh họa:</a:t>
            </a:r>
            <a:endParaRPr lang="en-US" sz="2000" dirty="0">
              <a:latin typeface="Verdana" pitchFamily="34" charset="0"/>
              <a:ea typeface="Verdana" pitchFamily="34" charset="0"/>
              <a:cs typeface="Verdana" pitchFamily="34" charset="0"/>
            </a:endParaRPr>
          </a:p>
        </p:txBody>
      </p:sp>
      <p:pic>
        <p:nvPicPr>
          <p:cNvPr id="6146" name="Picture 2" descr="C:\Users\Hoa Huynh\Desktop\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819400"/>
            <a:ext cx="8458200" cy="375621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C29DFAEA-D359-42DD-9BF8-AEBB47F0D4F2}" type="slidenum">
              <a:rPr lang="en-US" smtClean="0"/>
              <a:t>9</a:t>
            </a:fld>
            <a:endParaRPr lang="en-US"/>
          </a:p>
        </p:txBody>
      </p:sp>
    </p:spTree>
    <p:extLst>
      <p:ext uri="{BB962C8B-B14F-4D97-AF65-F5344CB8AC3E}">
        <p14:creationId xmlns:p14="http://schemas.microsoft.com/office/powerpoint/2010/main" val="39400854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33</TotalTime>
  <Words>350</Words>
  <Application>Microsoft Office PowerPoint</Application>
  <PresentationFormat>On-screen Show (4:3)</PresentationFormat>
  <Paragraphs>47</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Apothecary</vt:lpstr>
      <vt:lpstr>Enum</vt:lpstr>
      <vt:lpstr>Nội dung</vt:lpstr>
      <vt:lpstr>1. JAVA ENUM LÀ GÌ</vt:lpstr>
      <vt:lpstr>1. JAVA ENUM LÀ GÌ</vt:lpstr>
      <vt:lpstr>2. Sử dụng toán tử == để so sánh </vt:lpstr>
      <vt:lpstr>2. Sử dụng toán tử == để so sánh </vt:lpstr>
      <vt:lpstr>3. Enum trong câu lệnh switcH </vt:lpstr>
      <vt:lpstr>4. Duyệt trên các phần tử của Enum </vt:lpstr>
      <vt:lpstr>5. Enum có thể có cấu tử và method </vt:lpstr>
      <vt:lpstr>5. Enum có thể có cấu tử và method </vt:lpstr>
      <vt:lpstr>6. Ghi đè method trong Enum </vt:lpstr>
      <vt:lpstr>6. Ghi đè method trong Enum </vt:lpstr>
      <vt:lpstr>7. Method trừu tượng trong Enum </vt:lpstr>
      <vt:lpstr>Tham khảo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Enum</dc:title>
  <dc:creator>Hoa Huynh</dc:creator>
  <cp:lastModifiedBy>Hoa Huynh</cp:lastModifiedBy>
  <cp:revision>4</cp:revision>
  <dcterms:created xsi:type="dcterms:W3CDTF">2016-08-01T14:50:31Z</dcterms:created>
  <dcterms:modified xsi:type="dcterms:W3CDTF">2016-08-01T15:24:06Z</dcterms:modified>
</cp:coreProperties>
</file>