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7" r:id="rId3"/>
    <p:sldId id="257" r:id="rId4"/>
    <p:sldId id="258" r:id="rId5"/>
    <p:sldId id="284" r:id="rId6"/>
    <p:sldId id="285" r:id="rId7"/>
    <p:sldId id="278" r:id="rId8"/>
    <p:sldId id="280" r:id="rId9"/>
    <p:sldId id="281" r:id="rId10"/>
    <p:sldId id="282" r:id="rId11"/>
    <p:sldId id="261" r:id="rId12"/>
    <p:sldId id="262" r:id="rId13"/>
    <p:sldId id="279" r:id="rId14"/>
    <p:sldId id="272" r:id="rId15"/>
    <p:sldId id="273" r:id="rId16"/>
    <p:sldId id="274" r:id="rId17"/>
    <p:sldId id="275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F71F-DAC0-4AD4-BB31-EC58C25BE7F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F002-4213-4407-BD0E-82C44EAE4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15712D7-320F-4F4C-8211-796221806D10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7A33306-1C0E-49E9-A68D-6480D2851F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int-array-java" TargetMode="External"/><Relationship Id="rId2" Type="http://schemas.openxmlformats.org/officeDocument/2006/relationships/hyperlink" Target="http://www.dotnetperls.com/char-array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string-array-java" TargetMode="External"/><Relationship Id="rId4" Type="http://schemas.openxmlformats.org/officeDocument/2006/relationships/hyperlink" Target="http://www.dotnetperls.com/object-array-jav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uoitrecomvn/slide-4-23854725" TargetMode="External"/><Relationship Id="rId2" Type="http://schemas.openxmlformats.org/officeDocument/2006/relationships/hyperlink" Target="http://timtailieu.vn/tai-lieu/lap-trinh-java-toan-tap_p4-lop-doi-tuong-mang-223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plsql/plsql_array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Tìm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hiểu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về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mảng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trong</a:t>
            </a:r>
            <a:r>
              <a:rPr lang="en-US" sz="4400" b="1" dirty="0" smtClean="0"/>
              <a:t> Java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Lan </a:t>
            </a:r>
            <a:r>
              <a:rPr lang="en-US" dirty="0" err="1" smtClean="0"/>
              <a:t>Phương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99064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323652"/>
            <a:ext cx="2514600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ta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4953691" cy="31341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1874" y="23106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4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sz="3600" dirty="0" smtClean="0"/>
              <a:t>Sao </a:t>
            </a:r>
            <a:r>
              <a:rPr lang="en-US" sz="3600" dirty="0" err="1" smtClean="0"/>
              <a:t>chép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mảng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 err="1" smtClean="0"/>
              <a:t>Arrays.copyOf</a:t>
            </a:r>
            <a:r>
              <a:rPr lang="en-US" sz="31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Phương pháp này tạo ra một bản sao của một mảng mục tiêu. Chúng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chỉ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định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độ dài của mảng mới. Vì vậy, chúng ta có thể giảm hoặc tăng kích thước, làm đầy các yếu tố mới với các giá trị mặc định.</a:t>
            </a:r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Đây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là một phương pháp thay đổi kích cỡ. chiều dài của một mảng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tĩnh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Thay đổi kích thước chỉ có thể được thực hiện khi sao chép.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4. Sao </a:t>
            </a:r>
            <a:r>
              <a:rPr lang="en-US" sz="3600" dirty="0" err="1"/>
              <a:t>chép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mảng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Arrays.copyOf</a:t>
            </a:r>
            <a:r>
              <a:rPr lang="en-US" sz="36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hv\Desktop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6291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v\Desktop\Capt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2206171"/>
            <a:ext cx="18288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v\Desktop\Captur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4810125"/>
            <a:ext cx="21145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7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Sao </a:t>
            </a:r>
            <a:r>
              <a:rPr lang="en-US" sz="3600" dirty="0" err="1"/>
              <a:t>chép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mảng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Arrays.copyOf</a:t>
            </a:r>
            <a:r>
              <a:rPr lang="en-US" sz="36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48634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copyOf</a:t>
            </a:r>
            <a:r>
              <a:rPr lang="en-US" dirty="0"/>
              <a:t>() </a:t>
            </a:r>
            <a:r>
              <a:rPr lang="en-US" dirty="0" err="1"/>
              <a:t>từ</a:t>
            </a:r>
            <a:r>
              <a:rPr lang="en-US" dirty="0"/>
              <a:t> 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sang </a:t>
            </a:r>
            <a:r>
              <a:rPr lang="en-US" dirty="0" err="1"/>
              <a:t>mảng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phàn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copy qua.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62400"/>
            <a:ext cx="594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Sao </a:t>
            </a:r>
            <a:r>
              <a:rPr lang="en-US" sz="3200" dirty="0" err="1"/>
              <a:t>chép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i="1" dirty="0" err="1" smtClean="0"/>
              <a:t>Gán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giá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trị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phần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tử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trong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mảng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Nếu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như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2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cùng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thì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gán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trực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tiếp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en-US" b="1" dirty="0" smtClean="0"/>
              <a:t>	float</a:t>
            </a:r>
            <a:r>
              <a:rPr lang="en-US" dirty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[10];  	  </a:t>
            </a:r>
          </a:p>
          <a:p>
            <a:pPr marL="68580" indent="0">
              <a:buNone/>
            </a:pPr>
            <a:r>
              <a:rPr lang="en-US" b="1" dirty="0" smtClean="0"/>
              <a:t>	float</a:t>
            </a:r>
            <a:r>
              <a:rPr lang="en-US" dirty="0"/>
              <a:t>[] 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9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Sao </a:t>
            </a:r>
            <a:r>
              <a:rPr lang="en-US" sz="3200" dirty="0" err="1"/>
              <a:t>chép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i="1" dirty="0" err="1" smtClean="0"/>
              <a:t>Gán</a:t>
            </a:r>
            <a:r>
              <a:rPr lang="en-US" sz="2800" i="1" dirty="0" smtClean="0"/>
              <a:t> </a:t>
            </a:r>
            <a:r>
              <a:rPr lang="en-US" sz="2800" i="1" dirty="0" err="1"/>
              <a:t>giá</a:t>
            </a:r>
            <a:r>
              <a:rPr lang="en-US" sz="2800" i="1" dirty="0"/>
              <a:t> </a:t>
            </a:r>
            <a:r>
              <a:rPr lang="en-US" sz="2800" i="1" dirty="0" err="1"/>
              <a:t>trị</a:t>
            </a:r>
            <a:r>
              <a:rPr lang="en-US" sz="2800" i="1" dirty="0"/>
              <a:t>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mảng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3276600" cy="47244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alibri" pitchFamily="34" charset="0"/>
                <a:cs typeface="Calibri" pitchFamily="34" charset="0"/>
              </a:rPr>
              <a:t>Nếu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như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2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cùng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kiểu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thì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thực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ép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kiểu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từng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tử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cho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rồi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mới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gán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Vì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khởi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tạo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mạng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với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giá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trị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nào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đó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sẽ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tồn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tại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trong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suốt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quá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làm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việc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không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thay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đồi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68580" indent="0">
              <a:buNone/>
            </a:pPr>
            <a:r>
              <a:rPr lang="en-US" sz="2200" b="1" dirty="0" smtClean="0"/>
              <a:t>		</a:t>
            </a:r>
            <a:r>
              <a:rPr lang="en-US" sz="2200" dirty="0"/>
              <a:t>	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828799"/>
            <a:ext cx="4267200" cy="464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200" dirty="0"/>
              <a:t> </a:t>
            </a:r>
          </a:p>
          <a:p>
            <a:pPr marL="68580" indent="0">
              <a:buNone/>
            </a:pPr>
            <a:r>
              <a:rPr lang="en-US" sz="1200" b="1" dirty="0"/>
              <a:t>float</a:t>
            </a:r>
            <a:r>
              <a:rPr lang="en-US" sz="1200" dirty="0"/>
              <a:t>[] </a:t>
            </a:r>
            <a:r>
              <a:rPr lang="en-US" sz="1200" dirty="0" err="1"/>
              <a:t>arr</a:t>
            </a:r>
            <a:r>
              <a:rPr lang="en-US" sz="1200" dirty="0"/>
              <a:t>= </a:t>
            </a:r>
            <a:r>
              <a:rPr lang="en-US" sz="1200" b="1" dirty="0"/>
              <a:t>new</a:t>
            </a:r>
            <a:r>
              <a:rPr lang="en-US" sz="1200" dirty="0"/>
              <a:t> </a:t>
            </a:r>
            <a:r>
              <a:rPr lang="en-US" sz="1200" b="1" dirty="0"/>
              <a:t>float</a:t>
            </a:r>
            <a:r>
              <a:rPr lang="en-US" sz="1200" dirty="0"/>
              <a:t>[10];  </a:t>
            </a:r>
          </a:p>
          <a:p>
            <a:pPr marL="68580" indent="0">
              <a:buNone/>
            </a:pPr>
            <a:r>
              <a:rPr lang="en-US" sz="1200" b="1" dirty="0" smtClean="0"/>
              <a:t>   </a:t>
            </a:r>
            <a:r>
              <a:rPr lang="en-US" sz="1200" b="1" dirty="0" err="1" smtClean="0"/>
              <a:t>int</a:t>
            </a:r>
            <a:r>
              <a:rPr lang="en-US" sz="1200" dirty="0"/>
              <a:t>[] c = </a:t>
            </a:r>
            <a:r>
              <a:rPr lang="en-US" sz="1200" b="1" dirty="0"/>
              <a:t>new</a:t>
            </a:r>
            <a:r>
              <a:rPr lang="en-US" sz="1200" dirty="0"/>
              <a:t> </a:t>
            </a:r>
            <a:r>
              <a:rPr lang="en-US" sz="1200" b="1" dirty="0" err="1"/>
              <a:t>int</a:t>
            </a:r>
            <a:r>
              <a:rPr lang="en-US" sz="1200" dirty="0"/>
              <a:t>[4];</a:t>
            </a:r>
          </a:p>
          <a:p>
            <a:pPr marL="68580" indent="0">
              <a:buNone/>
            </a:pPr>
            <a:endParaRPr lang="en-US" sz="1200" b="1" dirty="0" smtClean="0"/>
          </a:p>
          <a:p>
            <a:pPr marL="68580" indent="0">
              <a:buNone/>
            </a:pP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i=0; i&lt;3; i++){</a:t>
            </a:r>
          </a:p>
          <a:p>
            <a:pPr marL="6858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arr</a:t>
            </a:r>
            <a:r>
              <a:rPr lang="en-US" sz="1200" dirty="0" smtClean="0"/>
              <a:t>[i</a:t>
            </a:r>
            <a:r>
              <a:rPr lang="en-US" sz="1200" dirty="0"/>
              <a:t>] = i;</a:t>
            </a:r>
          </a:p>
          <a:p>
            <a:pPr marL="68580" indent="0">
              <a:buNone/>
            </a:pPr>
            <a:r>
              <a:rPr lang="en-US" sz="1200" dirty="0" smtClean="0"/>
              <a:t>} </a:t>
            </a:r>
            <a:r>
              <a:rPr lang="en-US" sz="1200" dirty="0"/>
              <a:t>		</a:t>
            </a:r>
          </a:p>
          <a:p>
            <a:pPr marL="68580" indent="0"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</a:t>
            </a:r>
            <a:r>
              <a:rPr lang="en-US" sz="1200" dirty="0" err="1" smtClean="0"/>
              <a:t>.print</a:t>
            </a:r>
            <a:r>
              <a:rPr lang="en-US" sz="1200" dirty="0"/>
              <a:t>("so </a:t>
            </a:r>
            <a:r>
              <a:rPr lang="en-US" sz="1200" dirty="0" err="1"/>
              <a:t>luong</a:t>
            </a:r>
            <a:r>
              <a:rPr lang="en-US" sz="1200" dirty="0"/>
              <a:t> </a:t>
            </a:r>
            <a:r>
              <a:rPr lang="en-US" sz="1200" dirty="0" err="1"/>
              <a:t>phan</a:t>
            </a:r>
            <a:r>
              <a:rPr lang="en-US" sz="1200" dirty="0"/>
              <a:t>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cua</a:t>
            </a:r>
            <a:r>
              <a:rPr lang="en-US" sz="1200" dirty="0"/>
              <a:t> </a:t>
            </a:r>
            <a:r>
              <a:rPr lang="en-US" sz="1200" dirty="0" err="1"/>
              <a:t>mang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: </a:t>
            </a:r>
            <a:r>
              <a:rPr lang="en-US" sz="1200" dirty="0" smtClean="0"/>
              <a:t>");</a:t>
            </a:r>
            <a:endParaRPr lang="en-US" sz="1200" dirty="0"/>
          </a:p>
          <a:p>
            <a:pPr marL="68580" indent="0">
              <a:buNone/>
            </a:pP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 = 0; i&lt;3; i++){</a:t>
            </a:r>
          </a:p>
          <a:p>
            <a:pPr marL="68580" indent="0">
              <a:buNone/>
            </a:pPr>
            <a:r>
              <a:rPr lang="en-US" sz="1200" dirty="0" smtClean="0"/>
              <a:t> 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</a:t>
            </a:r>
            <a:r>
              <a:rPr lang="en-US" sz="1200" dirty="0" err="1" smtClean="0"/>
              <a:t>.print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[i</a:t>
            </a:r>
            <a:r>
              <a:rPr lang="en-US" sz="1200" dirty="0"/>
              <a:t>]+"\t");</a:t>
            </a:r>
          </a:p>
          <a:p>
            <a:pPr marL="68580" indent="0">
              <a:buNone/>
            </a:pPr>
            <a:r>
              <a:rPr lang="en-US" sz="1200" dirty="0" smtClean="0"/>
              <a:t>} </a:t>
            </a:r>
            <a:r>
              <a:rPr lang="en-US" sz="1200" dirty="0"/>
              <a:t>	</a:t>
            </a:r>
          </a:p>
          <a:p>
            <a:pPr marL="68580" indent="0">
              <a:buNone/>
            </a:pP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 = 0; i&lt;3; i++){</a:t>
            </a:r>
          </a:p>
          <a:p>
            <a:pPr marL="68580" indent="0">
              <a:buNone/>
            </a:pPr>
            <a:r>
              <a:rPr lang="en-US" sz="1200" dirty="0" smtClean="0"/>
              <a:t>  	c[i</a:t>
            </a:r>
            <a:r>
              <a:rPr lang="en-US" sz="1200" dirty="0"/>
              <a:t>] = (</a:t>
            </a:r>
            <a:r>
              <a:rPr lang="en-US" sz="1200" b="1" dirty="0" err="1"/>
              <a:t>int</a:t>
            </a:r>
            <a:r>
              <a:rPr lang="en-US" sz="1200" dirty="0"/>
              <a:t>)</a:t>
            </a:r>
            <a:r>
              <a:rPr lang="en-US" sz="1200" dirty="0" err="1"/>
              <a:t>arr</a:t>
            </a:r>
            <a:r>
              <a:rPr lang="en-US" sz="1200" dirty="0"/>
              <a:t>[i];</a:t>
            </a:r>
          </a:p>
          <a:p>
            <a:pPr marL="6858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68580" indent="0"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</a:t>
            </a:r>
            <a:r>
              <a:rPr lang="en-US" sz="1200" dirty="0" err="1" smtClean="0"/>
              <a:t>.print</a:t>
            </a:r>
            <a:r>
              <a:rPr lang="en-US" sz="1200" dirty="0"/>
              <a:t>("\</a:t>
            </a:r>
            <a:r>
              <a:rPr lang="en-US" sz="1200" dirty="0" err="1"/>
              <a:t>nso</a:t>
            </a:r>
            <a:r>
              <a:rPr lang="en-US" sz="1200" dirty="0"/>
              <a:t> </a:t>
            </a:r>
            <a:r>
              <a:rPr lang="en-US" sz="1200" dirty="0" err="1"/>
              <a:t>luong</a:t>
            </a:r>
            <a:r>
              <a:rPr lang="en-US" sz="1200" dirty="0"/>
              <a:t> </a:t>
            </a:r>
            <a:r>
              <a:rPr lang="en-US" sz="1200" dirty="0" err="1"/>
              <a:t>phan</a:t>
            </a:r>
            <a:r>
              <a:rPr lang="en-US" sz="1200" dirty="0"/>
              <a:t> </a:t>
            </a:r>
            <a:r>
              <a:rPr lang="en-US" sz="1200" dirty="0" err="1"/>
              <a:t>tu</a:t>
            </a:r>
            <a:r>
              <a:rPr lang="en-US" sz="1200" dirty="0"/>
              <a:t> </a:t>
            </a:r>
            <a:r>
              <a:rPr lang="en-US" sz="1200" dirty="0" err="1"/>
              <a:t>cua</a:t>
            </a:r>
            <a:r>
              <a:rPr lang="en-US" sz="1200" dirty="0"/>
              <a:t> </a:t>
            </a:r>
            <a:r>
              <a:rPr lang="en-US" sz="1200" dirty="0" err="1"/>
              <a:t>mang</a:t>
            </a:r>
            <a:r>
              <a:rPr lang="en-US" sz="1200" dirty="0"/>
              <a:t> c: ");</a:t>
            </a:r>
          </a:p>
          <a:p>
            <a:pPr marL="68580" indent="0">
              <a:buNone/>
            </a:pP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 = 0; i&lt;3; i++){</a:t>
            </a:r>
          </a:p>
          <a:p>
            <a:pPr marL="68580" indent="0">
              <a:buNone/>
            </a:pPr>
            <a:r>
              <a:rPr lang="en-US" sz="1200" dirty="0" smtClean="0"/>
              <a:t> 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</a:t>
            </a:r>
            <a:r>
              <a:rPr lang="en-US" sz="1200" dirty="0" err="1" smtClean="0"/>
              <a:t>.print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[i</a:t>
            </a:r>
            <a:r>
              <a:rPr lang="en-US" sz="1200" dirty="0"/>
              <a:t>]+"\t");</a:t>
            </a:r>
          </a:p>
          <a:p>
            <a:pPr marL="6858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6858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697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Sao </a:t>
            </a:r>
            <a:r>
              <a:rPr lang="en-US" sz="3200" dirty="0" err="1"/>
              <a:t>chép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 smtClean="0"/>
              <a:t>mảng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i="1" dirty="0" err="1" smtClean="0"/>
              <a:t>Gán</a:t>
            </a:r>
            <a:r>
              <a:rPr lang="en-US" sz="2800" i="1" dirty="0" smtClean="0"/>
              <a:t> </a:t>
            </a:r>
            <a:r>
              <a:rPr lang="en-US" sz="2800" i="1" dirty="0" err="1"/>
              <a:t>giá</a:t>
            </a:r>
            <a:r>
              <a:rPr lang="en-US" sz="2800" i="1" dirty="0"/>
              <a:t> </a:t>
            </a:r>
            <a:r>
              <a:rPr lang="en-US" sz="2800" i="1" dirty="0" err="1"/>
              <a:t>trị</a:t>
            </a:r>
            <a:r>
              <a:rPr lang="en-US" sz="2800" i="1" dirty="0"/>
              <a:t>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mảng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5486399" cy="39624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alibri" pitchFamily="34" charset="0"/>
                <a:cs typeface="Calibri" pitchFamily="34" charset="0"/>
              </a:rPr>
              <a:t>Khi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khai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báo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1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null.</a:t>
            </a:r>
          </a:p>
          <a:p>
            <a:pPr marL="68580" lv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3429000" cy="2057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87" y="2362200"/>
            <a:ext cx="3505200" cy="4857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86200" y="1868259"/>
            <a:ext cx="54863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4248834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gán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 </a:t>
            </a:r>
            <a:r>
              <a:rPr lang="en-US" i="1" dirty="0" err="1" smtClean="0"/>
              <a:t>vào</a:t>
            </a:r>
            <a:r>
              <a:rPr lang="en-US" i="1" dirty="0" smtClean="0"/>
              <a:t> </a:t>
            </a:r>
            <a:r>
              <a:rPr lang="en-US" i="1" dirty="0" err="1" smtClean="0"/>
              <a:t>mảng</a:t>
            </a:r>
            <a:r>
              <a:rPr lang="en-US" i="1" dirty="0" smtClean="0"/>
              <a:t> null </a:t>
            </a:r>
            <a:r>
              <a:rPr lang="en-US" i="1" dirty="0" smtClean="0">
                <a:sym typeface="Wingdings" panose="05000000000000000000" pitchFamily="2" charset="2"/>
              </a:rPr>
              <a:t></a:t>
            </a:r>
            <a:r>
              <a:rPr lang="en-US" i="1" dirty="0" smtClean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gặp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88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45" y="9144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Sao </a:t>
            </a:r>
            <a:r>
              <a:rPr lang="en-US" sz="3200" dirty="0" err="1"/>
              <a:t>chép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i="1" dirty="0" err="1" smtClean="0"/>
              <a:t>Gán</a:t>
            </a:r>
            <a:r>
              <a:rPr lang="en-US" sz="2800" i="1" dirty="0" smtClean="0"/>
              <a:t> </a:t>
            </a:r>
            <a:r>
              <a:rPr lang="en-US" sz="2800" i="1" dirty="0" err="1"/>
              <a:t>giá</a:t>
            </a:r>
            <a:r>
              <a:rPr lang="en-US" sz="2800" i="1" dirty="0"/>
              <a:t> </a:t>
            </a:r>
            <a:r>
              <a:rPr lang="en-US" sz="2800" i="1" dirty="0" err="1"/>
              <a:t>trị</a:t>
            </a:r>
            <a:r>
              <a:rPr lang="en-US" sz="2800" i="1" dirty="0"/>
              <a:t> </a:t>
            </a:r>
            <a:r>
              <a:rPr lang="en-US" sz="2800" i="1" dirty="0" err="1"/>
              <a:t>cho</a:t>
            </a:r>
            <a:r>
              <a:rPr lang="en-US" sz="2800" i="1" dirty="0"/>
              <a:t>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mảng</a:t>
            </a:r>
            <a:endParaRPr lang="en-US" sz="2800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3134163" cy="204816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8987"/>
            <a:ext cx="2133600" cy="466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464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null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75264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2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7186108" cy="1943548"/>
          </a:xfrm>
        </p:spPr>
        <p:txBody>
          <a:bodyPr>
            <a:normAutofit/>
          </a:bodyPr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Chương trình này kết hợp hai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thứ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3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thứ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3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đủ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lớn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chứa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2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bằng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cách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vòng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lặp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for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7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875264"/>
          </a:xfrm>
        </p:spPr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v\Desktop\Captur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97376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v\Desktop\Captur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54464"/>
            <a:ext cx="27432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AutoNum type="arabicPeriod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525780" indent="-457200">
              <a:buAutoNum type="arabicPeriod"/>
            </a:pP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/>
          </a:p>
          <a:p>
            <a:pPr marL="525780" indent="-457200">
              <a:buAutoNum type="arabicPeriod"/>
            </a:pP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(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)</a:t>
            </a:r>
          </a:p>
          <a:p>
            <a:pPr marL="525780" indent="-457200">
              <a:buAutoNum type="arabicPeriod"/>
            </a:pPr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525780" indent="-457200">
              <a:buAutoNum type="arabicPeriod"/>
            </a:pP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52578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75264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Arrays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khó </a:t>
            </a:r>
            <a:r>
              <a:rPr lang="vi-VN" dirty="0">
                <a:latin typeface="Calibri" pitchFamily="34" charset="0"/>
                <a:cs typeface="Calibri" pitchFamily="34" charset="0"/>
              </a:rPr>
              <a:t>sử dụng hơn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ArrayLists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tăng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kích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thước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tự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động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Nhưng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nó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mang lại một lợi thế tốc độ, ngay cả trên các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truy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vấn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đơn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giản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cs typeface="Calibri" pitchFamily="34" charset="0"/>
              </a:rPr>
              <a:t>Ở đây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2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Arrays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100 </a:t>
            </a:r>
            <a:r>
              <a:rPr lang="vi-VN" dirty="0">
                <a:latin typeface="Calibri" pitchFamily="34" charset="0"/>
                <a:cs typeface="Calibri" pitchFamily="34" charset="0"/>
              </a:rPr>
              <a:t>phần tử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83820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441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hv\Desktop\Captur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905000"/>
            <a:ext cx="4114799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v\Desktop\Captur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34029"/>
            <a:ext cx="4138613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v\Desktop\Capture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37200"/>
            <a:ext cx="29527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75264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>
            <a:normAutofit/>
          </a:bodyPr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Thông thường trong các chương trình chúng 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việc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với số lượng lớn các văn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bản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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dữ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liệu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thường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được lưu trữ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này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Char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Arrays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u="sng" dirty="0" err="1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Int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Arrays</a:t>
            </a:r>
            <a:endParaRPr lang="en-US" b="1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Object Arrays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String Arrays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6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99064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3508977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Object Arrays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Thông thường trong các chương trình Java, chúng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ta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sử </a:t>
            </a:r>
            <a:r>
              <a:rPr lang="vi-VN" dirty="0">
                <a:latin typeface="Calibri" pitchFamily="34" charset="0"/>
                <a:cs typeface="Calibri" pitchFamily="34" charset="0"/>
              </a:rPr>
              <a:t>dụng một mảng các đối tượng để lưu trữ dữ liệu. Một đối tượng tham chiếu có thể lưu trữ một String, một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Integer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class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nào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tự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định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vi-VN" dirty="0">
                <a:latin typeface="Calibri" pitchFamily="34" charset="0"/>
                <a:cs typeface="Calibri" pitchFamily="34" charset="0"/>
              </a:rPr>
              <a:t>Với loại hình này của mảng, chúng ta có thể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tham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chiếu đến nhiều loại khác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nhau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vì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object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dữ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liệu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quát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nhất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875264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 descr="C:\Users\hv\Desktop\Captur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962526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v\Desktop\Captur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19812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752600"/>
            <a:ext cx="246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18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024744" cy="799064"/>
          </a:xfrm>
        </p:spPr>
        <p:txBody>
          <a:bodyPr>
            <a:normAutofit/>
          </a:bodyPr>
          <a:lstStyle/>
          <a:p>
            <a:r>
              <a:rPr lang="en-US" dirty="0" smtClean="0"/>
              <a:t>8.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Calibri" pitchFamily="34" charset="0"/>
                <a:cs typeface="Calibri" pitchFamily="34" charset="0"/>
              </a:rPr>
              <a:t>Thường thì chúng ta không biết bao nhiêu yếu tố sẽ được thêm vào.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Thao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tác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trên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mảng làm cho vấn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đề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này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trở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nên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khó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khăn.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Chúng ta phải sao chép nó để thay đổi kích thước. Với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việc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thay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đổi kích thước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ta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ArrayList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thay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đổi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kích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thước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tự động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vi-VN" sz="2000" dirty="0">
                <a:latin typeface="Calibri" pitchFamily="34" charset="0"/>
                <a:cs typeface="Calibri" pitchFamily="34" charset="0"/>
              </a:rPr>
              <a:t>Phương pháp này sẽ thêm một phần tử vào cuối của một ArrayList. Thêm phải được thông qua một phần tử của kiểu của ArrayList, như String hay Integer.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7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C:\Users\hv\Desktop\Captur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7" y="1828800"/>
            <a:ext cx="4953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hv\Desktop\Capture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75" y="1828800"/>
            <a:ext cx="2724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44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875264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http://timtailieu.vn/tai-lieu/lap-trinh-java-toan-tap_p4-lop-doi-tuong-mang-2233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www.slideshare.net/tuoitrecomvn/slide-4-23854725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www.tutorialspoint.com/plsql/plsql_arrays.htm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024744" cy="722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Mảng là tập hợp tuyến tính của các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cùng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dữ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liệu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Chiều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dài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thiết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lập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cố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định độ dài. Điều này làm cho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chúng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khó khăn hơn để sử dụng nhưng nhanh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phương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pháp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khác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Chúng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tìm thấy phương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thức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hữu ích trong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Array class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từ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viện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java.util.Arrays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viện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System</a:t>
            </a:r>
          </a:p>
          <a:p>
            <a:pPr lvl="0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sẽ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g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iới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hạn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về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kích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cỡ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pháp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Java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Collection Framework.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4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22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>
            <a:normAutofit/>
          </a:bodyPr>
          <a:lstStyle/>
          <a:p>
            <a:r>
              <a:rPr lang="vi-VN" dirty="0">
                <a:latin typeface="Calibri" pitchFamily="34" charset="0"/>
                <a:cs typeface="Calibri" pitchFamily="34" charset="0"/>
              </a:rPr>
              <a:t>First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index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đầu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: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đầu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tiên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một </a:t>
            </a:r>
            <a:r>
              <a:rPr lang="vi-VN" dirty="0">
                <a:latin typeface="Calibri" pitchFamily="34" charset="0"/>
                <a:cs typeface="Calibri" pitchFamily="34" charset="0"/>
              </a:rPr>
              <a:t>mảng là số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Khi không có các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chỉ số 0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khỏi </a:t>
            </a:r>
            <a:r>
              <a:rPr lang="vi-VN" dirty="0">
                <a:latin typeface="Calibri" pitchFamily="34" charset="0"/>
                <a:cs typeface="Calibri" pitchFamily="34" charset="0"/>
              </a:rPr>
              <a:t>phạm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vi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r>
              <a:rPr lang="vi-VN" dirty="0">
                <a:latin typeface="Calibri" pitchFamily="34" charset="0"/>
                <a:cs typeface="Calibri" pitchFamily="34" charset="0"/>
              </a:rPr>
              <a:t>Last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index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cuối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cuối </a:t>
            </a:r>
            <a:r>
              <a:rPr lang="vi-VN" sz="2400" dirty="0">
                <a:latin typeface="Calibri" pitchFamily="34" charset="0"/>
                <a:cs typeface="Calibri" pitchFamily="34" charset="0"/>
              </a:rPr>
              <a:t>cùng của một mảng bằng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với chiều dài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mảng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trừ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sz="2400" dirty="0">
                <a:latin typeface="Calibri" pitchFamily="34" charset="0"/>
                <a:cs typeface="Calibri" pitchFamily="34" charset="0"/>
              </a:rPr>
              <a:t>Điều này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đúng </a:t>
            </a:r>
            <a:r>
              <a:rPr lang="vi-VN" sz="2400" dirty="0">
                <a:latin typeface="Calibri" pitchFamily="34" charset="0"/>
                <a:cs typeface="Calibri" pitchFamily="34" charset="0"/>
              </a:rPr>
              <a:t>khi có ít nhất một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tồn </a:t>
            </a:r>
            <a:r>
              <a:rPr lang="vi-VN" sz="2400" dirty="0">
                <a:latin typeface="Calibri" pitchFamily="34" charset="0"/>
                <a:cs typeface="Calibri" pitchFamily="34" charset="0"/>
              </a:rPr>
              <a:t>tại.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6473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1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6777317" cy="3508977"/>
          </a:xfrm>
        </p:spPr>
        <p:txBody>
          <a:bodyPr/>
          <a:lstStyle/>
          <a:p>
            <a:r>
              <a:rPr lang="en-US" dirty="0" err="1" smtClean="0"/>
              <a:t>Vd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/>
              <a:t>[] mang1Chieu = {1,2,3,4</a:t>
            </a:r>
            <a:r>
              <a:rPr lang="en-US" dirty="0" smtClean="0"/>
              <a:t>};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242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93" y="762000"/>
            <a:ext cx="7024744" cy="722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1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406" y="1600200"/>
            <a:ext cx="6777317" cy="8382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" y="2743200"/>
            <a:ext cx="3810001" cy="2800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3200"/>
            <a:ext cx="3657600" cy="2714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5457841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toString</a:t>
            </a:r>
            <a:r>
              <a:rPr lang="en-US" i="1" dirty="0" smtClean="0"/>
              <a:t>() </a:t>
            </a:r>
            <a:r>
              <a:rPr lang="en-US" i="1" dirty="0" err="1" smtClean="0"/>
              <a:t>nằm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thư</a:t>
            </a:r>
            <a:r>
              <a:rPr lang="en-US" i="1" dirty="0" smtClean="0"/>
              <a:t> </a:t>
            </a:r>
            <a:r>
              <a:rPr lang="en-US" i="1" dirty="0" err="1" smtClean="0"/>
              <a:t>viện</a:t>
            </a:r>
            <a:r>
              <a:rPr lang="en-US" i="1" dirty="0" smtClean="0"/>
              <a:t> </a:t>
            </a:r>
            <a:r>
              <a:rPr lang="en-US" b="1" dirty="0"/>
              <a:t>import </a:t>
            </a:r>
            <a:r>
              <a:rPr lang="en-US" b="1" dirty="0" err="1"/>
              <a:t>java.util.Arrays</a:t>
            </a:r>
            <a:r>
              <a:rPr lang="en-US" b="1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7024744" cy="722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508977"/>
          </a:xfrm>
        </p:spPr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Vd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: </a:t>
            </a:r>
          </a:p>
          <a:p>
            <a:pPr marL="6858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mang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[2][3];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8752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5281108" cy="4195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5287113" cy="28197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49113" y="2476052"/>
            <a:ext cx="256148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15875"/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khởi</a:t>
            </a:r>
            <a:r>
              <a:rPr lang="en-US" sz="1600" dirty="0" smtClean="0"/>
              <a:t> </a:t>
            </a:r>
            <a:r>
              <a:rPr lang="en-US" sz="1600" dirty="0" err="1" smtClean="0"/>
              <a:t>tạo</a:t>
            </a:r>
            <a:r>
              <a:rPr lang="en-US" sz="1600" dirty="0" smtClean="0"/>
              <a:t> 1 </a:t>
            </a:r>
            <a:r>
              <a:rPr lang="en-US" sz="1600" dirty="0" err="1" smtClean="0"/>
              <a:t>mảng</a:t>
            </a:r>
            <a:r>
              <a:rPr lang="en-US" sz="1600" dirty="0" smtClean="0"/>
              <a:t> 2 </a:t>
            </a:r>
            <a:r>
              <a:rPr lang="en-US" sz="1600" dirty="0" err="1" smtClean="0"/>
              <a:t>chiều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quy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tử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dòng</a:t>
            </a:r>
            <a:r>
              <a:rPr lang="en-US" sz="1600" dirty="0" smtClean="0"/>
              <a:t>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quy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toàn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dòng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mảng</a:t>
            </a:r>
            <a:r>
              <a:rPr lang="en-US" sz="1600" dirty="0" smtClean="0"/>
              <a:t> </a:t>
            </a:r>
          </a:p>
          <a:p>
            <a:pPr marL="53975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tạo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mảng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lỗi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456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024744" cy="799064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 err="1" smtClean="0"/>
              <a:t>Mảng</a:t>
            </a:r>
            <a:r>
              <a:rPr lang="en-US" sz="3600" dirty="0" smtClean="0"/>
              <a:t> </a:t>
            </a:r>
            <a:r>
              <a:rPr lang="en-US" sz="3600" dirty="0" err="1" smtClean="0"/>
              <a:t>nhiều</a:t>
            </a:r>
            <a:r>
              <a:rPr lang="en-US" sz="3600" dirty="0" smtClean="0"/>
              <a:t> </a:t>
            </a:r>
            <a:r>
              <a:rPr lang="en-US" sz="3600" dirty="0" err="1" smtClean="0"/>
              <a:t>chiều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286000"/>
            <a:ext cx="2715409" cy="35089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mong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4934639" cy="2991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7241" y="220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770</TotalTime>
  <Words>1094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Tìm hiểu về mảng trong Java</vt:lpstr>
      <vt:lpstr>Mục lục</vt:lpstr>
      <vt:lpstr>1. Khái niệm chung về mảng</vt:lpstr>
      <vt:lpstr>1. Khái niệm chung về mảng</vt:lpstr>
      <vt:lpstr>2. Mảng 1 chiều</vt:lpstr>
      <vt:lpstr>2. Mảng 1 chiều</vt:lpstr>
      <vt:lpstr>3. Mảng nhiều chiều</vt:lpstr>
      <vt:lpstr>3. Mảng nhiều chiều</vt:lpstr>
      <vt:lpstr>3. Mảng nhiều chiều</vt:lpstr>
      <vt:lpstr>3. Mảng nhiều chiều</vt:lpstr>
      <vt:lpstr>4. Sao chép dữ liệu trong mảng Arrays.copyOf.</vt:lpstr>
      <vt:lpstr>4. Sao chép dữ liệu trong mảng Arrays.copyOf.</vt:lpstr>
      <vt:lpstr>4. Sao chép dữ liệu trong mảng Arrays.copyOf.</vt:lpstr>
      <vt:lpstr>4. Sao chép dữ liệu trong mảng Gán giá trị cho phần tử trong mảng</vt:lpstr>
      <vt:lpstr>4. Sao chép dữ liệu trong mảng Gán giá trị cho phần tử trong mảng</vt:lpstr>
      <vt:lpstr>4. Sao chép dữ liệu trong mảng Gán giá trị cho phần tử trong mảng</vt:lpstr>
      <vt:lpstr>4. Sao chép dữ liệu trong mảng Gán giá trị cho phần tử trong mảng</vt:lpstr>
      <vt:lpstr>5. Hợp nhất 2 mảng</vt:lpstr>
      <vt:lpstr>5. Hợp nhất 2 mảng</vt:lpstr>
      <vt:lpstr>6. Tốc độ xử lý trong mảng</vt:lpstr>
      <vt:lpstr>6. Tốc độ xử lý trong mảng</vt:lpstr>
      <vt:lpstr>7. Các kiểu mảng</vt:lpstr>
      <vt:lpstr>7. Các kiểu mảng</vt:lpstr>
      <vt:lpstr>7. Các kiểu mảng</vt:lpstr>
      <vt:lpstr>8. ArrayList</vt:lpstr>
      <vt:lpstr>8. ArrayList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hv</dc:creator>
  <cp:lastModifiedBy>phuong nguyen</cp:lastModifiedBy>
  <cp:revision>49</cp:revision>
  <dcterms:created xsi:type="dcterms:W3CDTF">2016-07-28T01:06:36Z</dcterms:created>
  <dcterms:modified xsi:type="dcterms:W3CDTF">2016-07-28T17:11:53Z</dcterms:modified>
</cp:coreProperties>
</file>