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56" r:id="rId2"/>
    <p:sldId id="257" r:id="rId3"/>
    <p:sldId id="261" r:id="rId4"/>
    <p:sldId id="260" r:id="rId5"/>
    <p:sldId id="259" r:id="rId6"/>
    <p:sldId id="262" r:id="rId7"/>
    <p:sldId id="268" r:id="rId8"/>
    <p:sldId id="263" r:id="rId9"/>
    <p:sldId id="269" r:id="rId10"/>
    <p:sldId id="270" r:id="rId11"/>
    <p:sldId id="264" r:id="rId12"/>
    <p:sldId id="265" r:id="rId13"/>
    <p:sldId id="267" r:id="rId14"/>
    <p:sldId id="25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46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334B14-285A-486A-82D9-1940CDFCB1AE}" type="datetimeFigureOut">
              <a:rPr lang="en-US" smtClean="0"/>
              <a:t>8/1/2016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4838C9-28F8-4A29-B9EC-7D3656DA0A90}" type="slidenum">
              <a:rPr lang="en-US" smtClean="0"/>
              <a:t>‹#›</a:t>
            </a:fld>
            <a:endParaRPr lang="en-US"/>
          </a:p>
        </p:txBody>
      </p:sp>
    </p:spTree>
    <p:extLst>
      <p:ext uri="{BB962C8B-B14F-4D97-AF65-F5344CB8AC3E}">
        <p14:creationId xmlns:p14="http://schemas.microsoft.com/office/powerpoint/2010/main" val="841145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4838C9-28F8-4A29-B9EC-7D3656DA0A90}" type="slidenum">
              <a:rPr lang="en-US" smtClean="0"/>
              <a:t>14</a:t>
            </a:fld>
            <a:endParaRPr lang="en-US"/>
          </a:p>
        </p:txBody>
      </p:sp>
    </p:spTree>
    <p:extLst>
      <p:ext uri="{BB962C8B-B14F-4D97-AF65-F5344CB8AC3E}">
        <p14:creationId xmlns:p14="http://schemas.microsoft.com/office/powerpoint/2010/main" val="2474726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D2FF3D5-AC77-4BA7-9185-B4A409B8E623}" type="datetimeFigureOut">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201E984B-EF58-4B2D-8B25-CA9E51AA3D71}"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2FF3D5-AC77-4BA7-9185-B4A409B8E623}" type="datetimeFigureOut">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E984B-EF58-4B2D-8B25-CA9E51AA3D7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2FF3D5-AC77-4BA7-9185-B4A409B8E623}" type="datetimeFigureOut">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E984B-EF58-4B2D-8B25-CA9E51AA3D7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2FF3D5-AC77-4BA7-9185-B4A409B8E623}" type="datetimeFigureOut">
              <a:rPr lang="en-US" smtClean="0"/>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E984B-EF58-4B2D-8B25-CA9E51AA3D7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D2FF3D5-AC77-4BA7-9185-B4A409B8E623}" type="datetimeFigureOut">
              <a:rPr lang="en-US" smtClean="0"/>
              <a:t>8/1/2016</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E984B-EF58-4B2D-8B25-CA9E51AA3D71}"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2FF3D5-AC77-4BA7-9185-B4A409B8E623}" type="datetimeFigureOut">
              <a:rPr lang="en-US" smtClean="0"/>
              <a:t>8/1/2016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1E984B-EF58-4B2D-8B25-CA9E51AA3D7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2FF3D5-AC77-4BA7-9185-B4A409B8E623}" type="datetimeFigureOut">
              <a:rPr lang="en-US" smtClean="0"/>
              <a:t>8/1/2016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1E984B-EF58-4B2D-8B25-CA9E51AA3D7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2FF3D5-AC77-4BA7-9185-B4A409B8E623}" type="datetimeFigureOut">
              <a:rPr lang="en-US" smtClean="0"/>
              <a:t>8/1/2016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1E984B-EF58-4B2D-8B25-CA9E51AA3D7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D2FF3D5-AC77-4BA7-9185-B4A409B8E623}" type="datetimeFigureOut">
              <a:rPr lang="en-US" smtClean="0"/>
              <a:t>8/1/2016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1E984B-EF58-4B2D-8B25-CA9E51AA3D7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2FF3D5-AC77-4BA7-9185-B4A409B8E623}" type="datetimeFigureOut">
              <a:rPr lang="en-US" smtClean="0"/>
              <a:t>8/1/2016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1E984B-EF58-4B2D-8B25-CA9E51AA3D71}"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3D2FF3D5-AC77-4BA7-9185-B4A409B8E623}" type="datetimeFigureOut">
              <a:rPr lang="en-US" smtClean="0"/>
              <a:t>8/1/2016</a:t>
            </a:fld>
            <a:endParaRPr lang="en-US"/>
          </a:p>
        </p:txBody>
      </p:sp>
      <p:sp>
        <p:nvSpPr>
          <p:cNvPr id="7" name="Slide Number Placeholder 6"/>
          <p:cNvSpPr>
            <a:spLocks noGrp="1"/>
          </p:cNvSpPr>
          <p:nvPr>
            <p:ph type="sldNum" sz="quarter" idx="12"/>
          </p:nvPr>
        </p:nvSpPr>
        <p:spPr/>
        <p:txBody>
          <a:bodyPr/>
          <a:lstStyle/>
          <a:p>
            <a:fld id="{201E984B-EF58-4B2D-8B25-CA9E51AA3D71}"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3D2FF3D5-AC77-4BA7-9185-B4A409B8E623}" type="datetimeFigureOut">
              <a:rPr lang="en-US" smtClean="0"/>
              <a:t>8/1/2016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201E984B-EF58-4B2D-8B25-CA9E51AA3D71}"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giasutinhoc.vn/lap-trinh-java-co-ban/xu-ly-ngoai-le-trong-java-bai-4/"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liveproject.edu.vn/tintuc/20/93/bai-14-xu-ly-ngoai-le-exception-handling-trong-java.aspx" TargetMode="External"/><Relationship Id="rId4" Type="http://schemas.openxmlformats.org/officeDocument/2006/relationships/hyperlink" Target="https://programmingwithliving.wordpress.com/2015/04/11/xu-ly-ngoai-le-trong-java-exceptions-handl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t>Tấn</a:t>
            </a:r>
            <a:r>
              <a:rPr lang="en-US" dirty="0" smtClean="0"/>
              <a:t> </a:t>
            </a:r>
            <a:r>
              <a:rPr lang="en-US" dirty="0" err="1" smtClean="0"/>
              <a:t>hòa</a:t>
            </a:r>
            <a:r>
              <a:rPr lang="en-US" dirty="0"/>
              <a:t> </a:t>
            </a:r>
            <a:r>
              <a:rPr lang="en-US" dirty="0" smtClean="0"/>
              <a:t>– minh </a:t>
            </a:r>
            <a:r>
              <a:rPr lang="en-US" dirty="0" err="1" smtClean="0"/>
              <a:t>tuấn</a:t>
            </a:r>
            <a:endParaRPr lang="en-US" dirty="0"/>
          </a:p>
        </p:txBody>
      </p:sp>
      <p:sp>
        <p:nvSpPr>
          <p:cNvPr id="2" name="Title 1"/>
          <p:cNvSpPr>
            <a:spLocks noGrp="1"/>
          </p:cNvSpPr>
          <p:nvPr>
            <p:ph type="ctrTitle"/>
          </p:nvPr>
        </p:nvSpPr>
        <p:spPr/>
        <p:txBody>
          <a:bodyPr/>
          <a:lstStyle/>
          <a:p>
            <a:r>
              <a:rPr lang="en-US" dirty="0" err="1" smtClean="0"/>
              <a:t>Xử</a:t>
            </a:r>
            <a:r>
              <a:rPr lang="en-US" dirty="0" smtClean="0"/>
              <a:t> </a:t>
            </a:r>
            <a:r>
              <a:rPr lang="en-US" dirty="0" err="1" smtClean="0"/>
              <a:t>lý</a:t>
            </a:r>
            <a:r>
              <a:rPr lang="en-US" dirty="0" smtClean="0"/>
              <a:t> </a:t>
            </a:r>
            <a:r>
              <a:rPr lang="en-US" dirty="0" err="1" smtClean="0"/>
              <a:t>ngoại</a:t>
            </a:r>
            <a:r>
              <a:rPr lang="en-US" dirty="0" smtClean="0"/>
              <a:t> </a:t>
            </a:r>
            <a:r>
              <a:rPr lang="en-US" dirty="0" err="1" smtClean="0"/>
              <a:t>lệ</a:t>
            </a:r>
            <a:endParaRPr lang="en-US" dirty="0"/>
          </a:p>
        </p:txBody>
      </p:sp>
    </p:spTree>
    <p:extLst>
      <p:ext uri="{BB962C8B-B14F-4D97-AF65-F5344CB8AC3E}">
        <p14:creationId xmlns:p14="http://schemas.microsoft.com/office/powerpoint/2010/main" val="1826225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4. </a:t>
            </a:r>
            <a:r>
              <a:rPr lang="vi-VN" b="1" dirty="0" smtClean="0"/>
              <a:t>Hoán </a:t>
            </a:r>
            <a:r>
              <a:rPr lang="vi-VN" b="1" dirty="0"/>
              <a:t>đổi ngoại lệ</a:t>
            </a:r>
            <a:endParaRPr lang="vi-VN" b="1" dirty="0"/>
          </a:p>
        </p:txBody>
      </p:sp>
      <p:sp>
        <p:nvSpPr>
          <p:cNvPr id="4" name="Content Placeholder 3"/>
          <p:cNvSpPr>
            <a:spLocks noGrp="1"/>
          </p:cNvSpPr>
          <p:nvPr>
            <p:ph idx="1"/>
          </p:nvPr>
        </p:nvSpPr>
        <p:spPr>
          <a:xfrm>
            <a:off x="457200" y="1752600"/>
            <a:ext cx="8229600" cy="4876800"/>
          </a:xfrm>
        </p:spPr>
        <p:txBody>
          <a:bodyPr>
            <a:normAutofit/>
          </a:bodyPr>
          <a:lstStyle/>
          <a:p>
            <a:r>
              <a:rPr lang="vi-VN" dirty="0"/>
              <a:t> Có thể đổi ngoại lệ cần kiểm tra thành ngoại lệ không cần </a:t>
            </a:r>
            <a:r>
              <a:rPr lang="vi-VN" dirty="0" smtClean="0"/>
              <a:t>kiểm</a:t>
            </a:r>
            <a:r>
              <a:rPr lang="en-US" dirty="0" smtClean="0"/>
              <a:t> </a:t>
            </a:r>
            <a:r>
              <a:rPr lang="vi-VN" dirty="0" smtClean="0"/>
              <a:t>tra</a:t>
            </a:r>
            <a:r>
              <a:rPr lang="en-US" dirty="0" smtClean="0"/>
              <a:t>.</a:t>
            </a:r>
          </a:p>
          <a:p>
            <a:pPr marL="685800" lvl="2" indent="0">
              <a:buNone/>
            </a:pPr>
            <a:r>
              <a:rPr lang="vi-VN" sz="2000" b="1" dirty="0"/>
              <a:t>Ví </a:t>
            </a:r>
            <a:r>
              <a:rPr lang="vi-VN" sz="2000" b="1" dirty="0" smtClean="0"/>
              <a:t>dụ</a:t>
            </a:r>
            <a:r>
              <a:rPr lang="en-US" dirty="0" smtClean="0"/>
              <a:t>:</a:t>
            </a:r>
            <a:endParaRPr lang="vi-VN" dirty="0"/>
          </a:p>
        </p:txBody>
      </p:sp>
      <p:sp>
        <p:nvSpPr>
          <p:cNvPr id="3" name="TextBox 2"/>
          <p:cNvSpPr txBox="1"/>
          <p:nvPr/>
        </p:nvSpPr>
        <p:spPr>
          <a:xfrm>
            <a:off x="1371600" y="2971800"/>
            <a:ext cx="5181600" cy="2308324"/>
          </a:xfrm>
          <a:prstGeom prst="rect">
            <a:avLst/>
          </a:prstGeom>
          <a:solidFill>
            <a:schemeClr val="bg2"/>
          </a:solidFill>
        </p:spPr>
        <p:txBody>
          <a:bodyPr wrap="square" rtlCol="0">
            <a:spAutoFit/>
          </a:bodyPr>
          <a:lstStyle/>
          <a:p>
            <a:r>
              <a:rPr lang="en-US" dirty="0" smtClean="0"/>
              <a:t>void </a:t>
            </a:r>
            <a:r>
              <a:rPr lang="en-US" dirty="0" err="1" smtClean="0"/>
              <a:t>wrapException</a:t>
            </a:r>
            <a:r>
              <a:rPr lang="en-US" dirty="0" smtClean="0"/>
              <a:t>() {</a:t>
            </a:r>
          </a:p>
          <a:p>
            <a:r>
              <a:rPr lang="en-US" dirty="0" smtClean="0"/>
              <a:t>	try {</a:t>
            </a:r>
          </a:p>
          <a:p>
            <a:r>
              <a:rPr lang="en-US" dirty="0" smtClean="0"/>
              <a:t>		throw new </a:t>
            </a:r>
            <a:r>
              <a:rPr lang="en-US" dirty="0" err="1" smtClean="0"/>
              <a:t>IOException</a:t>
            </a:r>
            <a:r>
              <a:rPr lang="en-US" dirty="0" smtClean="0"/>
              <a:t>();</a:t>
            </a:r>
          </a:p>
          <a:p>
            <a:r>
              <a:rPr lang="en-US" dirty="0" smtClean="0"/>
              <a:t>	}catch (</a:t>
            </a:r>
            <a:r>
              <a:rPr lang="en-US" dirty="0" err="1" smtClean="0"/>
              <a:t>IOException</a:t>
            </a:r>
            <a:r>
              <a:rPr lang="en-US" dirty="0" smtClean="0"/>
              <a:t> e) {</a:t>
            </a:r>
          </a:p>
          <a:p>
            <a:r>
              <a:rPr lang="en-US" dirty="0" smtClean="0"/>
              <a:t>		throw new </a:t>
            </a:r>
            <a:r>
              <a:rPr lang="en-US" dirty="0" err="1" smtClean="0"/>
              <a:t>RuntimeException</a:t>
            </a:r>
            <a:r>
              <a:rPr lang="en-US" dirty="0" smtClean="0"/>
              <a:t>(e);</a:t>
            </a:r>
          </a:p>
          <a:p>
            <a:r>
              <a:rPr lang="en-US" dirty="0" smtClean="0"/>
              <a:t>	}</a:t>
            </a:r>
          </a:p>
          <a:p>
            <a:r>
              <a:rPr lang="en-US" dirty="0" smtClean="0"/>
              <a:t>}</a:t>
            </a:r>
            <a:endParaRPr lang="en-US" dirty="0"/>
          </a:p>
        </p:txBody>
      </p:sp>
    </p:spTree>
    <p:extLst>
      <p:ext uri="{BB962C8B-B14F-4D97-AF65-F5344CB8AC3E}">
        <p14:creationId xmlns:p14="http://schemas.microsoft.com/office/powerpoint/2010/main" val="42015042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Danh</a:t>
            </a:r>
            <a:r>
              <a:rPr lang="en-US" b="1" dirty="0" smtClean="0"/>
              <a:t> </a:t>
            </a:r>
            <a:r>
              <a:rPr lang="en-US" b="1" dirty="0" err="1" smtClean="0"/>
              <a:t>sách</a:t>
            </a:r>
            <a:r>
              <a:rPr lang="en-US" b="1" dirty="0" smtClean="0"/>
              <a:t> </a:t>
            </a:r>
            <a:r>
              <a:rPr lang="en-US" b="1" dirty="0" err="1" smtClean="0"/>
              <a:t>các</a:t>
            </a:r>
            <a:r>
              <a:rPr lang="en-US" b="1" dirty="0" smtClean="0"/>
              <a:t> </a:t>
            </a:r>
            <a:r>
              <a:rPr lang="en-US" b="1" dirty="0" err="1" smtClean="0"/>
              <a:t>ngoại</a:t>
            </a:r>
            <a:r>
              <a:rPr lang="en-US" b="1" dirty="0" smtClean="0"/>
              <a:t> </a:t>
            </a:r>
            <a:r>
              <a:rPr lang="en-US" b="1" dirty="0" err="1" smtClean="0"/>
              <a:t>lệ</a:t>
            </a:r>
            <a:r>
              <a:rPr lang="en-US" b="1" dirty="0" smtClean="0"/>
              <a:t> </a:t>
            </a:r>
            <a:r>
              <a:rPr lang="en-US" b="1" dirty="0" err="1" smtClean="0"/>
              <a:t>cơ</a:t>
            </a:r>
            <a:r>
              <a:rPr lang="en-US" b="1" dirty="0" smtClean="0"/>
              <a:t> </a:t>
            </a:r>
            <a:r>
              <a:rPr lang="en-US" b="1" dirty="0" err="1" smtClean="0"/>
              <a:t>bản</a:t>
            </a:r>
            <a:endParaRPr lang="en-US" dirty="0"/>
          </a:p>
        </p:txBody>
      </p:sp>
      <p:pic>
        <p:nvPicPr>
          <p:cNvPr id="5122" name="Picture 2" descr="C:\Users\Public\Pictures\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00200"/>
            <a:ext cx="7447824"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3568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a:t>
            </a:r>
            <a:r>
              <a:rPr lang="en-US" b="1" dirty="0" err="1" smtClean="0"/>
              <a:t>Lồng</a:t>
            </a:r>
            <a:r>
              <a:rPr lang="en-US" b="1" dirty="0" smtClean="0"/>
              <a:t> </a:t>
            </a:r>
            <a:r>
              <a:rPr lang="en-US" b="1" dirty="0" err="1"/>
              <a:t>khối</a:t>
            </a:r>
            <a:r>
              <a:rPr lang="en-US" b="1" dirty="0"/>
              <a:t> try </a:t>
            </a:r>
            <a:r>
              <a:rPr lang="en-US" b="1" dirty="0" err="1"/>
              <a:t>trong</a:t>
            </a:r>
            <a:r>
              <a:rPr lang="en-US" b="1" dirty="0"/>
              <a:t> Java</a:t>
            </a:r>
          </a:p>
        </p:txBody>
      </p:sp>
      <p:sp>
        <p:nvSpPr>
          <p:cNvPr id="4" name="Content Placeholder 3"/>
          <p:cNvSpPr>
            <a:spLocks noGrp="1"/>
          </p:cNvSpPr>
          <p:nvPr>
            <p:ph idx="1"/>
          </p:nvPr>
        </p:nvSpPr>
        <p:spPr>
          <a:xfrm>
            <a:off x="457200" y="1752600"/>
            <a:ext cx="8229600" cy="4876800"/>
          </a:xfrm>
        </p:spPr>
        <p:txBody>
          <a:bodyPr/>
          <a:lstStyle/>
          <a:p>
            <a:r>
              <a:rPr lang="vi-VN" dirty="0"/>
              <a:t>Việc một khối try bên trong một khối try khác thì được gọi là các khối try được lồng vào nhau, hay là lồng các khối try trong Java.</a:t>
            </a:r>
            <a:endParaRPr lang="vi-VN" dirty="0"/>
          </a:p>
        </p:txBody>
      </p:sp>
      <p:pic>
        <p:nvPicPr>
          <p:cNvPr id="6146" name="Picture 2" descr="C:\Users\Public\Pictures\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048000"/>
            <a:ext cx="7010400" cy="3505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6161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a:t>
            </a:r>
            <a:r>
              <a:rPr lang="en-US" b="1" dirty="0" err="1" smtClean="0"/>
              <a:t>Lồng</a:t>
            </a:r>
            <a:r>
              <a:rPr lang="en-US" b="1" dirty="0" smtClean="0"/>
              <a:t> </a:t>
            </a:r>
            <a:r>
              <a:rPr lang="en-US" b="1" dirty="0" err="1"/>
              <a:t>khối</a:t>
            </a:r>
            <a:r>
              <a:rPr lang="en-US" b="1" dirty="0"/>
              <a:t> try </a:t>
            </a:r>
            <a:r>
              <a:rPr lang="en-US" b="1" dirty="0" err="1"/>
              <a:t>trong</a:t>
            </a:r>
            <a:r>
              <a:rPr lang="en-US" b="1" dirty="0"/>
              <a:t> Java</a:t>
            </a:r>
          </a:p>
        </p:txBody>
      </p:sp>
      <p:sp>
        <p:nvSpPr>
          <p:cNvPr id="4" name="Content Placeholder 3"/>
          <p:cNvSpPr>
            <a:spLocks noGrp="1"/>
          </p:cNvSpPr>
          <p:nvPr>
            <p:ph idx="1"/>
          </p:nvPr>
        </p:nvSpPr>
        <p:spPr>
          <a:xfrm>
            <a:off x="457200" y="1752600"/>
            <a:ext cx="8229600" cy="4876800"/>
          </a:xfrm>
        </p:spPr>
        <p:txBody>
          <a:bodyPr/>
          <a:lstStyle/>
          <a:p>
            <a:r>
              <a:rPr lang="en-US" dirty="0" err="1"/>
              <a:t>Ví</a:t>
            </a:r>
            <a:r>
              <a:rPr lang="en-US" dirty="0"/>
              <a:t> </a:t>
            </a:r>
            <a:r>
              <a:rPr lang="en-US" dirty="0" err="1"/>
              <a:t>dụ</a:t>
            </a:r>
            <a:r>
              <a:rPr lang="en-US" dirty="0"/>
              <a:t> </a:t>
            </a:r>
            <a:r>
              <a:rPr lang="en-US" dirty="0" err="1"/>
              <a:t>về</a:t>
            </a:r>
            <a:r>
              <a:rPr lang="en-US" dirty="0"/>
              <a:t> </a:t>
            </a:r>
            <a:r>
              <a:rPr lang="en-US" dirty="0" err="1"/>
              <a:t>các</a:t>
            </a:r>
            <a:r>
              <a:rPr lang="en-US" dirty="0"/>
              <a:t> </a:t>
            </a:r>
            <a:r>
              <a:rPr lang="en-US" dirty="0" err="1"/>
              <a:t>khối</a:t>
            </a:r>
            <a:r>
              <a:rPr lang="en-US" dirty="0"/>
              <a:t> try </a:t>
            </a:r>
            <a:r>
              <a:rPr lang="en-US" dirty="0" err="1"/>
              <a:t>lồng</a:t>
            </a:r>
            <a:r>
              <a:rPr lang="en-US" dirty="0"/>
              <a:t> </a:t>
            </a:r>
            <a:r>
              <a:rPr lang="en-US" dirty="0" err="1"/>
              <a:t>nhau</a:t>
            </a:r>
            <a:r>
              <a:rPr lang="en-US" dirty="0"/>
              <a:t> </a:t>
            </a:r>
            <a:r>
              <a:rPr lang="en-US" dirty="0" err="1"/>
              <a:t>trong</a:t>
            </a:r>
            <a:r>
              <a:rPr lang="en-US" dirty="0"/>
              <a:t> </a:t>
            </a:r>
            <a:r>
              <a:rPr lang="en-US" dirty="0" smtClean="0"/>
              <a:t>Java:</a:t>
            </a:r>
            <a:endParaRPr lang="en-US" dirty="0"/>
          </a:p>
        </p:txBody>
      </p:sp>
      <p:pic>
        <p:nvPicPr>
          <p:cNvPr id="7170" name="Picture 2" descr="C:\Users\Public\Pictures\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9800"/>
            <a:ext cx="79248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6008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Reference</a:t>
            </a:r>
            <a:endParaRPr lang="en-US" dirty="0"/>
          </a:p>
        </p:txBody>
      </p:sp>
      <p:sp>
        <p:nvSpPr>
          <p:cNvPr id="3" name="Content Placeholder 2"/>
          <p:cNvSpPr>
            <a:spLocks noGrp="1"/>
          </p:cNvSpPr>
          <p:nvPr>
            <p:ph idx="1"/>
          </p:nvPr>
        </p:nvSpPr>
        <p:spPr/>
        <p:txBody>
          <a:bodyPr/>
          <a:lstStyle/>
          <a:p>
            <a:r>
              <a:rPr lang="en-US" dirty="0">
                <a:hlinkClick r:id="rId3"/>
              </a:rPr>
              <a:t>http://giasutinhoc.vn/lap-trinh-java-co-ban/xu-ly-ngoai-le-trong-java-bai-4</a:t>
            </a:r>
            <a:r>
              <a:rPr lang="en-US" dirty="0" smtClean="0">
                <a:hlinkClick r:id="rId3"/>
              </a:rPr>
              <a:t>/</a:t>
            </a:r>
            <a:endParaRPr lang="en-US" dirty="0" smtClean="0"/>
          </a:p>
          <a:p>
            <a:r>
              <a:rPr lang="en-US" dirty="0">
                <a:hlinkClick r:id="rId4"/>
              </a:rPr>
              <a:t>https://programmingwithliving.wordpress.com/2015/04/11/xu-ly-ngoai-le-trong-java-exceptions-handling</a:t>
            </a:r>
            <a:r>
              <a:rPr lang="en-US" dirty="0" smtClean="0">
                <a:hlinkClick r:id="rId4"/>
              </a:rPr>
              <a:t>/</a:t>
            </a:r>
            <a:endParaRPr lang="en-US" dirty="0" smtClean="0"/>
          </a:p>
          <a:p>
            <a:r>
              <a:rPr lang="en-US" dirty="0">
                <a:hlinkClick r:id="rId5"/>
              </a:rPr>
              <a:t>http://</a:t>
            </a:r>
            <a:r>
              <a:rPr lang="en-US" dirty="0" smtClean="0">
                <a:hlinkClick r:id="rId5"/>
              </a:rPr>
              <a:t>liveproject.edu.vn/tintuc/20/93/bai-14-xu-ly-ngoai-le-exception-handling-trong-java.aspx</a:t>
            </a:r>
            <a:endParaRPr lang="en-US" dirty="0" smtClean="0"/>
          </a:p>
          <a:p>
            <a:endParaRPr lang="en-US" dirty="0"/>
          </a:p>
        </p:txBody>
      </p:sp>
    </p:spTree>
    <p:extLst>
      <p:ext uri="{BB962C8B-B14F-4D97-AF65-F5344CB8AC3E}">
        <p14:creationId xmlns:p14="http://schemas.microsoft.com/office/powerpoint/2010/main" val="2196384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Nội</a:t>
            </a:r>
            <a:r>
              <a:rPr lang="en-US" b="1" dirty="0" smtClean="0"/>
              <a:t> dung</a:t>
            </a:r>
            <a:endParaRPr lang="en-US" b="1" dirty="0"/>
          </a:p>
        </p:txBody>
      </p:sp>
      <p:sp>
        <p:nvSpPr>
          <p:cNvPr id="3" name="Content Placeholder 2"/>
          <p:cNvSpPr>
            <a:spLocks noGrp="1"/>
          </p:cNvSpPr>
          <p:nvPr>
            <p:ph idx="1"/>
          </p:nvPr>
        </p:nvSpPr>
        <p:spPr/>
        <p:txBody>
          <a:bodyPr/>
          <a:lstStyle/>
          <a:p>
            <a:pPr marL="628650" indent="-514350">
              <a:buFont typeface="+mj-lt"/>
              <a:buAutoNum type="arabicPeriod"/>
            </a:pPr>
            <a:r>
              <a:rPr lang="en-US" sz="3200" b="1" dirty="0" err="1">
                <a:latin typeface="+mj-lt"/>
              </a:rPr>
              <a:t>Ngoại</a:t>
            </a:r>
            <a:r>
              <a:rPr lang="en-US" sz="3200" b="1" dirty="0">
                <a:latin typeface="+mj-lt"/>
              </a:rPr>
              <a:t> </a:t>
            </a:r>
            <a:r>
              <a:rPr lang="en-US" sz="3200" b="1" dirty="0" err="1">
                <a:latin typeface="+mj-lt"/>
              </a:rPr>
              <a:t>lệ</a:t>
            </a:r>
            <a:r>
              <a:rPr lang="en-US" sz="3200" b="1" dirty="0">
                <a:latin typeface="+mj-lt"/>
              </a:rPr>
              <a:t> </a:t>
            </a:r>
            <a:r>
              <a:rPr lang="en-US" sz="3200" b="1" dirty="0" err="1">
                <a:latin typeface="+mj-lt"/>
              </a:rPr>
              <a:t>là</a:t>
            </a:r>
            <a:r>
              <a:rPr lang="en-US" sz="3200" b="1" dirty="0">
                <a:latin typeface="+mj-lt"/>
              </a:rPr>
              <a:t> </a:t>
            </a:r>
            <a:r>
              <a:rPr lang="en-US" sz="3200" b="1" dirty="0" err="1">
                <a:latin typeface="+mj-lt"/>
              </a:rPr>
              <a:t>gì</a:t>
            </a:r>
            <a:r>
              <a:rPr lang="en-US" sz="3200" b="1" dirty="0" smtClean="0">
                <a:latin typeface="+mj-lt"/>
              </a:rPr>
              <a:t>?</a:t>
            </a:r>
          </a:p>
          <a:p>
            <a:pPr marL="628650" indent="-514350">
              <a:buFont typeface="+mj-lt"/>
              <a:buAutoNum type="arabicPeriod"/>
            </a:pPr>
            <a:r>
              <a:rPr lang="en-US" sz="3200" b="1" dirty="0" err="1">
                <a:latin typeface="+mj-lt"/>
              </a:rPr>
              <a:t>Xử</a:t>
            </a:r>
            <a:r>
              <a:rPr lang="en-US" sz="3200" b="1" dirty="0">
                <a:latin typeface="+mj-lt"/>
              </a:rPr>
              <a:t> </a:t>
            </a:r>
            <a:r>
              <a:rPr lang="en-US" sz="3200" b="1" dirty="0" err="1">
                <a:latin typeface="+mj-lt"/>
              </a:rPr>
              <a:t>lý</a:t>
            </a:r>
            <a:r>
              <a:rPr lang="en-US" sz="3200" b="1" dirty="0">
                <a:latin typeface="+mj-lt"/>
              </a:rPr>
              <a:t> </a:t>
            </a:r>
            <a:r>
              <a:rPr lang="en-US" sz="3200" b="1" dirty="0" err="1">
                <a:latin typeface="+mj-lt"/>
              </a:rPr>
              <a:t>ngoại</a:t>
            </a:r>
            <a:r>
              <a:rPr lang="en-US" sz="3200" b="1" dirty="0">
                <a:latin typeface="+mj-lt"/>
              </a:rPr>
              <a:t> </a:t>
            </a:r>
            <a:r>
              <a:rPr lang="en-US" sz="3200" b="1" dirty="0" err="1">
                <a:latin typeface="+mj-lt"/>
              </a:rPr>
              <a:t>lệ</a:t>
            </a:r>
            <a:r>
              <a:rPr lang="en-US" sz="3200" b="1" dirty="0">
                <a:latin typeface="+mj-lt"/>
              </a:rPr>
              <a:t> </a:t>
            </a:r>
            <a:r>
              <a:rPr lang="en-US" sz="3200" b="1" dirty="0" err="1">
                <a:latin typeface="+mj-lt"/>
              </a:rPr>
              <a:t>trong</a:t>
            </a:r>
            <a:r>
              <a:rPr lang="en-US" sz="3200" b="1" dirty="0">
                <a:latin typeface="+mj-lt"/>
              </a:rPr>
              <a:t> </a:t>
            </a:r>
            <a:r>
              <a:rPr lang="en-US" sz="3200" b="1" dirty="0" smtClean="0">
                <a:latin typeface="+mj-lt"/>
              </a:rPr>
              <a:t>java</a:t>
            </a:r>
          </a:p>
          <a:p>
            <a:pPr marL="628650" indent="-514350">
              <a:buFont typeface="+mj-lt"/>
              <a:buAutoNum type="arabicPeriod"/>
            </a:pPr>
            <a:r>
              <a:rPr lang="vi-VN" sz="3200" b="1" dirty="0">
                <a:latin typeface="+mj-lt"/>
              </a:rPr>
              <a:t>Cơ bản về ngoại </a:t>
            </a:r>
            <a:r>
              <a:rPr lang="vi-VN" sz="3200" b="1" dirty="0" smtClean="0">
                <a:latin typeface="+mj-lt"/>
              </a:rPr>
              <a:t>lệ</a:t>
            </a:r>
            <a:endParaRPr lang="en-US" sz="3200" b="1" dirty="0" smtClean="0">
              <a:latin typeface="+mj-lt"/>
            </a:endParaRPr>
          </a:p>
          <a:p>
            <a:pPr marL="628650" indent="-514350">
              <a:buFont typeface="+mj-lt"/>
              <a:buAutoNum type="arabicPeriod"/>
            </a:pPr>
            <a:r>
              <a:rPr lang="vi-VN" sz="3200" b="1" dirty="0">
                <a:latin typeface="+mj-lt"/>
              </a:rPr>
              <a:t>Hoán đổi ngoại </a:t>
            </a:r>
            <a:r>
              <a:rPr lang="vi-VN" sz="3200" b="1" dirty="0" smtClean="0">
                <a:latin typeface="+mj-lt"/>
              </a:rPr>
              <a:t>lệ</a:t>
            </a:r>
            <a:endParaRPr lang="en-US" sz="3200" b="1" dirty="0" smtClean="0">
              <a:latin typeface="+mj-lt"/>
            </a:endParaRPr>
          </a:p>
          <a:p>
            <a:pPr marL="628650" indent="-514350">
              <a:buFont typeface="+mj-lt"/>
              <a:buAutoNum type="arabicPeriod"/>
            </a:pPr>
            <a:r>
              <a:rPr lang="en-US" sz="3200" b="1" dirty="0" err="1">
                <a:latin typeface="+mj-lt"/>
              </a:rPr>
              <a:t>Lồng</a:t>
            </a:r>
            <a:r>
              <a:rPr lang="en-US" sz="3200" b="1" dirty="0">
                <a:latin typeface="+mj-lt"/>
              </a:rPr>
              <a:t> </a:t>
            </a:r>
            <a:r>
              <a:rPr lang="en-US" sz="3200" b="1" dirty="0" err="1">
                <a:latin typeface="+mj-lt"/>
              </a:rPr>
              <a:t>khối</a:t>
            </a:r>
            <a:r>
              <a:rPr lang="en-US" sz="3200" b="1" dirty="0">
                <a:latin typeface="+mj-lt"/>
              </a:rPr>
              <a:t> try </a:t>
            </a:r>
            <a:r>
              <a:rPr lang="en-US" sz="3200" b="1" dirty="0" err="1">
                <a:latin typeface="+mj-lt"/>
              </a:rPr>
              <a:t>trong</a:t>
            </a:r>
            <a:r>
              <a:rPr lang="en-US" sz="3200" b="1" dirty="0">
                <a:latin typeface="+mj-lt"/>
              </a:rPr>
              <a:t> </a:t>
            </a:r>
            <a:r>
              <a:rPr lang="en-US" sz="3200" b="1" dirty="0" smtClean="0">
                <a:latin typeface="+mj-lt"/>
              </a:rPr>
              <a:t>Java.</a:t>
            </a:r>
          </a:p>
          <a:p>
            <a:pPr marL="628650" indent="-514350">
              <a:buFont typeface="+mj-lt"/>
              <a:buAutoNum type="arabicPeriod"/>
            </a:pPr>
            <a:r>
              <a:rPr lang="en-US" sz="3200" b="1" dirty="0" smtClean="0">
                <a:latin typeface="+mj-lt"/>
              </a:rPr>
              <a:t>Reference</a:t>
            </a:r>
          </a:p>
          <a:p>
            <a:endParaRPr lang="en-US" dirty="0"/>
          </a:p>
        </p:txBody>
      </p:sp>
    </p:spTree>
    <p:extLst>
      <p:ext uri="{BB962C8B-B14F-4D97-AF65-F5344CB8AC3E}">
        <p14:creationId xmlns:p14="http://schemas.microsoft.com/office/powerpoint/2010/main" val="2090442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a:t>
            </a:r>
            <a:r>
              <a:rPr lang="en-US" b="1" dirty="0" err="1" smtClean="0"/>
              <a:t>Ngoại</a:t>
            </a:r>
            <a:r>
              <a:rPr lang="en-US" b="1" dirty="0" smtClean="0"/>
              <a:t> </a:t>
            </a:r>
            <a:r>
              <a:rPr lang="en-US" b="1" dirty="0" err="1" smtClean="0"/>
              <a:t>lệ</a:t>
            </a:r>
            <a:r>
              <a:rPr lang="en-US" b="1" dirty="0" smtClean="0"/>
              <a:t> </a:t>
            </a:r>
            <a:r>
              <a:rPr lang="en-US" b="1" dirty="0" err="1" smtClean="0"/>
              <a:t>là</a:t>
            </a:r>
            <a:r>
              <a:rPr lang="en-US" b="1" dirty="0" smtClean="0"/>
              <a:t> </a:t>
            </a:r>
            <a:r>
              <a:rPr lang="en-US" b="1" dirty="0" err="1" smtClean="0"/>
              <a:t>gì</a:t>
            </a:r>
            <a:r>
              <a:rPr lang="en-US" b="1" dirty="0" smtClean="0"/>
              <a:t>?</a:t>
            </a:r>
            <a:endParaRPr lang="en-US" b="1" dirty="0"/>
          </a:p>
        </p:txBody>
      </p:sp>
      <p:sp>
        <p:nvSpPr>
          <p:cNvPr id="3" name="Content Placeholder 2"/>
          <p:cNvSpPr>
            <a:spLocks noGrp="1"/>
          </p:cNvSpPr>
          <p:nvPr>
            <p:ph idx="1"/>
          </p:nvPr>
        </p:nvSpPr>
        <p:spPr/>
        <p:txBody>
          <a:bodyPr/>
          <a:lstStyle/>
          <a:p>
            <a:pPr fontAlgn="base"/>
            <a:r>
              <a:rPr lang="vi-VN" dirty="0"/>
              <a:t>Có những lỗi chỉ khi chạy chúng mới xuất hiện và chương trình đang chạy lập tức ngừng lại và xuất hiện thông báo lỗi – đó chính là ngoại lệ (exception).</a:t>
            </a:r>
          </a:p>
          <a:p>
            <a:pPr fontAlgn="base"/>
            <a:r>
              <a:rPr lang="vi-VN" dirty="0"/>
              <a:t>Ví dụ: Chương trình chia 2 số. Nếu ta cho mẫu số =0 thì phát sinh lỗi và đó được coi là 1 ngoại lệ.</a:t>
            </a:r>
          </a:p>
          <a:p>
            <a:endParaRPr lang="en-US" dirty="0"/>
          </a:p>
        </p:txBody>
      </p:sp>
      <p:pic>
        <p:nvPicPr>
          <p:cNvPr id="2050" name="Picture 2" descr="C:\Users\Public\Pictur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296229"/>
            <a:ext cx="7694027"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073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a:t>
            </a:r>
            <a:r>
              <a:rPr lang="en-US" b="1" dirty="0" err="1" smtClean="0"/>
              <a:t>Xử</a:t>
            </a:r>
            <a:r>
              <a:rPr lang="en-US" b="1" dirty="0" smtClean="0"/>
              <a:t> </a:t>
            </a:r>
            <a:r>
              <a:rPr lang="en-US" b="1" dirty="0" err="1"/>
              <a:t>lý</a:t>
            </a:r>
            <a:r>
              <a:rPr lang="en-US" b="1" dirty="0"/>
              <a:t> </a:t>
            </a:r>
            <a:r>
              <a:rPr lang="en-US" b="1" dirty="0" err="1"/>
              <a:t>ngoại</a:t>
            </a:r>
            <a:r>
              <a:rPr lang="en-US" b="1" dirty="0"/>
              <a:t> </a:t>
            </a:r>
            <a:r>
              <a:rPr lang="en-US" b="1" dirty="0" err="1"/>
              <a:t>lệ</a:t>
            </a:r>
            <a:r>
              <a:rPr lang="en-US" b="1" dirty="0"/>
              <a:t> </a:t>
            </a:r>
            <a:r>
              <a:rPr lang="en-US" b="1" dirty="0" err="1"/>
              <a:t>trong</a:t>
            </a:r>
            <a:r>
              <a:rPr lang="en-US" b="1" dirty="0"/>
              <a:t> java</a:t>
            </a:r>
            <a:endParaRPr lang="en-US" dirty="0"/>
          </a:p>
        </p:txBody>
      </p:sp>
      <p:sp>
        <p:nvSpPr>
          <p:cNvPr id="3" name="Content Placeholder 2"/>
          <p:cNvSpPr>
            <a:spLocks noGrp="1"/>
          </p:cNvSpPr>
          <p:nvPr>
            <p:ph idx="1"/>
          </p:nvPr>
        </p:nvSpPr>
        <p:spPr/>
        <p:txBody>
          <a:bodyPr/>
          <a:lstStyle/>
          <a:p>
            <a:r>
              <a:rPr lang="vi-VN" dirty="0"/>
              <a:t>có thể sử dụng khối try-catch, có thể sử dụng final trong khối try…catch hoặc sử dụng từ khoá throws. Sử dụng cách nào để xử lý ngoại lệ trong java còn tuỳ thuộc vào từng tình huống</a:t>
            </a:r>
            <a:endParaRPr lang="en-US" dirty="0"/>
          </a:p>
        </p:txBody>
      </p:sp>
      <p:pic>
        <p:nvPicPr>
          <p:cNvPr id="1026" name="Picture 2" descr="C:\Users\Public\Pictures\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5281612"/>
            <a:ext cx="3714750" cy="7715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Public\Picture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1040" y="3505200"/>
            <a:ext cx="6468275"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0781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a:t>
            </a:r>
            <a:r>
              <a:rPr lang="vi-VN" b="1" dirty="0" smtClean="0"/>
              <a:t>Cơ </a:t>
            </a:r>
            <a:r>
              <a:rPr lang="vi-VN" b="1" dirty="0"/>
              <a:t>bản về ngoại lệ</a:t>
            </a:r>
            <a:endParaRPr lang="en-US" dirty="0"/>
          </a:p>
        </p:txBody>
      </p:sp>
      <p:sp>
        <p:nvSpPr>
          <p:cNvPr id="3" name="Content Placeholder 2"/>
          <p:cNvSpPr>
            <a:spLocks noGrp="1"/>
          </p:cNvSpPr>
          <p:nvPr>
            <p:ph idx="1"/>
          </p:nvPr>
        </p:nvSpPr>
        <p:spPr/>
        <p:txBody>
          <a:bodyPr/>
          <a:lstStyle/>
          <a:p>
            <a:r>
              <a:rPr lang="vi-VN" dirty="0"/>
              <a:t>Có nhiều ngoại lệ là lớp con của lớp </a:t>
            </a:r>
            <a:r>
              <a:rPr lang="vi-VN" dirty="0" smtClean="0"/>
              <a:t>Exception</a:t>
            </a:r>
            <a:r>
              <a:rPr lang="en-US" dirty="0" smtClean="0"/>
              <a:t>:</a:t>
            </a:r>
            <a:endParaRPr lang="vi-VN" dirty="0"/>
          </a:p>
          <a:p>
            <a:pPr lvl="1"/>
            <a:r>
              <a:rPr lang="vi-VN" dirty="0"/>
              <a:t>RuntimeErrorException là lớp con của lớp Exception</a:t>
            </a:r>
          </a:p>
          <a:p>
            <a:pPr lvl="1"/>
            <a:r>
              <a:rPr lang="vi-VN" dirty="0"/>
              <a:t>RuntimeErrorException là các ngoại lệ chỉ xảy khi chạy chương </a:t>
            </a:r>
            <a:r>
              <a:rPr lang="vi-VN" dirty="0" smtClean="0"/>
              <a:t>trình.</a:t>
            </a:r>
            <a:endParaRPr lang="en-US" dirty="0"/>
          </a:p>
          <a:p>
            <a:pPr marL="411480" lvl="1" indent="0">
              <a:buNone/>
            </a:pPr>
            <a:r>
              <a:rPr lang="vi-VN" dirty="0"/>
              <a:t>Người lập trình có thể tự tạo các class kế thừa từ class Exception.</a:t>
            </a:r>
            <a:endParaRPr lang="en-US" dirty="0" smtClean="0"/>
          </a:p>
        </p:txBody>
      </p:sp>
      <p:pic>
        <p:nvPicPr>
          <p:cNvPr id="3075" name="Picture 3" descr="C:\Users\Public\Pictures\Xu-ly-ngoai-le-trong-java-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955370"/>
            <a:ext cx="4333875"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1780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a:t>
            </a:r>
            <a:r>
              <a:rPr lang="vi-VN" b="1" dirty="0" smtClean="0"/>
              <a:t>Cơ </a:t>
            </a:r>
            <a:r>
              <a:rPr lang="vi-VN" b="1" dirty="0"/>
              <a:t>bản về ngoại lệ</a:t>
            </a:r>
            <a:endParaRPr lang="en-US" dirty="0"/>
          </a:p>
        </p:txBody>
      </p:sp>
      <p:sp>
        <p:nvSpPr>
          <p:cNvPr id="4" name="Content Placeholder 3"/>
          <p:cNvSpPr>
            <a:spLocks noGrp="1"/>
          </p:cNvSpPr>
          <p:nvPr>
            <p:ph idx="1"/>
          </p:nvPr>
        </p:nvSpPr>
        <p:spPr>
          <a:xfrm>
            <a:off x="457200" y="1752600"/>
            <a:ext cx="8229600" cy="4876800"/>
          </a:xfrm>
        </p:spPr>
        <p:txBody>
          <a:bodyPr/>
          <a:lstStyle/>
          <a:p>
            <a:r>
              <a:rPr lang="vi-VN" dirty="0"/>
              <a:t>Ngoại lệ ‘unchecked’: Là các ngoại lệ không cần phải ‘catch’ khi viết </a:t>
            </a:r>
            <a:r>
              <a:rPr lang="vi-VN" dirty="0" smtClean="0"/>
              <a:t>mã</a:t>
            </a:r>
            <a:r>
              <a:rPr lang="en-US" dirty="0" smtClean="0"/>
              <a:t>.</a:t>
            </a:r>
            <a:endParaRPr lang="vi-VN" dirty="0"/>
          </a:p>
        </p:txBody>
      </p:sp>
      <p:pic>
        <p:nvPicPr>
          <p:cNvPr id="4099" name="Picture 3" descr="C:\Users\Public\Pictures\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849908"/>
            <a:ext cx="7744894" cy="2956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3431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a:t>
            </a:r>
            <a:r>
              <a:rPr lang="vi-VN" b="1" dirty="0" smtClean="0"/>
              <a:t>Cơ </a:t>
            </a:r>
            <a:r>
              <a:rPr lang="vi-VN" b="1" dirty="0"/>
              <a:t>bản về ngoại lệ</a:t>
            </a:r>
            <a:endParaRPr lang="en-US" dirty="0"/>
          </a:p>
        </p:txBody>
      </p:sp>
      <p:sp>
        <p:nvSpPr>
          <p:cNvPr id="4" name="Content Placeholder 3"/>
          <p:cNvSpPr>
            <a:spLocks noGrp="1"/>
          </p:cNvSpPr>
          <p:nvPr>
            <p:ph idx="1"/>
          </p:nvPr>
        </p:nvSpPr>
        <p:spPr>
          <a:xfrm>
            <a:off x="457200" y="1752600"/>
            <a:ext cx="8229600" cy="4876800"/>
          </a:xfrm>
        </p:spPr>
        <p:txBody>
          <a:bodyPr/>
          <a:lstStyle/>
          <a:p>
            <a:r>
              <a:rPr lang="en-US" dirty="0" err="1" smtClean="0"/>
              <a:t>Ví</a:t>
            </a:r>
            <a:r>
              <a:rPr lang="en-US" dirty="0" smtClean="0"/>
              <a:t> </a:t>
            </a:r>
            <a:r>
              <a:rPr lang="en-US" dirty="0" err="1" smtClean="0"/>
              <a:t>dụ</a:t>
            </a:r>
            <a:r>
              <a:rPr lang="en-US" dirty="0" smtClean="0"/>
              <a:t> </a:t>
            </a:r>
            <a:r>
              <a:rPr lang="en-US" dirty="0" err="1"/>
              <a:t>l</a:t>
            </a:r>
            <a:r>
              <a:rPr lang="en-US" dirty="0" err="1" smtClean="0"/>
              <a:t>oại</a:t>
            </a:r>
            <a:r>
              <a:rPr lang="en-US" dirty="0" smtClean="0"/>
              <a:t> </a:t>
            </a:r>
            <a:r>
              <a:rPr lang="en-US" dirty="0"/>
              <a:t>U</a:t>
            </a:r>
            <a:r>
              <a:rPr lang="en-US" dirty="0" smtClean="0"/>
              <a:t>nchecked Exceptions</a:t>
            </a:r>
            <a:endParaRPr lang="vi-VN" dirty="0"/>
          </a:p>
        </p:txBody>
      </p:sp>
      <p:pic>
        <p:nvPicPr>
          <p:cNvPr id="8194" name="Picture 2" descr="C:\Users\Public\Pictures\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2270760"/>
            <a:ext cx="6934200" cy="4587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83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a:t>
            </a:r>
            <a:r>
              <a:rPr lang="vi-VN" b="1" dirty="0" smtClean="0"/>
              <a:t>Cơ </a:t>
            </a:r>
            <a:r>
              <a:rPr lang="vi-VN" b="1" dirty="0"/>
              <a:t>bản về ngoại lệ</a:t>
            </a:r>
            <a:endParaRPr lang="en-US" dirty="0"/>
          </a:p>
        </p:txBody>
      </p:sp>
      <p:sp>
        <p:nvSpPr>
          <p:cNvPr id="4" name="Content Placeholder 3"/>
          <p:cNvSpPr>
            <a:spLocks noGrp="1"/>
          </p:cNvSpPr>
          <p:nvPr>
            <p:ph idx="1"/>
          </p:nvPr>
        </p:nvSpPr>
        <p:spPr>
          <a:xfrm>
            <a:off x="457200" y="1752600"/>
            <a:ext cx="8229600" cy="4876800"/>
          </a:xfrm>
        </p:spPr>
        <p:txBody>
          <a:bodyPr/>
          <a:lstStyle/>
          <a:p>
            <a:r>
              <a:rPr lang="vi-VN" dirty="0"/>
              <a:t>Ngoại lệ ‘checked’: Là các ngoại lệ phải được ‘catch’ khi viết mã</a:t>
            </a:r>
          </a:p>
        </p:txBody>
      </p:sp>
      <p:pic>
        <p:nvPicPr>
          <p:cNvPr id="4098" name="Picture 2" descr="C:\Users\Public\Pictures\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863351"/>
            <a:ext cx="7697631" cy="2927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5719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a:t>
            </a:r>
            <a:r>
              <a:rPr lang="vi-VN" b="1" dirty="0" smtClean="0"/>
              <a:t>Cơ </a:t>
            </a:r>
            <a:r>
              <a:rPr lang="vi-VN" b="1" dirty="0"/>
              <a:t>bản về ngoại lệ</a:t>
            </a:r>
            <a:endParaRPr lang="en-US" dirty="0"/>
          </a:p>
        </p:txBody>
      </p:sp>
      <p:sp>
        <p:nvSpPr>
          <p:cNvPr id="4" name="Content Placeholder 3"/>
          <p:cNvSpPr>
            <a:spLocks noGrp="1"/>
          </p:cNvSpPr>
          <p:nvPr>
            <p:ph idx="1"/>
          </p:nvPr>
        </p:nvSpPr>
        <p:spPr>
          <a:xfrm>
            <a:off x="457200" y="1752600"/>
            <a:ext cx="8229600" cy="4876800"/>
          </a:xfrm>
        </p:spPr>
        <p:txBody>
          <a:bodyPr/>
          <a:lstStyle/>
          <a:p>
            <a:r>
              <a:rPr lang="en-US" dirty="0" err="1"/>
              <a:t>Ví</a:t>
            </a:r>
            <a:r>
              <a:rPr lang="en-US" dirty="0"/>
              <a:t> </a:t>
            </a:r>
            <a:r>
              <a:rPr lang="en-US" dirty="0" err="1"/>
              <a:t>dụ</a:t>
            </a:r>
            <a:r>
              <a:rPr lang="en-US" dirty="0"/>
              <a:t> </a:t>
            </a:r>
            <a:r>
              <a:rPr lang="en-US" dirty="0" err="1"/>
              <a:t>loại</a:t>
            </a:r>
            <a:r>
              <a:rPr lang="en-US" dirty="0"/>
              <a:t> Unchecked Exceptions</a:t>
            </a:r>
            <a:endParaRPr lang="vi-VN" dirty="0"/>
          </a:p>
          <a:p>
            <a:pPr marL="114300" indent="0">
              <a:buNone/>
            </a:pPr>
            <a:endParaRPr lang="vi-VN" dirty="0"/>
          </a:p>
        </p:txBody>
      </p:sp>
      <p:pic>
        <p:nvPicPr>
          <p:cNvPr id="9218" name="Picture 2" descr="C:\Users\Public\Pictures\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86000"/>
            <a:ext cx="70104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4963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41</TotalTime>
  <Words>370</Words>
  <Application>Microsoft Office PowerPoint</Application>
  <PresentationFormat>On-screen Show (4:3)</PresentationFormat>
  <Paragraphs>47</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Apothecary</vt:lpstr>
      <vt:lpstr>Xử lý ngoại lệ</vt:lpstr>
      <vt:lpstr>Nội dung</vt:lpstr>
      <vt:lpstr>1. Ngoại lệ là gì?</vt:lpstr>
      <vt:lpstr>2. Xử lý ngoại lệ trong java</vt:lpstr>
      <vt:lpstr>3. Cơ bản về ngoại lệ</vt:lpstr>
      <vt:lpstr>3. Cơ bản về ngoại lệ</vt:lpstr>
      <vt:lpstr>3. Cơ bản về ngoại lệ</vt:lpstr>
      <vt:lpstr>3. Cơ bản về ngoại lệ</vt:lpstr>
      <vt:lpstr>3. Cơ bản về ngoại lệ</vt:lpstr>
      <vt:lpstr>4. Hoán đổi ngoại lệ</vt:lpstr>
      <vt:lpstr>Danh sách các ngoại lệ cơ bản</vt:lpstr>
      <vt:lpstr>5. Lồng khối try trong Java</vt:lpstr>
      <vt:lpstr>5. Lồng khối try trong Java</vt:lpstr>
      <vt:lpstr>6. 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Xử lý ngoại lệ</dc:title>
  <dc:creator>hv</dc:creator>
  <cp:lastModifiedBy>hv</cp:lastModifiedBy>
  <cp:revision>4</cp:revision>
  <dcterms:created xsi:type="dcterms:W3CDTF">2016-08-01T01:50:21Z</dcterms:created>
  <dcterms:modified xsi:type="dcterms:W3CDTF">2016-08-01T02:31:49Z</dcterms:modified>
</cp:coreProperties>
</file>