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589" r:id="rId2"/>
    <p:sldId id="806" r:id="rId3"/>
    <p:sldId id="818" r:id="rId4"/>
    <p:sldId id="816" r:id="rId5"/>
    <p:sldId id="606" r:id="rId6"/>
    <p:sldId id="603" r:id="rId7"/>
    <p:sldId id="810" r:id="rId8"/>
    <p:sldId id="811" r:id="rId9"/>
    <p:sldId id="809" r:id="rId10"/>
    <p:sldId id="813" r:id="rId11"/>
    <p:sldId id="814" r:id="rId12"/>
    <p:sldId id="581" r:id="rId13"/>
    <p:sldId id="844" r:id="rId14"/>
    <p:sldId id="845" r:id="rId15"/>
    <p:sldId id="846" r:id="rId16"/>
    <p:sldId id="847" r:id="rId17"/>
    <p:sldId id="817" r:id="rId18"/>
    <p:sldId id="848" r:id="rId19"/>
    <p:sldId id="849" r:id="rId20"/>
    <p:sldId id="850" r:id="rId21"/>
    <p:sldId id="851" r:id="rId22"/>
    <p:sldId id="852" r:id="rId23"/>
    <p:sldId id="819" r:id="rId24"/>
    <p:sldId id="518" r:id="rId25"/>
  </p:sldIdLst>
  <p:sldSz cx="9906000" cy="6858000" type="A4"/>
  <p:notesSz cx="9866313" cy="67357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C-03-상품권관리" id="{B22977A5-DE63-40A4-9B4F-E378017E5075}">
          <p14:sldIdLst>
            <p14:sldId id="589"/>
            <p14:sldId id="806"/>
            <p14:sldId id="818"/>
            <p14:sldId id="816"/>
            <p14:sldId id="606"/>
            <p14:sldId id="603"/>
            <p14:sldId id="810"/>
            <p14:sldId id="811"/>
            <p14:sldId id="809"/>
            <p14:sldId id="813"/>
            <p14:sldId id="814"/>
            <p14:sldId id="581"/>
            <p14:sldId id="844"/>
            <p14:sldId id="845"/>
            <p14:sldId id="846"/>
            <p14:sldId id="847"/>
            <p14:sldId id="817"/>
            <p14:sldId id="848"/>
            <p14:sldId id="849"/>
            <p14:sldId id="850"/>
            <p14:sldId id="851"/>
            <p14:sldId id="852"/>
            <p14:sldId id="819"/>
          </p14:sldIdLst>
        </p14:section>
        <p14:section name="SC-03-상품권관리-전시관리" id="{E0DE17EA-1579-4058-A9E6-0413659CE839}">
          <p14:sldIdLst>
            <p14:sldId id="51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DDE1"/>
    <a:srgbClr val="BBE0E3"/>
    <a:srgbClr val="000000"/>
    <a:srgbClr val="6E88B9"/>
    <a:srgbClr val="BDC7DB"/>
    <a:srgbClr val="E4E7F4"/>
    <a:srgbClr val="EAEFF7"/>
    <a:srgbClr val="3BB149"/>
    <a:srgbClr val="F8F8F8"/>
    <a:srgbClr val="485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57" autoAdjust="0"/>
    <p:restoredTop sz="94657" autoAdjust="0"/>
  </p:normalViewPr>
  <p:slideViewPr>
    <p:cSldViewPr snapToGrid="0">
      <p:cViewPr varScale="1">
        <p:scale>
          <a:sx n="131" d="100"/>
          <a:sy n="131" d="100"/>
        </p:scale>
        <p:origin x="786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6" d="100"/>
          <a:sy n="116" d="100"/>
        </p:scale>
        <p:origin x="238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8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89198" y="0"/>
            <a:ext cx="4275402" cy="338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825E5-FCA4-4FAA-8845-788B7F85F83F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90888" y="841375"/>
            <a:ext cx="328453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632" y="3241587"/>
            <a:ext cx="7893050" cy="26522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397417"/>
            <a:ext cx="4275402" cy="338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89198" y="6397417"/>
            <a:ext cx="4275402" cy="338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14C71-0A08-4BD2-BB54-C937F205B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800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B521-DC55-4C50-AE50-0688997A276C}" type="datetime1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7A49-E448-434C-9BAF-704BCD8F9C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174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880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02992287"/>
              </p:ext>
            </p:extLst>
          </p:nvPr>
        </p:nvGraphicFramePr>
        <p:xfrm>
          <a:off x="67733" y="61932"/>
          <a:ext cx="9778999" cy="216000"/>
        </p:xfrm>
        <a:graphic>
          <a:graphicData uri="http://schemas.openxmlformats.org/drawingml/2006/table">
            <a:tbl>
              <a:tblPr/>
              <a:tblGrid>
                <a:gridCol w="67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3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5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</a:p>
                  </a:txBody>
                  <a:tcPr marL="61650" marR="6165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650" marR="6165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650" marR="6165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650" marR="6165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 userDrawn="1"/>
        </p:nvSpPr>
        <p:spPr>
          <a:xfrm>
            <a:off x="50118" y="323850"/>
            <a:ext cx="7798482" cy="648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제목 31"/>
          <p:cNvSpPr>
            <a:spLocks noGrp="1"/>
          </p:cNvSpPr>
          <p:nvPr>
            <p:ph type="title"/>
          </p:nvPr>
        </p:nvSpPr>
        <p:spPr>
          <a:xfrm>
            <a:off x="739526" y="61931"/>
            <a:ext cx="7015942" cy="207768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7848600" y="323850"/>
            <a:ext cx="1998133" cy="25188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kern="120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800" b="1" kern="120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Description</a:t>
            </a:r>
            <a:endParaRPr kumimoji="1" lang="ko-KR" altLang="en-US" sz="900" b="1" kern="120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848600" y="323850"/>
            <a:ext cx="1998133" cy="6479999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07FA5971-6262-2BBD-853E-4B674C68D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65531" y="6663817"/>
            <a:ext cx="1921933" cy="194184"/>
          </a:xfrm>
          <a:prstGeom prst="rect">
            <a:avLst/>
          </a:prstGeom>
        </p:spPr>
        <p:txBody>
          <a:bodyPr/>
          <a:lstStyle>
            <a:lvl1pPr algn="l">
              <a:defRPr sz="8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dirty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 rotWithShape="1">
          <a:blip r:embed="rId2"/>
          <a:srcRect t="-1" r="17032" b="-19008"/>
          <a:stretch/>
        </p:blipFill>
        <p:spPr>
          <a:xfrm>
            <a:off x="7899399" y="6701645"/>
            <a:ext cx="1402291" cy="9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13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6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20000204"/>
              </p:ext>
            </p:extLst>
          </p:nvPr>
        </p:nvGraphicFramePr>
        <p:xfrm>
          <a:off x="67733" y="61932"/>
          <a:ext cx="9778999" cy="216000"/>
        </p:xfrm>
        <a:graphic>
          <a:graphicData uri="http://schemas.openxmlformats.org/drawingml/2006/table">
            <a:tbl>
              <a:tblPr/>
              <a:tblGrid>
                <a:gridCol w="67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3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5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</a:p>
                  </a:txBody>
                  <a:tcPr marL="61650" marR="6165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650" marR="6165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650" marR="6165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650" marR="6165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50118" y="323850"/>
            <a:ext cx="9796614" cy="648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제목 31"/>
          <p:cNvSpPr>
            <a:spLocks noGrp="1"/>
          </p:cNvSpPr>
          <p:nvPr>
            <p:ph type="title"/>
          </p:nvPr>
        </p:nvSpPr>
        <p:spPr>
          <a:xfrm>
            <a:off x="739526" y="61931"/>
            <a:ext cx="7015942" cy="207768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07FA5971-6262-2BBD-853E-4B674C68D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65531" y="6663817"/>
            <a:ext cx="1921933" cy="194184"/>
          </a:xfrm>
          <a:prstGeom prst="rect">
            <a:avLst/>
          </a:prstGeom>
        </p:spPr>
        <p:txBody>
          <a:bodyPr/>
          <a:lstStyle>
            <a:lvl1pPr algn="l">
              <a:defRPr sz="8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dirty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/>
          <a:srcRect t="-1" r="17032" b="-19008"/>
          <a:stretch/>
        </p:blipFill>
        <p:spPr>
          <a:xfrm>
            <a:off x="7899399" y="6701645"/>
            <a:ext cx="1402291" cy="9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12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6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61162918"/>
              </p:ext>
            </p:extLst>
          </p:nvPr>
        </p:nvGraphicFramePr>
        <p:xfrm>
          <a:off x="67733" y="61932"/>
          <a:ext cx="9778999" cy="216000"/>
        </p:xfrm>
        <a:graphic>
          <a:graphicData uri="http://schemas.openxmlformats.org/drawingml/2006/table">
            <a:tbl>
              <a:tblPr/>
              <a:tblGrid>
                <a:gridCol w="67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1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</a:p>
                  </a:txBody>
                  <a:tcPr marL="61650" marR="6165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650" marR="6165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50118" y="323850"/>
            <a:ext cx="9796614" cy="648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제목 31"/>
          <p:cNvSpPr>
            <a:spLocks noGrp="1"/>
          </p:cNvSpPr>
          <p:nvPr>
            <p:ph type="title"/>
          </p:nvPr>
        </p:nvSpPr>
        <p:spPr>
          <a:xfrm>
            <a:off x="739526" y="61931"/>
            <a:ext cx="7015942" cy="207768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7FA5971-6262-2BBD-853E-4B674C68D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65531" y="6663817"/>
            <a:ext cx="1921933" cy="194184"/>
          </a:xfrm>
          <a:prstGeom prst="rect">
            <a:avLst/>
          </a:prstGeom>
        </p:spPr>
        <p:txBody>
          <a:bodyPr/>
          <a:lstStyle>
            <a:lvl1pPr algn="l">
              <a:defRPr sz="8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dirty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/>
          <a:srcRect t="-1" r="17032" b="-19008"/>
          <a:stretch/>
        </p:blipFill>
        <p:spPr>
          <a:xfrm>
            <a:off x="7899399" y="6701645"/>
            <a:ext cx="1402291" cy="9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8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6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34429980"/>
              </p:ext>
            </p:extLst>
          </p:nvPr>
        </p:nvGraphicFramePr>
        <p:xfrm>
          <a:off x="67733" y="61932"/>
          <a:ext cx="9778999" cy="216000"/>
        </p:xfrm>
        <a:graphic>
          <a:graphicData uri="http://schemas.openxmlformats.org/drawingml/2006/table">
            <a:tbl>
              <a:tblPr/>
              <a:tblGrid>
                <a:gridCol w="67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1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</a:p>
                  </a:txBody>
                  <a:tcPr marL="61650" marR="6165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650" marR="6165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50118" y="323850"/>
            <a:ext cx="7798482" cy="648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제목 31"/>
          <p:cNvSpPr>
            <a:spLocks noGrp="1"/>
          </p:cNvSpPr>
          <p:nvPr>
            <p:ph type="title"/>
          </p:nvPr>
        </p:nvSpPr>
        <p:spPr>
          <a:xfrm>
            <a:off x="739526" y="61931"/>
            <a:ext cx="7015942" cy="207768"/>
          </a:xfrm>
          <a:prstGeom prst="rect">
            <a:avLst/>
          </a:prstGeom>
        </p:spPr>
        <p:txBody>
          <a:bodyPr/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7848600" y="323850"/>
            <a:ext cx="1998133" cy="25188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kern="120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800" b="1" kern="120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Description</a:t>
            </a:r>
            <a:endParaRPr kumimoji="1" lang="ko-KR" altLang="en-US" sz="900" b="1" kern="120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848600" y="323850"/>
            <a:ext cx="1998133" cy="6479999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7FA5971-6262-2BBD-853E-4B674C68D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65531" y="6663817"/>
            <a:ext cx="1921933" cy="194184"/>
          </a:xfrm>
          <a:prstGeom prst="rect">
            <a:avLst/>
          </a:prstGeom>
        </p:spPr>
        <p:txBody>
          <a:bodyPr/>
          <a:lstStyle>
            <a:lvl1pPr algn="l">
              <a:defRPr sz="8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dirty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2"/>
          <a:srcRect t="-1" r="17032" b="-19008"/>
          <a:stretch/>
        </p:blipFill>
        <p:spPr>
          <a:xfrm>
            <a:off x="7899399" y="6701645"/>
            <a:ext cx="1402291" cy="9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3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7D260-D536-4546-95DA-3F4A28DC0416}" type="datetime1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47A49-E448-434C-9BAF-704BCD8F9C6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49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81" r:id="rId3"/>
    <p:sldLayoutId id="2147483682" r:id="rId4"/>
    <p:sldLayoutId id="2147483683" r:id="rId5"/>
    <p:sldLayoutId id="214748368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43.xml"/><Relationship Id="rId2" Type="http://schemas.openxmlformats.org/officeDocument/2006/relationships/tags" Target="../tags/tag342.xml"/><Relationship Id="rId1" Type="http://schemas.openxmlformats.org/officeDocument/2006/relationships/tags" Target="../tags/tag34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4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47.xml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50.xml"/><Relationship Id="rId2" Type="http://schemas.openxmlformats.org/officeDocument/2006/relationships/tags" Target="../tags/tag349.xml"/><Relationship Id="rId1" Type="http://schemas.openxmlformats.org/officeDocument/2006/relationships/tags" Target="../tags/tag348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53.xml"/><Relationship Id="rId2" Type="http://schemas.openxmlformats.org/officeDocument/2006/relationships/tags" Target="../tags/tag352.xml"/><Relationship Id="rId1" Type="http://schemas.openxmlformats.org/officeDocument/2006/relationships/tags" Target="../tags/tag351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61.xml"/><Relationship Id="rId3" Type="http://schemas.openxmlformats.org/officeDocument/2006/relationships/tags" Target="../tags/tag356.xml"/><Relationship Id="rId7" Type="http://schemas.openxmlformats.org/officeDocument/2006/relationships/tags" Target="../tags/tag360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355.xml"/><Relationship Id="rId1" Type="http://schemas.openxmlformats.org/officeDocument/2006/relationships/tags" Target="../tags/tag354.xml"/><Relationship Id="rId6" Type="http://schemas.openxmlformats.org/officeDocument/2006/relationships/tags" Target="../tags/tag359.xml"/><Relationship Id="rId11" Type="http://schemas.openxmlformats.org/officeDocument/2006/relationships/tags" Target="../tags/tag364.xml"/><Relationship Id="rId5" Type="http://schemas.openxmlformats.org/officeDocument/2006/relationships/tags" Target="../tags/tag358.xml"/><Relationship Id="rId10" Type="http://schemas.openxmlformats.org/officeDocument/2006/relationships/tags" Target="../tags/tag363.xml"/><Relationship Id="rId4" Type="http://schemas.openxmlformats.org/officeDocument/2006/relationships/tags" Target="../tags/tag357.xml"/><Relationship Id="rId9" Type="http://schemas.openxmlformats.org/officeDocument/2006/relationships/tags" Target="../tags/tag36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377.xml"/><Relationship Id="rId18" Type="http://schemas.openxmlformats.org/officeDocument/2006/relationships/tags" Target="../tags/tag382.xml"/><Relationship Id="rId26" Type="http://schemas.openxmlformats.org/officeDocument/2006/relationships/tags" Target="../tags/tag390.xml"/><Relationship Id="rId39" Type="http://schemas.openxmlformats.org/officeDocument/2006/relationships/tags" Target="../tags/tag403.xml"/><Relationship Id="rId21" Type="http://schemas.openxmlformats.org/officeDocument/2006/relationships/tags" Target="../tags/tag385.xml"/><Relationship Id="rId34" Type="http://schemas.openxmlformats.org/officeDocument/2006/relationships/tags" Target="../tags/tag398.xml"/><Relationship Id="rId42" Type="http://schemas.openxmlformats.org/officeDocument/2006/relationships/tags" Target="../tags/tag406.xml"/><Relationship Id="rId47" Type="http://schemas.openxmlformats.org/officeDocument/2006/relationships/tags" Target="../tags/tag411.xml"/><Relationship Id="rId7" Type="http://schemas.openxmlformats.org/officeDocument/2006/relationships/tags" Target="../tags/tag371.xml"/><Relationship Id="rId2" Type="http://schemas.openxmlformats.org/officeDocument/2006/relationships/tags" Target="../tags/tag366.xml"/><Relationship Id="rId16" Type="http://schemas.openxmlformats.org/officeDocument/2006/relationships/tags" Target="../tags/tag380.xml"/><Relationship Id="rId29" Type="http://schemas.openxmlformats.org/officeDocument/2006/relationships/tags" Target="../tags/tag393.xml"/><Relationship Id="rId11" Type="http://schemas.openxmlformats.org/officeDocument/2006/relationships/tags" Target="../tags/tag375.xml"/><Relationship Id="rId24" Type="http://schemas.openxmlformats.org/officeDocument/2006/relationships/tags" Target="../tags/tag388.xml"/><Relationship Id="rId32" Type="http://schemas.openxmlformats.org/officeDocument/2006/relationships/tags" Target="../tags/tag396.xml"/><Relationship Id="rId37" Type="http://schemas.openxmlformats.org/officeDocument/2006/relationships/tags" Target="../tags/tag401.xml"/><Relationship Id="rId40" Type="http://schemas.openxmlformats.org/officeDocument/2006/relationships/tags" Target="../tags/tag404.xml"/><Relationship Id="rId45" Type="http://schemas.openxmlformats.org/officeDocument/2006/relationships/tags" Target="../tags/tag409.xml"/><Relationship Id="rId5" Type="http://schemas.openxmlformats.org/officeDocument/2006/relationships/tags" Target="../tags/tag369.xml"/><Relationship Id="rId15" Type="http://schemas.openxmlformats.org/officeDocument/2006/relationships/tags" Target="../tags/tag379.xml"/><Relationship Id="rId23" Type="http://schemas.openxmlformats.org/officeDocument/2006/relationships/tags" Target="../tags/tag387.xml"/><Relationship Id="rId28" Type="http://schemas.openxmlformats.org/officeDocument/2006/relationships/tags" Target="../tags/tag392.xml"/><Relationship Id="rId36" Type="http://schemas.openxmlformats.org/officeDocument/2006/relationships/tags" Target="../tags/tag400.xml"/><Relationship Id="rId49" Type="http://schemas.openxmlformats.org/officeDocument/2006/relationships/slideLayout" Target="../slideLayouts/slideLayout3.xml"/><Relationship Id="rId10" Type="http://schemas.openxmlformats.org/officeDocument/2006/relationships/tags" Target="../tags/tag374.xml"/><Relationship Id="rId19" Type="http://schemas.openxmlformats.org/officeDocument/2006/relationships/tags" Target="../tags/tag383.xml"/><Relationship Id="rId31" Type="http://schemas.openxmlformats.org/officeDocument/2006/relationships/tags" Target="../tags/tag395.xml"/><Relationship Id="rId44" Type="http://schemas.openxmlformats.org/officeDocument/2006/relationships/tags" Target="../tags/tag408.xml"/><Relationship Id="rId4" Type="http://schemas.openxmlformats.org/officeDocument/2006/relationships/tags" Target="../tags/tag368.xml"/><Relationship Id="rId9" Type="http://schemas.openxmlformats.org/officeDocument/2006/relationships/tags" Target="../tags/tag373.xml"/><Relationship Id="rId14" Type="http://schemas.openxmlformats.org/officeDocument/2006/relationships/tags" Target="../tags/tag378.xml"/><Relationship Id="rId22" Type="http://schemas.openxmlformats.org/officeDocument/2006/relationships/tags" Target="../tags/tag386.xml"/><Relationship Id="rId27" Type="http://schemas.openxmlformats.org/officeDocument/2006/relationships/tags" Target="../tags/tag391.xml"/><Relationship Id="rId30" Type="http://schemas.openxmlformats.org/officeDocument/2006/relationships/tags" Target="../tags/tag394.xml"/><Relationship Id="rId35" Type="http://schemas.openxmlformats.org/officeDocument/2006/relationships/tags" Target="../tags/tag399.xml"/><Relationship Id="rId43" Type="http://schemas.openxmlformats.org/officeDocument/2006/relationships/tags" Target="../tags/tag407.xml"/><Relationship Id="rId48" Type="http://schemas.openxmlformats.org/officeDocument/2006/relationships/tags" Target="../tags/tag412.xml"/><Relationship Id="rId8" Type="http://schemas.openxmlformats.org/officeDocument/2006/relationships/tags" Target="../tags/tag372.xml"/><Relationship Id="rId3" Type="http://schemas.openxmlformats.org/officeDocument/2006/relationships/tags" Target="../tags/tag367.xml"/><Relationship Id="rId12" Type="http://schemas.openxmlformats.org/officeDocument/2006/relationships/tags" Target="../tags/tag376.xml"/><Relationship Id="rId17" Type="http://schemas.openxmlformats.org/officeDocument/2006/relationships/tags" Target="../tags/tag381.xml"/><Relationship Id="rId25" Type="http://schemas.openxmlformats.org/officeDocument/2006/relationships/tags" Target="../tags/tag389.xml"/><Relationship Id="rId33" Type="http://schemas.openxmlformats.org/officeDocument/2006/relationships/tags" Target="../tags/tag397.xml"/><Relationship Id="rId38" Type="http://schemas.openxmlformats.org/officeDocument/2006/relationships/tags" Target="../tags/tag402.xml"/><Relationship Id="rId46" Type="http://schemas.openxmlformats.org/officeDocument/2006/relationships/tags" Target="../tags/tag410.xml"/><Relationship Id="rId20" Type="http://schemas.openxmlformats.org/officeDocument/2006/relationships/tags" Target="../tags/tag384.xml"/><Relationship Id="rId41" Type="http://schemas.openxmlformats.org/officeDocument/2006/relationships/tags" Target="../tags/tag405.xml"/><Relationship Id="rId1" Type="http://schemas.openxmlformats.org/officeDocument/2006/relationships/tags" Target="../tags/tag365.xml"/><Relationship Id="rId6" Type="http://schemas.openxmlformats.org/officeDocument/2006/relationships/tags" Target="../tags/tag37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15.xml"/><Relationship Id="rId2" Type="http://schemas.openxmlformats.org/officeDocument/2006/relationships/tags" Target="../tags/tag414.xml"/><Relationship Id="rId1" Type="http://schemas.openxmlformats.org/officeDocument/2006/relationships/tags" Target="../tags/tag413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18.xml"/><Relationship Id="rId2" Type="http://schemas.openxmlformats.org/officeDocument/2006/relationships/tags" Target="../tags/tag417.xml"/><Relationship Id="rId1" Type="http://schemas.openxmlformats.org/officeDocument/2006/relationships/tags" Target="../tags/tag416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426.xml"/><Relationship Id="rId13" Type="http://schemas.openxmlformats.org/officeDocument/2006/relationships/slideLayout" Target="../slideLayouts/slideLayout3.xml"/><Relationship Id="rId3" Type="http://schemas.openxmlformats.org/officeDocument/2006/relationships/tags" Target="../tags/tag421.xml"/><Relationship Id="rId7" Type="http://schemas.openxmlformats.org/officeDocument/2006/relationships/tags" Target="../tags/tag425.xml"/><Relationship Id="rId12" Type="http://schemas.openxmlformats.org/officeDocument/2006/relationships/tags" Target="../tags/tag430.xml"/><Relationship Id="rId2" Type="http://schemas.openxmlformats.org/officeDocument/2006/relationships/tags" Target="../tags/tag420.xml"/><Relationship Id="rId1" Type="http://schemas.openxmlformats.org/officeDocument/2006/relationships/tags" Target="../tags/tag419.xml"/><Relationship Id="rId6" Type="http://schemas.openxmlformats.org/officeDocument/2006/relationships/tags" Target="../tags/tag424.xml"/><Relationship Id="rId11" Type="http://schemas.openxmlformats.org/officeDocument/2006/relationships/tags" Target="../tags/tag429.xml"/><Relationship Id="rId5" Type="http://schemas.openxmlformats.org/officeDocument/2006/relationships/tags" Target="../tags/tag423.xml"/><Relationship Id="rId10" Type="http://schemas.openxmlformats.org/officeDocument/2006/relationships/tags" Target="../tags/tag428.xml"/><Relationship Id="rId4" Type="http://schemas.openxmlformats.org/officeDocument/2006/relationships/tags" Target="../tags/tag422.xml"/><Relationship Id="rId9" Type="http://schemas.openxmlformats.org/officeDocument/2006/relationships/tags" Target="../tags/tag427.xml"/><Relationship Id="rId1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438.xml"/><Relationship Id="rId13" Type="http://schemas.openxmlformats.org/officeDocument/2006/relationships/slideLayout" Target="../slideLayouts/slideLayout3.xml"/><Relationship Id="rId3" Type="http://schemas.openxmlformats.org/officeDocument/2006/relationships/tags" Target="../tags/tag433.xml"/><Relationship Id="rId7" Type="http://schemas.openxmlformats.org/officeDocument/2006/relationships/tags" Target="../tags/tag437.xml"/><Relationship Id="rId12" Type="http://schemas.openxmlformats.org/officeDocument/2006/relationships/tags" Target="../tags/tag442.xml"/><Relationship Id="rId2" Type="http://schemas.openxmlformats.org/officeDocument/2006/relationships/tags" Target="../tags/tag432.xml"/><Relationship Id="rId1" Type="http://schemas.openxmlformats.org/officeDocument/2006/relationships/tags" Target="../tags/tag431.xml"/><Relationship Id="rId6" Type="http://schemas.openxmlformats.org/officeDocument/2006/relationships/tags" Target="../tags/tag436.xml"/><Relationship Id="rId11" Type="http://schemas.openxmlformats.org/officeDocument/2006/relationships/tags" Target="../tags/tag441.xml"/><Relationship Id="rId5" Type="http://schemas.openxmlformats.org/officeDocument/2006/relationships/tags" Target="../tags/tag435.xml"/><Relationship Id="rId10" Type="http://schemas.openxmlformats.org/officeDocument/2006/relationships/tags" Target="../tags/tag440.xml"/><Relationship Id="rId4" Type="http://schemas.openxmlformats.org/officeDocument/2006/relationships/tags" Target="../tags/tag434.xml"/><Relationship Id="rId9" Type="http://schemas.openxmlformats.org/officeDocument/2006/relationships/tags" Target="../tags/tag439.xml"/><Relationship Id="rId1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445.xml"/><Relationship Id="rId2" Type="http://schemas.openxmlformats.org/officeDocument/2006/relationships/tags" Target="../tags/tag444.xml"/><Relationship Id="rId1" Type="http://schemas.openxmlformats.org/officeDocument/2006/relationships/tags" Target="../tags/tag443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453.xml"/><Relationship Id="rId13" Type="http://schemas.openxmlformats.org/officeDocument/2006/relationships/tags" Target="../tags/tag458.xml"/><Relationship Id="rId18" Type="http://schemas.openxmlformats.org/officeDocument/2006/relationships/image" Target="../media/image3.png"/><Relationship Id="rId3" Type="http://schemas.openxmlformats.org/officeDocument/2006/relationships/tags" Target="../tags/tag448.xml"/><Relationship Id="rId21" Type="http://schemas.openxmlformats.org/officeDocument/2006/relationships/image" Target="../media/image5.jpeg"/><Relationship Id="rId7" Type="http://schemas.openxmlformats.org/officeDocument/2006/relationships/tags" Target="../tags/tag452.xml"/><Relationship Id="rId12" Type="http://schemas.openxmlformats.org/officeDocument/2006/relationships/tags" Target="../tags/tag457.xml"/><Relationship Id="rId17" Type="http://schemas.openxmlformats.org/officeDocument/2006/relationships/slideLayout" Target="../slideLayouts/slideLayout3.xml"/><Relationship Id="rId2" Type="http://schemas.openxmlformats.org/officeDocument/2006/relationships/tags" Target="../tags/tag447.xml"/><Relationship Id="rId16" Type="http://schemas.openxmlformats.org/officeDocument/2006/relationships/tags" Target="../tags/tag461.xml"/><Relationship Id="rId20" Type="http://schemas.openxmlformats.org/officeDocument/2006/relationships/image" Target="../media/image4.png"/><Relationship Id="rId1" Type="http://schemas.openxmlformats.org/officeDocument/2006/relationships/tags" Target="../tags/tag446.xml"/><Relationship Id="rId6" Type="http://schemas.openxmlformats.org/officeDocument/2006/relationships/tags" Target="../tags/tag451.xml"/><Relationship Id="rId11" Type="http://schemas.openxmlformats.org/officeDocument/2006/relationships/tags" Target="../tags/tag456.xml"/><Relationship Id="rId5" Type="http://schemas.openxmlformats.org/officeDocument/2006/relationships/tags" Target="../tags/tag450.xml"/><Relationship Id="rId15" Type="http://schemas.openxmlformats.org/officeDocument/2006/relationships/tags" Target="../tags/tag460.xml"/><Relationship Id="rId10" Type="http://schemas.openxmlformats.org/officeDocument/2006/relationships/tags" Target="../tags/tag455.xml"/><Relationship Id="rId19" Type="http://schemas.microsoft.com/office/2007/relationships/hdphoto" Target="../media/hdphoto1.wdp"/><Relationship Id="rId4" Type="http://schemas.openxmlformats.org/officeDocument/2006/relationships/tags" Target="../tags/tag449.xml"/><Relationship Id="rId9" Type="http://schemas.openxmlformats.org/officeDocument/2006/relationships/tags" Target="../tags/tag454.xml"/><Relationship Id="rId14" Type="http://schemas.openxmlformats.org/officeDocument/2006/relationships/tags" Target="../tags/tag45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469.xml"/><Relationship Id="rId13" Type="http://schemas.openxmlformats.org/officeDocument/2006/relationships/tags" Target="../tags/tag474.xml"/><Relationship Id="rId3" Type="http://schemas.openxmlformats.org/officeDocument/2006/relationships/tags" Target="../tags/tag464.xml"/><Relationship Id="rId7" Type="http://schemas.openxmlformats.org/officeDocument/2006/relationships/tags" Target="../tags/tag468.xml"/><Relationship Id="rId12" Type="http://schemas.openxmlformats.org/officeDocument/2006/relationships/tags" Target="../tags/tag473.xml"/><Relationship Id="rId2" Type="http://schemas.openxmlformats.org/officeDocument/2006/relationships/tags" Target="../tags/tag463.xml"/><Relationship Id="rId1" Type="http://schemas.openxmlformats.org/officeDocument/2006/relationships/tags" Target="../tags/tag462.xml"/><Relationship Id="rId6" Type="http://schemas.openxmlformats.org/officeDocument/2006/relationships/tags" Target="../tags/tag467.xml"/><Relationship Id="rId11" Type="http://schemas.openxmlformats.org/officeDocument/2006/relationships/tags" Target="../tags/tag472.xml"/><Relationship Id="rId5" Type="http://schemas.openxmlformats.org/officeDocument/2006/relationships/tags" Target="../tags/tag466.xml"/><Relationship Id="rId10" Type="http://schemas.openxmlformats.org/officeDocument/2006/relationships/tags" Target="../tags/tag471.xml"/><Relationship Id="rId4" Type="http://schemas.openxmlformats.org/officeDocument/2006/relationships/tags" Target="../tags/tag465.xml"/><Relationship Id="rId9" Type="http://schemas.openxmlformats.org/officeDocument/2006/relationships/tags" Target="../tags/tag470.xml"/><Relationship Id="rId14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118.xml"/><Relationship Id="rId21" Type="http://schemas.openxmlformats.org/officeDocument/2006/relationships/tags" Target="../tags/tag113.xml"/><Relationship Id="rId42" Type="http://schemas.openxmlformats.org/officeDocument/2006/relationships/tags" Target="../tags/tag134.xml"/><Relationship Id="rId47" Type="http://schemas.openxmlformats.org/officeDocument/2006/relationships/tags" Target="../tags/tag139.xml"/><Relationship Id="rId63" Type="http://schemas.openxmlformats.org/officeDocument/2006/relationships/tags" Target="../tags/tag155.xml"/><Relationship Id="rId68" Type="http://schemas.openxmlformats.org/officeDocument/2006/relationships/tags" Target="../tags/tag160.xml"/><Relationship Id="rId84" Type="http://schemas.openxmlformats.org/officeDocument/2006/relationships/tags" Target="../tags/tag176.xml"/><Relationship Id="rId89" Type="http://schemas.openxmlformats.org/officeDocument/2006/relationships/tags" Target="../tags/tag181.xml"/><Relationship Id="rId16" Type="http://schemas.openxmlformats.org/officeDocument/2006/relationships/tags" Target="../tags/tag108.xml"/><Relationship Id="rId11" Type="http://schemas.openxmlformats.org/officeDocument/2006/relationships/tags" Target="../tags/tag103.xml"/><Relationship Id="rId32" Type="http://schemas.openxmlformats.org/officeDocument/2006/relationships/tags" Target="../tags/tag124.xml"/><Relationship Id="rId37" Type="http://schemas.openxmlformats.org/officeDocument/2006/relationships/tags" Target="../tags/tag129.xml"/><Relationship Id="rId53" Type="http://schemas.openxmlformats.org/officeDocument/2006/relationships/tags" Target="../tags/tag145.xml"/><Relationship Id="rId58" Type="http://schemas.openxmlformats.org/officeDocument/2006/relationships/tags" Target="../tags/tag150.xml"/><Relationship Id="rId74" Type="http://schemas.openxmlformats.org/officeDocument/2006/relationships/tags" Target="../tags/tag166.xml"/><Relationship Id="rId79" Type="http://schemas.openxmlformats.org/officeDocument/2006/relationships/tags" Target="../tags/tag171.xml"/><Relationship Id="rId5" Type="http://schemas.openxmlformats.org/officeDocument/2006/relationships/tags" Target="../tags/tag97.xml"/><Relationship Id="rId90" Type="http://schemas.openxmlformats.org/officeDocument/2006/relationships/tags" Target="../tags/tag182.xml"/><Relationship Id="rId95" Type="http://schemas.openxmlformats.org/officeDocument/2006/relationships/tags" Target="../tags/tag187.xml"/><Relationship Id="rId22" Type="http://schemas.openxmlformats.org/officeDocument/2006/relationships/tags" Target="../tags/tag114.xml"/><Relationship Id="rId27" Type="http://schemas.openxmlformats.org/officeDocument/2006/relationships/tags" Target="../tags/tag119.xml"/><Relationship Id="rId43" Type="http://schemas.openxmlformats.org/officeDocument/2006/relationships/tags" Target="../tags/tag135.xml"/><Relationship Id="rId48" Type="http://schemas.openxmlformats.org/officeDocument/2006/relationships/tags" Target="../tags/tag140.xml"/><Relationship Id="rId64" Type="http://schemas.openxmlformats.org/officeDocument/2006/relationships/tags" Target="../tags/tag156.xml"/><Relationship Id="rId69" Type="http://schemas.openxmlformats.org/officeDocument/2006/relationships/tags" Target="../tags/tag161.xml"/><Relationship Id="rId80" Type="http://schemas.openxmlformats.org/officeDocument/2006/relationships/tags" Target="../tags/tag172.xml"/><Relationship Id="rId85" Type="http://schemas.openxmlformats.org/officeDocument/2006/relationships/tags" Target="../tags/tag177.xml"/><Relationship Id="rId3" Type="http://schemas.openxmlformats.org/officeDocument/2006/relationships/tags" Target="../tags/tag95.xml"/><Relationship Id="rId12" Type="http://schemas.openxmlformats.org/officeDocument/2006/relationships/tags" Target="../tags/tag104.xml"/><Relationship Id="rId17" Type="http://schemas.openxmlformats.org/officeDocument/2006/relationships/tags" Target="../tags/tag109.xml"/><Relationship Id="rId25" Type="http://schemas.openxmlformats.org/officeDocument/2006/relationships/tags" Target="../tags/tag117.xml"/><Relationship Id="rId33" Type="http://schemas.openxmlformats.org/officeDocument/2006/relationships/tags" Target="../tags/tag125.xml"/><Relationship Id="rId38" Type="http://schemas.openxmlformats.org/officeDocument/2006/relationships/tags" Target="../tags/tag130.xml"/><Relationship Id="rId46" Type="http://schemas.openxmlformats.org/officeDocument/2006/relationships/tags" Target="../tags/tag138.xml"/><Relationship Id="rId59" Type="http://schemas.openxmlformats.org/officeDocument/2006/relationships/tags" Target="../tags/tag151.xml"/><Relationship Id="rId67" Type="http://schemas.openxmlformats.org/officeDocument/2006/relationships/tags" Target="../tags/tag159.xml"/><Relationship Id="rId20" Type="http://schemas.openxmlformats.org/officeDocument/2006/relationships/tags" Target="../tags/tag112.xml"/><Relationship Id="rId41" Type="http://schemas.openxmlformats.org/officeDocument/2006/relationships/tags" Target="../tags/tag133.xml"/><Relationship Id="rId54" Type="http://schemas.openxmlformats.org/officeDocument/2006/relationships/tags" Target="../tags/tag146.xml"/><Relationship Id="rId62" Type="http://schemas.openxmlformats.org/officeDocument/2006/relationships/tags" Target="../tags/tag154.xml"/><Relationship Id="rId70" Type="http://schemas.openxmlformats.org/officeDocument/2006/relationships/tags" Target="../tags/tag162.xml"/><Relationship Id="rId75" Type="http://schemas.openxmlformats.org/officeDocument/2006/relationships/tags" Target="../tags/tag167.xml"/><Relationship Id="rId83" Type="http://schemas.openxmlformats.org/officeDocument/2006/relationships/tags" Target="../tags/tag175.xml"/><Relationship Id="rId88" Type="http://schemas.openxmlformats.org/officeDocument/2006/relationships/tags" Target="../tags/tag180.xml"/><Relationship Id="rId91" Type="http://schemas.openxmlformats.org/officeDocument/2006/relationships/tags" Target="../tags/tag183.xml"/><Relationship Id="rId96" Type="http://schemas.openxmlformats.org/officeDocument/2006/relationships/tags" Target="../tags/tag188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5" Type="http://schemas.openxmlformats.org/officeDocument/2006/relationships/tags" Target="../tags/tag107.xml"/><Relationship Id="rId23" Type="http://schemas.openxmlformats.org/officeDocument/2006/relationships/tags" Target="../tags/tag115.xml"/><Relationship Id="rId28" Type="http://schemas.openxmlformats.org/officeDocument/2006/relationships/tags" Target="../tags/tag120.xml"/><Relationship Id="rId36" Type="http://schemas.openxmlformats.org/officeDocument/2006/relationships/tags" Target="../tags/tag128.xml"/><Relationship Id="rId49" Type="http://schemas.openxmlformats.org/officeDocument/2006/relationships/tags" Target="../tags/tag141.xml"/><Relationship Id="rId57" Type="http://schemas.openxmlformats.org/officeDocument/2006/relationships/tags" Target="../tags/tag149.xml"/><Relationship Id="rId10" Type="http://schemas.openxmlformats.org/officeDocument/2006/relationships/tags" Target="../tags/tag102.xml"/><Relationship Id="rId31" Type="http://schemas.openxmlformats.org/officeDocument/2006/relationships/tags" Target="../tags/tag123.xml"/><Relationship Id="rId44" Type="http://schemas.openxmlformats.org/officeDocument/2006/relationships/tags" Target="../tags/tag136.xml"/><Relationship Id="rId52" Type="http://schemas.openxmlformats.org/officeDocument/2006/relationships/tags" Target="../tags/tag144.xml"/><Relationship Id="rId60" Type="http://schemas.openxmlformats.org/officeDocument/2006/relationships/tags" Target="../tags/tag152.xml"/><Relationship Id="rId65" Type="http://schemas.openxmlformats.org/officeDocument/2006/relationships/tags" Target="../tags/tag157.xml"/><Relationship Id="rId73" Type="http://schemas.openxmlformats.org/officeDocument/2006/relationships/tags" Target="../tags/tag165.xml"/><Relationship Id="rId78" Type="http://schemas.openxmlformats.org/officeDocument/2006/relationships/tags" Target="../tags/tag170.xml"/><Relationship Id="rId81" Type="http://schemas.openxmlformats.org/officeDocument/2006/relationships/tags" Target="../tags/tag173.xml"/><Relationship Id="rId86" Type="http://schemas.openxmlformats.org/officeDocument/2006/relationships/tags" Target="../tags/tag178.xml"/><Relationship Id="rId94" Type="http://schemas.openxmlformats.org/officeDocument/2006/relationships/tags" Target="../tags/tag186.xml"/><Relationship Id="rId4" Type="http://schemas.openxmlformats.org/officeDocument/2006/relationships/tags" Target="../tags/tag96.xml"/><Relationship Id="rId9" Type="http://schemas.openxmlformats.org/officeDocument/2006/relationships/tags" Target="../tags/tag101.xml"/><Relationship Id="rId13" Type="http://schemas.openxmlformats.org/officeDocument/2006/relationships/tags" Target="../tags/tag105.xml"/><Relationship Id="rId18" Type="http://schemas.openxmlformats.org/officeDocument/2006/relationships/tags" Target="../tags/tag110.xml"/><Relationship Id="rId39" Type="http://schemas.openxmlformats.org/officeDocument/2006/relationships/tags" Target="../tags/tag131.xml"/><Relationship Id="rId34" Type="http://schemas.openxmlformats.org/officeDocument/2006/relationships/tags" Target="../tags/tag126.xml"/><Relationship Id="rId50" Type="http://schemas.openxmlformats.org/officeDocument/2006/relationships/tags" Target="../tags/tag142.xml"/><Relationship Id="rId55" Type="http://schemas.openxmlformats.org/officeDocument/2006/relationships/tags" Target="../tags/tag147.xml"/><Relationship Id="rId76" Type="http://schemas.openxmlformats.org/officeDocument/2006/relationships/tags" Target="../tags/tag168.xml"/><Relationship Id="rId97" Type="http://schemas.openxmlformats.org/officeDocument/2006/relationships/slideLayout" Target="../slideLayouts/slideLayout3.xml"/><Relationship Id="rId7" Type="http://schemas.openxmlformats.org/officeDocument/2006/relationships/tags" Target="../tags/tag99.xml"/><Relationship Id="rId71" Type="http://schemas.openxmlformats.org/officeDocument/2006/relationships/tags" Target="../tags/tag163.xml"/><Relationship Id="rId92" Type="http://schemas.openxmlformats.org/officeDocument/2006/relationships/tags" Target="../tags/tag184.xml"/><Relationship Id="rId2" Type="http://schemas.openxmlformats.org/officeDocument/2006/relationships/tags" Target="../tags/tag94.xml"/><Relationship Id="rId29" Type="http://schemas.openxmlformats.org/officeDocument/2006/relationships/tags" Target="../tags/tag121.xml"/><Relationship Id="rId24" Type="http://schemas.openxmlformats.org/officeDocument/2006/relationships/tags" Target="../tags/tag116.xml"/><Relationship Id="rId40" Type="http://schemas.openxmlformats.org/officeDocument/2006/relationships/tags" Target="../tags/tag132.xml"/><Relationship Id="rId45" Type="http://schemas.openxmlformats.org/officeDocument/2006/relationships/tags" Target="../tags/tag137.xml"/><Relationship Id="rId66" Type="http://schemas.openxmlformats.org/officeDocument/2006/relationships/tags" Target="../tags/tag158.xml"/><Relationship Id="rId87" Type="http://schemas.openxmlformats.org/officeDocument/2006/relationships/tags" Target="../tags/tag179.xml"/><Relationship Id="rId61" Type="http://schemas.openxmlformats.org/officeDocument/2006/relationships/tags" Target="../tags/tag153.xml"/><Relationship Id="rId82" Type="http://schemas.openxmlformats.org/officeDocument/2006/relationships/tags" Target="../tags/tag174.xml"/><Relationship Id="rId19" Type="http://schemas.openxmlformats.org/officeDocument/2006/relationships/tags" Target="../tags/tag111.xml"/><Relationship Id="rId14" Type="http://schemas.openxmlformats.org/officeDocument/2006/relationships/tags" Target="../tags/tag106.xml"/><Relationship Id="rId30" Type="http://schemas.openxmlformats.org/officeDocument/2006/relationships/tags" Target="../tags/tag122.xml"/><Relationship Id="rId35" Type="http://schemas.openxmlformats.org/officeDocument/2006/relationships/tags" Target="../tags/tag127.xml"/><Relationship Id="rId56" Type="http://schemas.openxmlformats.org/officeDocument/2006/relationships/tags" Target="../tags/tag148.xml"/><Relationship Id="rId77" Type="http://schemas.openxmlformats.org/officeDocument/2006/relationships/tags" Target="../tags/tag169.xml"/><Relationship Id="rId8" Type="http://schemas.openxmlformats.org/officeDocument/2006/relationships/tags" Target="../tags/tag100.xml"/><Relationship Id="rId51" Type="http://schemas.openxmlformats.org/officeDocument/2006/relationships/tags" Target="../tags/tag143.xml"/><Relationship Id="rId72" Type="http://schemas.openxmlformats.org/officeDocument/2006/relationships/tags" Target="../tags/tag164.xml"/><Relationship Id="rId93" Type="http://schemas.openxmlformats.org/officeDocument/2006/relationships/tags" Target="../tags/tag185.xml"/><Relationship Id="rId98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96.xml"/><Relationship Id="rId13" Type="http://schemas.openxmlformats.org/officeDocument/2006/relationships/tags" Target="../tags/tag201.xml"/><Relationship Id="rId18" Type="http://schemas.openxmlformats.org/officeDocument/2006/relationships/tags" Target="../tags/tag206.xml"/><Relationship Id="rId3" Type="http://schemas.openxmlformats.org/officeDocument/2006/relationships/tags" Target="../tags/tag191.xml"/><Relationship Id="rId21" Type="http://schemas.openxmlformats.org/officeDocument/2006/relationships/slideLayout" Target="../slideLayouts/slideLayout3.xml"/><Relationship Id="rId7" Type="http://schemas.openxmlformats.org/officeDocument/2006/relationships/tags" Target="../tags/tag195.xml"/><Relationship Id="rId12" Type="http://schemas.openxmlformats.org/officeDocument/2006/relationships/tags" Target="../tags/tag200.xml"/><Relationship Id="rId17" Type="http://schemas.openxmlformats.org/officeDocument/2006/relationships/tags" Target="../tags/tag205.xml"/><Relationship Id="rId2" Type="http://schemas.openxmlformats.org/officeDocument/2006/relationships/tags" Target="../tags/tag190.xml"/><Relationship Id="rId16" Type="http://schemas.openxmlformats.org/officeDocument/2006/relationships/tags" Target="../tags/tag204.xml"/><Relationship Id="rId20" Type="http://schemas.openxmlformats.org/officeDocument/2006/relationships/tags" Target="../tags/tag208.xml"/><Relationship Id="rId1" Type="http://schemas.openxmlformats.org/officeDocument/2006/relationships/tags" Target="../tags/tag189.xml"/><Relationship Id="rId6" Type="http://schemas.openxmlformats.org/officeDocument/2006/relationships/tags" Target="../tags/tag194.xml"/><Relationship Id="rId11" Type="http://schemas.openxmlformats.org/officeDocument/2006/relationships/tags" Target="../tags/tag199.xml"/><Relationship Id="rId5" Type="http://schemas.openxmlformats.org/officeDocument/2006/relationships/tags" Target="../tags/tag193.xml"/><Relationship Id="rId15" Type="http://schemas.openxmlformats.org/officeDocument/2006/relationships/tags" Target="../tags/tag203.xml"/><Relationship Id="rId10" Type="http://schemas.openxmlformats.org/officeDocument/2006/relationships/tags" Target="../tags/tag198.xml"/><Relationship Id="rId19" Type="http://schemas.openxmlformats.org/officeDocument/2006/relationships/tags" Target="../tags/tag207.xml"/><Relationship Id="rId4" Type="http://schemas.openxmlformats.org/officeDocument/2006/relationships/tags" Target="../tags/tag192.xml"/><Relationship Id="rId9" Type="http://schemas.openxmlformats.org/officeDocument/2006/relationships/tags" Target="../tags/tag197.xml"/><Relationship Id="rId14" Type="http://schemas.openxmlformats.org/officeDocument/2006/relationships/tags" Target="../tags/tag20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16.xml"/><Relationship Id="rId13" Type="http://schemas.openxmlformats.org/officeDocument/2006/relationships/tags" Target="../tags/tag221.xml"/><Relationship Id="rId18" Type="http://schemas.openxmlformats.org/officeDocument/2006/relationships/image" Target="../media/image3.png"/><Relationship Id="rId3" Type="http://schemas.openxmlformats.org/officeDocument/2006/relationships/tags" Target="../tags/tag211.xml"/><Relationship Id="rId21" Type="http://schemas.openxmlformats.org/officeDocument/2006/relationships/image" Target="../media/image5.jpeg"/><Relationship Id="rId7" Type="http://schemas.openxmlformats.org/officeDocument/2006/relationships/tags" Target="../tags/tag215.xml"/><Relationship Id="rId12" Type="http://schemas.openxmlformats.org/officeDocument/2006/relationships/tags" Target="../tags/tag220.xml"/><Relationship Id="rId17" Type="http://schemas.openxmlformats.org/officeDocument/2006/relationships/slideLayout" Target="../slideLayouts/slideLayout3.xml"/><Relationship Id="rId2" Type="http://schemas.openxmlformats.org/officeDocument/2006/relationships/tags" Target="../tags/tag210.xml"/><Relationship Id="rId16" Type="http://schemas.openxmlformats.org/officeDocument/2006/relationships/tags" Target="../tags/tag224.xml"/><Relationship Id="rId20" Type="http://schemas.openxmlformats.org/officeDocument/2006/relationships/image" Target="../media/image4.png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11" Type="http://schemas.openxmlformats.org/officeDocument/2006/relationships/tags" Target="../tags/tag219.xml"/><Relationship Id="rId5" Type="http://schemas.openxmlformats.org/officeDocument/2006/relationships/tags" Target="../tags/tag213.xml"/><Relationship Id="rId15" Type="http://schemas.openxmlformats.org/officeDocument/2006/relationships/tags" Target="../tags/tag223.xml"/><Relationship Id="rId10" Type="http://schemas.openxmlformats.org/officeDocument/2006/relationships/tags" Target="../tags/tag218.xml"/><Relationship Id="rId19" Type="http://schemas.microsoft.com/office/2007/relationships/hdphoto" Target="../media/hdphoto1.wdp"/><Relationship Id="rId4" Type="http://schemas.openxmlformats.org/officeDocument/2006/relationships/tags" Target="../tags/tag212.xml"/><Relationship Id="rId9" Type="http://schemas.openxmlformats.org/officeDocument/2006/relationships/tags" Target="../tags/tag217.xml"/><Relationship Id="rId14" Type="http://schemas.openxmlformats.org/officeDocument/2006/relationships/tags" Target="../tags/tag222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tags" Target="../tags/tag250.xml"/><Relationship Id="rId21" Type="http://schemas.openxmlformats.org/officeDocument/2006/relationships/tags" Target="../tags/tag245.xml"/><Relationship Id="rId42" Type="http://schemas.openxmlformats.org/officeDocument/2006/relationships/tags" Target="../tags/tag266.xml"/><Relationship Id="rId47" Type="http://schemas.openxmlformats.org/officeDocument/2006/relationships/tags" Target="../tags/tag271.xml"/><Relationship Id="rId63" Type="http://schemas.openxmlformats.org/officeDocument/2006/relationships/tags" Target="../tags/tag287.xml"/><Relationship Id="rId68" Type="http://schemas.openxmlformats.org/officeDocument/2006/relationships/tags" Target="../tags/tag292.xml"/><Relationship Id="rId84" Type="http://schemas.openxmlformats.org/officeDocument/2006/relationships/tags" Target="../tags/tag308.xml"/><Relationship Id="rId89" Type="http://schemas.openxmlformats.org/officeDocument/2006/relationships/tags" Target="../tags/tag313.xml"/><Relationship Id="rId16" Type="http://schemas.openxmlformats.org/officeDocument/2006/relationships/tags" Target="../tags/tag240.xml"/><Relationship Id="rId11" Type="http://schemas.openxmlformats.org/officeDocument/2006/relationships/tags" Target="../tags/tag235.xml"/><Relationship Id="rId32" Type="http://schemas.openxmlformats.org/officeDocument/2006/relationships/tags" Target="../tags/tag256.xml"/><Relationship Id="rId37" Type="http://schemas.openxmlformats.org/officeDocument/2006/relationships/tags" Target="../tags/tag261.xml"/><Relationship Id="rId53" Type="http://schemas.openxmlformats.org/officeDocument/2006/relationships/tags" Target="../tags/tag277.xml"/><Relationship Id="rId58" Type="http://schemas.openxmlformats.org/officeDocument/2006/relationships/tags" Target="../tags/tag282.xml"/><Relationship Id="rId74" Type="http://schemas.openxmlformats.org/officeDocument/2006/relationships/tags" Target="../tags/tag298.xml"/><Relationship Id="rId79" Type="http://schemas.openxmlformats.org/officeDocument/2006/relationships/tags" Target="../tags/tag303.xml"/><Relationship Id="rId5" Type="http://schemas.openxmlformats.org/officeDocument/2006/relationships/tags" Target="../tags/tag229.xml"/><Relationship Id="rId90" Type="http://schemas.openxmlformats.org/officeDocument/2006/relationships/tags" Target="../tags/tag314.xml"/><Relationship Id="rId95" Type="http://schemas.openxmlformats.org/officeDocument/2006/relationships/tags" Target="../tags/tag319.xml"/><Relationship Id="rId22" Type="http://schemas.openxmlformats.org/officeDocument/2006/relationships/tags" Target="../tags/tag246.xml"/><Relationship Id="rId27" Type="http://schemas.openxmlformats.org/officeDocument/2006/relationships/tags" Target="../tags/tag251.xml"/><Relationship Id="rId43" Type="http://schemas.openxmlformats.org/officeDocument/2006/relationships/tags" Target="../tags/tag267.xml"/><Relationship Id="rId48" Type="http://schemas.openxmlformats.org/officeDocument/2006/relationships/tags" Target="../tags/tag272.xml"/><Relationship Id="rId64" Type="http://schemas.openxmlformats.org/officeDocument/2006/relationships/tags" Target="../tags/tag288.xml"/><Relationship Id="rId69" Type="http://schemas.openxmlformats.org/officeDocument/2006/relationships/tags" Target="../tags/tag293.xml"/><Relationship Id="rId80" Type="http://schemas.openxmlformats.org/officeDocument/2006/relationships/tags" Target="../tags/tag304.xml"/><Relationship Id="rId85" Type="http://schemas.openxmlformats.org/officeDocument/2006/relationships/tags" Target="../tags/tag309.xml"/><Relationship Id="rId3" Type="http://schemas.openxmlformats.org/officeDocument/2006/relationships/tags" Target="../tags/tag227.xml"/><Relationship Id="rId12" Type="http://schemas.openxmlformats.org/officeDocument/2006/relationships/tags" Target="../tags/tag236.xml"/><Relationship Id="rId17" Type="http://schemas.openxmlformats.org/officeDocument/2006/relationships/tags" Target="../tags/tag241.xml"/><Relationship Id="rId25" Type="http://schemas.openxmlformats.org/officeDocument/2006/relationships/tags" Target="../tags/tag249.xml"/><Relationship Id="rId33" Type="http://schemas.openxmlformats.org/officeDocument/2006/relationships/tags" Target="../tags/tag257.xml"/><Relationship Id="rId38" Type="http://schemas.openxmlformats.org/officeDocument/2006/relationships/tags" Target="../tags/tag262.xml"/><Relationship Id="rId46" Type="http://schemas.openxmlformats.org/officeDocument/2006/relationships/tags" Target="../tags/tag270.xml"/><Relationship Id="rId59" Type="http://schemas.openxmlformats.org/officeDocument/2006/relationships/tags" Target="../tags/tag283.xml"/><Relationship Id="rId67" Type="http://schemas.openxmlformats.org/officeDocument/2006/relationships/tags" Target="../tags/tag291.xml"/><Relationship Id="rId20" Type="http://schemas.openxmlformats.org/officeDocument/2006/relationships/tags" Target="../tags/tag244.xml"/><Relationship Id="rId41" Type="http://schemas.openxmlformats.org/officeDocument/2006/relationships/tags" Target="../tags/tag265.xml"/><Relationship Id="rId54" Type="http://schemas.openxmlformats.org/officeDocument/2006/relationships/tags" Target="../tags/tag278.xml"/><Relationship Id="rId62" Type="http://schemas.openxmlformats.org/officeDocument/2006/relationships/tags" Target="../tags/tag286.xml"/><Relationship Id="rId70" Type="http://schemas.openxmlformats.org/officeDocument/2006/relationships/tags" Target="../tags/tag294.xml"/><Relationship Id="rId75" Type="http://schemas.openxmlformats.org/officeDocument/2006/relationships/tags" Target="../tags/tag299.xml"/><Relationship Id="rId83" Type="http://schemas.openxmlformats.org/officeDocument/2006/relationships/tags" Target="../tags/tag307.xml"/><Relationship Id="rId88" Type="http://schemas.openxmlformats.org/officeDocument/2006/relationships/tags" Target="../tags/tag312.xml"/><Relationship Id="rId91" Type="http://schemas.openxmlformats.org/officeDocument/2006/relationships/tags" Target="../tags/tag315.xml"/><Relationship Id="rId96" Type="http://schemas.openxmlformats.org/officeDocument/2006/relationships/tags" Target="../tags/tag320.xml"/><Relationship Id="rId1" Type="http://schemas.openxmlformats.org/officeDocument/2006/relationships/tags" Target="../tags/tag225.xml"/><Relationship Id="rId6" Type="http://schemas.openxmlformats.org/officeDocument/2006/relationships/tags" Target="../tags/tag230.xml"/><Relationship Id="rId15" Type="http://schemas.openxmlformats.org/officeDocument/2006/relationships/tags" Target="../tags/tag239.xml"/><Relationship Id="rId23" Type="http://schemas.openxmlformats.org/officeDocument/2006/relationships/tags" Target="../tags/tag247.xml"/><Relationship Id="rId28" Type="http://schemas.openxmlformats.org/officeDocument/2006/relationships/tags" Target="../tags/tag252.xml"/><Relationship Id="rId36" Type="http://schemas.openxmlformats.org/officeDocument/2006/relationships/tags" Target="../tags/tag260.xml"/><Relationship Id="rId49" Type="http://schemas.openxmlformats.org/officeDocument/2006/relationships/tags" Target="../tags/tag273.xml"/><Relationship Id="rId57" Type="http://schemas.openxmlformats.org/officeDocument/2006/relationships/tags" Target="../tags/tag281.xml"/><Relationship Id="rId10" Type="http://schemas.openxmlformats.org/officeDocument/2006/relationships/tags" Target="../tags/tag234.xml"/><Relationship Id="rId31" Type="http://schemas.openxmlformats.org/officeDocument/2006/relationships/tags" Target="../tags/tag255.xml"/><Relationship Id="rId44" Type="http://schemas.openxmlformats.org/officeDocument/2006/relationships/tags" Target="../tags/tag268.xml"/><Relationship Id="rId52" Type="http://schemas.openxmlformats.org/officeDocument/2006/relationships/tags" Target="../tags/tag276.xml"/><Relationship Id="rId60" Type="http://schemas.openxmlformats.org/officeDocument/2006/relationships/tags" Target="../tags/tag284.xml"/><Relationship Id="rId65" Type="http://schemas.openxmlformats.org/officeDocument/2006/relationships/tags" Target="../tags/tag289.xml"/><Relationship Id="rId73" Type="http://schemas.openxmlformats.org/officeDocument/2006/relationships/tags" Target="../tags/tag297.xml"/><Relationship Id="rId78" Type="http://schemas.openxmlformats.org/officeDocument/2006/relationships/tags" Target="../tags/tag302.xml"/><Relationship Id="rId81" Type="http://schemas.openxmlformats.org/officeDocument/2006/relationships/tags" Target="../tags/tag305.xml"/><Relationship Id="rId86" Type="http://schemas.openxmlformats.org/officeDocument/2006/relationships/tags" Target="../tags/tag310.xml"/><Relationship Id="rId94" Type="http://schemas.openxmlformats.org/officeDocument/2006/relationships/tags" Target="../tags/tag318.xml"/><Relationship Id="rId4" Type="http://schemas.openxmlformats.org/officeDocument/2006/relationships/tags" Target="../tags/tag228.xml"/><Relationship Id="rId9" Type="http://schemas.openxmlformats.org/officeDocument/2006/relationships/tags" Target="../tags/tag233.xml"/><Relationship Id="rId13" Type="http://schemas.openxmlformats.org/officeDocument/2006/relationships/tags" Target="../tags/tag237.xml"/><Relationship Id="rId18" Type="http://schemas.openxmlformats.org/officeDocument/2006/relationships/tags" Target="../tags/tag242.xml"/><Relationship Id="rId39" Type="http://schemas.openxmlformats.org/officeDocument/2006/relationships/tags" Target="../tags/tag263.xml"/><Relationship Id="rId34" Type="http://schemas.openxmlformats.org/officeDocument/2006/relationships/tags" Target="../tags/tag258.xml"/><Relationship Id="rId50" Type="http://schemas.openxmlformats.org/officeDocument/2006/relationships/tags" Target="../tags/tag274.xml"/><Relationship Id="rId55" Type="http://schemas.openxmlformats.org/officeDocument/2006/relationships/tags" Target="../tags/tag279.xml"/><Relationship Id="rId76" Type="http://schemas.openxmlformats.org/officeDocument/2006/relationships/tags" Target="../tags/tag300.xml"/><Relationship Id="rId97" Type="http://schemas.openxmlformats.org/officeDocument/2006/relationships/slideLayout" Target="../slideLayouts/slideLayout3.xml"/><Relationship Id="rId7" Type="http://schemas.openxmlformats.org/officeDocument/2006/relationships/tags" Target="../tags/tag231.xml"/><Relationship Id="rId71" Type="http://schemas.openxmlformats.org/officeDocument/2006/relationships/tags" Target="../tags/tag295.xml"/><Relationship Id="rId92" Type="http://schemas.openxmlformats.org/officeDocument/2006/relationships/tags" Target="../tags/tag316.xml"/><Relationship Id="rId2" Type="http://schemas.openxmlformats.org/officeDocument/2006/relationships/tags" Target="../tags/tag226.xml"/><Relationship Id="rId29" Type="http://schemas.openxmlformats.org/officeDocument/2006/relationships/tags" Target="../tags/tag253.xml"/><Relationship Id="rId24" Type="http://schemas.openxmlformats.org/officeDocument/2006/relationships/tags" Target="../tags/tag248.xml"/><Relationship Id="rId40" Type="http://schemas.openxmlformats.org/officeDocument/2006/relationships/tags" Target="../tags/tag264.xml"/><Relationship Id="rId45" Type="http://schemas.openxmlformats.org/officeDocument/2006/relationships/tags" Target="../tags/tag269.xml"/><Relationship Id="rId66" Type="http://schemas.openxmlformats.org/officeDocument/2006/relationships/tags" Target="../tags/tag290.xml"/><Relationship Id="rId87" Type="http://schemas.openxmlformats.org/officeDocument/2006/relationships/tags" Target="../tags/tag311.xml"/><Relationship Id="rId61" Type="http://schemas.openxmlformats.org/officeDocument/2006/relationships/tags" Target="../tags/tag285.xml"/><Relationship Id="rId82" Type="http://schemas.openxmlformats.org/officeDocument/2006/relationships/tags" Target="../tags/tag306.xml"/><Relationship Id="rId19" Type="http://schemas.openxmlformats.org/officeDocument/2006/relationships/tags" Target="../tags/tag243.xml"/><Relationship Id="rId14" Type="http://schemas.openxmlformats.org/officeDocument/2006/relationships/tags" Target="../tags/tag238.xml"/><Relationship Id="rId30" Type="http://schemas.openxmlformats.org/officeDocument/2006/relationships/tags" Target="../tags/tag254.xml"/><Relationship Id="rId35" Type="http://schemas.openxmlformats.org/officeDocument/2006/relationships/tags" Target="../tags/tag259.xml"/><Relationship Id="rId56" Type="http://schemas.openxmlformats.org/officeDocument/2006/relationships/tags" Target="../tags/tag280.xml"/><Relationship Id="rId77" Type="http://schemas.openxmlformats.org/officeDocument/2006/relationships/tags" Target="../tags/tag301.xml"/><Relationship Id="rId8" Type="http://schemas.openxmlformats.org/officeDocument/2006/relationships/tags" Target="../tags/tag232.xml"/><Relationship Id="rId51" Type="http://schemas.openxmlformats.org/officeDocument/2006/relationships/tags" Target="../tags/tag275.xml"/><Relationship Id="rId72" Type="http://schemas.openxmlformats.org/officeDocument/2006/relationships/tags" Target="../tags/tag296.xml"/><Relationship Id="rId93" Type="http://schemas.openxmlformats.org/officeDocument/2006/relationships/tags" Target="../tags/tag317.xml"/><Relationship Id="rId98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28.xml"/><Relationship Id="rId13" Type="http://schemas.openxmlformats.org/officeDocument/2006/relationships/tags" Target="../tags/tag333.xml"/><Relationship Id="rId18" Type="http://schemas.openxmlformats.org/officeDocument/2006/relationships/tags" Target="../tags/tag338.xml"/><Relationship Id="rId3" Type="http://schemas.openxmlformats.org/officeDocument/2006/relationships/tags" Target="../tags/tag323.xml"/><Relationship Id="rId21" Type="http://schemas.openxmlformats.org/officeDocument/2006/relationships/slideLayout" Target="../slideLayouts/slideLayout3.xml"/><Relationship Id="rId7" Type="http://schemas.openxmlformats.org/officeDocument/2006/relationships/tags" Target="../tags/tag327.xml"/><Relationship Id="rId12" Type="http://schemas.openxmlformats.org/officeDocument/2006/relationships/tags" Target="../tags/tag332.xml"/><Relationship Id="rId17" Type="http://schemas.openxmlformats.org/officeDocument/2006/relationships/tags" Target="../tags/tag337.xml"/><Relationship Id="rId2" Type="http://schemas.openxmlformats.org/officeDocument/2006/relationships/tags" Target="../tags/tag322.xml"/><Relationship Id="rId16" Type="http://schemas.openxmlformats.org/officeDocument/2006/relationships/tags" Target="../tags/tag336.xml"/><Relationship Id="rId20" Type="http://schemas.openxmlformats.org/officeDocument/2006/relationships/tags" Target="../tags/tag340.xml"/><Relationship Id="rId1" Type="http://schemas.openxmlformats.org/officeDocument/2006/relationships/tags" Target="../tags/tag321.xml"/><Relationship Id="rId6" Type="http://schemas.openxmlformats.org/officeDocument/2006/relationships/tags" Target="../tags/tag326.xml"/><Relationship Id="rId11" Type="http://schemas.openxmlformats.org/officeDocument/2006/relationships/tags" Target="../tags/tag331.xml"/><Relationship Id="rId5" Type="http://schemas.openxmlformats.org/officeDocument/2006/relationships/tags" Target="../tags/tag325.xml"/><Relationship Id="rId15" Type="http://schemas.openxmlformats.org/officeDocument/2006/relationships/tags" Target="../tags/tag335.xml"/><Relationship Id="rId10" Type="http://schemas.openxmlformats.org/officeDocument/2006/relationships/tags" Target="../tags/tag330.xml"/><Relationship Id="rId19" Type="http://schemas.openxmlformats.org/officeDocument/2006/relationships/tags" Target="../tags/tag339.xml"/><Relationship Id="rId4" Type="http://schemas.openxmlformats.org/officeDocument/2006/relationships/tags" Target="../tags/tag324.xml"/><Relationship Id="rId9" Type="http://schemas.openxmlformats.org/officeDocument/2006/relationships/tags" Target="../tags/tag329.xml"/><Relationship Id="rId14" Type="http://schemas.openxmlformats.org/officeDocument/2006/relationships/tags" Target="../tags/tag3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5601" y="94905"/>
            <a:ext cx="6472991" cy="180000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상품권관리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상품권 관리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0" y="487510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슬라이드 번호 개체 틀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25CED33C-A7A9-42BC-D358-F7FE64306296}"/>
              </a:ext>
            </a:extLst>
          </p:cNvPr>
          <p:cNvCxnSpPr/>
          <p:nvPr/>
        </p:nvCxnSpPr>
        <p:spPr>
          <a:xfrm>
            <a:off x="67860" y="760871"/>
            <a:ext cx="777600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9" name="TextBox 138"/>
          <p:cNvSpPr txBox="1"/>
          <p:nvPr/>
        </p:nvSpPr>
        <p:spPr>
          <a:xfrm>
            <a:off x="125590" y="464427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상품권 관리</a:t>
            </a:r>
            <a:endParaRPr lang="ko-KR" altLang="en-US" sz="9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F69A641-4D2B-6B91-08C4-7349C11357CE}"/>
              </a:ext>
            </a:extLst>
          </p:cNvPr>
          <p:cNvSpPr txBox="1"/>
          <p:nvPr/>
        </p:nvSpPr>
        <p:spPr>
          <a:xfrm>
            <a:off x="-23211" y="3646508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^</a:t>
            </a:r>
            <a:endParaRPr lang="ko-KR" alt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088A4B6A-70A7-C5C3-61E3-A2D8FEB650CE}"/>
              </a:ext>
            </a:extLst>
          </p:cNvPr>
          <p:cNvSpPr/>
          <p:nvPr/>
        </p:nvSpPr>
        <p:spPr>
          <a:xfrm>
            <a:off x="6778193" y="2068521"/>
            <a:ext cx="1023249" cy="19503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</a:p>
        </p:txBody>
      </p:sp>
      <p:graphicFrame>
        <p:nvGraphicFramePr>
          <p:cNvPr id="160" name="표 159">
            <a:extLst>
              <a:ext uri="{FF2B5EF4-FFF2-40B4-BE49-F238E27FC236}">
                <a16:creationId xmlns:a16="http://schemas.microsoft.com/office/drawing/2014/main" id="{6ED04B27-1E38-A405-4F5D-0D8C87021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625011"/>
              </p:ext>
            </p:extLst>
          </p:nvPr>
        </p:nvGraphicFramePr>
        <p:xfrm>
          <a:off x="1963360" y="5010133"/>
          <a:ext cx="3984428" cy="227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4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4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46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46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46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46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46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46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46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46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460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27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&lt;&lt;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7105" marR="87105" marT="43612" marB="4361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7105" marR="87105" marT="43612" marB="4361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600" b="0" dirty="0"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7105" marR="87105" marT="43612" marB="43612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7105" marR="87105" marT="43612" marB="4361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7105" marR="87105" marT="43612" marB="4361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7105" marR="87105" marT="43612" marB="4361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7105" marR="87105" marT="43612" marB="4361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7105" marR="87105" marT="43612" marB="4361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7105" marR="87105" marT="43612" marB="4361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7105" marR="87105" marT="43612" marB="4361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7105" marR="87105" marT="43612" marB="4361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7105" marR="87105" marT="43612" marB="4361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7105" marR="87105" marT="43612" marB="4361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&gt;&gt;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7105" marR="87105" marT="43612" marB="43612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2" name="TextBox 161">
            <a:extLst>
              <a:ext uri="{FF2B5EF4-FFF2-40B4-BE49-F238E27FC236}">
                <a16:creationId xmlns:a16="http://schemas.microsoft.com/office/drawing/2014/main" id="{C4A51296-25E4-F990-081C-0AB4E59A84A2}"/>
              </a:ext>
            </a:extLst>
          </p:cNvPr>
          <p:cNvSpPr txBox="1"/>
          <p:nvPr/>
        </p:nvSpPr>
        <p:spPr>
          <a:xfrm>
            <a:off x="44649" y="2454631"/>
            <a:ext cx="6463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xx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FD4DD30-159A-B7A3-5C3A-1C76D2B8B7CC}"/>
              </a:ext>
            </a:extLst>
          </p:cNvPr>
          <p:cNvSpPr/>
          <p:nvPr/>
        </p:nvSpPr>
        <p:spPr>
          <a:xfrm>
            <a:off x="6323484" y="2472549"/>
            <a:ext cx="694544" cy="1885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엑셀 다운</a:t>
            </a:r>
          </a:p>
        </p:txBody>
      </p:sp>
      <p:graphicFrame>
        <p:nvGraphicFramePr>
          <p:cNvPr id="164" name="표 5">
            <a:extLst>
              <a:ext uri="{FF2B5EF4-FFF2-40B4-BE49-F238E27FC236}">
                <a16:creationId xmlns:a16="http://schemas.microsoft.com/office/drawing/2014/main" id="{3AA17D4D-AFD1-C0EB-CA1D-845F957AE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341816"/>
              </p:ext>
            </p:extLst>
          </p:nvPr>
        </p:nvGraphicFramePr>
        <p:xfrm>
          <a:off x="114870" y="2723975"/>
          <a:ext cx="7711772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5826">
                  <a:extLst>
                    <a:ext uri="{9D8B030D-6E8A-4147-A177-3AD203B41FA5}">
                      <a16:colId xmlns:a16="http://schemas.microsoft.com/office/drawing/2014/main" val="54882672"/>
                    </a:ext>
                  </a:extLst>
                </a:gridCol>
                <a:gridCol w="318778">
                  <a:extLst>
                    <a:ext uri="{9D8B030D-6E8A-4147-A177-3AD203B41FA5}">
                      <a16:colId xmlns:a16="http://schemas.microsoft.com/office/drawing/2014/main" val="3166275727"/>
                    </a:ext>
                  </a:extLst>
                </a:gridCol>
                <a:gridCol w="760788">
                  <a:extLst>
                    <a:ext uri="{9D8B030D-6E8A-4147-A177-3AD203B41FA5}">
                      <a16:colId xmlns:a16="http://schemas.microsoft.com/office/drawing/2014/main" val="3927074102"/>
                    </a:ext>
                  </a:extLst>
                </a:gridCol>
                <a:gridCol w="630039">
                  <a:extLst>
                    <a:ext uri="{9D8B030D-6E8A-4147-A177-3AD203B41FA5}">
                      <a16:colId xmlns:a16="http://schemas.microsoft.com/office/drawing/2014/main" val="2737980033"/>
                    </a:ext>
                  </a:extLst>
                </a:gridCol>
                <a:gridCol w="665555">
                  <a:extLst>
                    <a:ext uri="{9D8B030D-6E8A-4147-A177-3AD203B41FA5}">
                      <a16:colId xmlns:a16="http://schemas.microsoft.com/office/drawing/2014/main" val="2584102714"/>
                    </a:ext>
                  </a:extLst>
                </a:gridCol>
                <a:gridCol w="665555">
                  <a:extLst>
                    <a:ext uri="{9D8B030D-6E8A-4147-A177-3AD203B41FA5}">
                      <a16:colId xmlns:a16="http://schemas.microsoft.com/office/drawing/2014/main" val="3669467316"/>
                    </a:ext>
                  </a:extLst>
                </a:gridCol>
                <a:gridCol w="814242">
                  <a:extLst>
                    <a:ext uri="{9D8B030D-6E8A-4147-A177-3AD203B41FA5}">
                      <a16:colId xmlns:a16="http://schemas.microsoft.com/office/drawing/2014/main" val="2780595418"/>
                    </a:ext>
                  </a:extLst>
                </a:gridCol>
                <a:gridCol w="658474">
                  <a:extLst>
                    <a:ext uri="{9D8B030D-6E8A-4147-A177-3AD203B41FA5}">
                      <a16:colId xmlns:a16="http://schemas.microsoft.com/office/drawing/2014/main" val="2323844344"/>
                    </a:ext>
                  </a:extLst>
                </a:gridCol>
                <a:gridCol w="658475">
                  <a:extLst>
                    <a:ext uri="{9D8B030D-6E8A-4147-A177-3AD203B41FA5}">
                      <a16:colId xmlns:a16="http://schemas.microsoft.com/office/drawing/2014/main" val="1557799106"/>
                    </a:ext>
                  </a:extLst>
                </a:gridCol>
                <a:gridCol w="722197">
                  <a:extLst>
                    <a:ext uri="{9D8B030D-6E8A-4147-A177-3AD203B41FA5}">
                      <a16:colId xmlns:a16="http://schemas.microsoft.com/office/drawing/2014/main" val="1947527607"/>
                    </a:ext>
                  </a:extLst>
                </a:gridCol>
                <a:gridCol w="573511">
                  <a:extLst>
                    <a:ext uri="{9D8B030D-6E8A-4147-A177-3AD203B41FA5}">
                      <a16:colId xmlns:a16="http://schemas.microsoft.com/office/drawing/2014/main" val="1488375130"/>
                    </a:ext>
                  </a:extLst>
                </a:gridCol>
                <a:gridCol w="637660">
                  <a:extLst>
                    <a:ext uri="{9D8B030D-6E8A-4147-A177-3AD203B41FA5}">
                      <a16:colId xmlns:a16="http://schemas.microsoft.com/office/drawing/2014/main" val="122885359"/>
                    </a:ext>
                  </a:extLst>
                </a:gridCol>
                <a:gridCol w="360672">
                  <a:extLst>
                    <a:ext uri="{9D8B030D-6E8A-4147-A177-3AD203B41FA5}">
                      <a16:colId xmlns:a16="http://schemas.microsoft.com/office/drawing/2014/main" val="974709844"/>
                    </a:ext>
                  </a:extLst>
                </a:gridCol>
              </a:tblGrid>
              <a:tr h="2632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상품권코드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공급지사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브랜드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템플릿명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상품권명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권종타입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정산구분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상품권가격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판매가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780353"/>
                  </a:ext>
                </a:extLst>
              </a:tr>
              <a:tr h="2632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#{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상품권코드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altLang="ko-KR" sz="8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#{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공급지사명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#{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브랜드명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#{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상품권명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#{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권종타입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#{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정산구분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#{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상품권가격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#{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판매가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}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#{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유효기간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복사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26325"/>
                  </a:ext>
                </a:extLst>
              </a:tr>
              <a:tr h="2632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#{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상품권코드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altLang="ko-KR" sz="8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#{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공급지사명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#{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브랜드명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#{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템플릿명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#{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상품권명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#{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권종타입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#{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정산구분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#{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상품권가격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#{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판매가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}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#{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유효기간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복사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287194"/>
                  </a:ext>
                </a:extLst>
              </a:tr>
              <a:tr h="144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#{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상품권코드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altLang="ko-KR" sz="8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#{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공급지사명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#{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브랜드명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#{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템플릿명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#{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상품권명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#{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권종타입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#{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정산구분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#{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상품권가격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#{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판매가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}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#{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유효기간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복사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904892"/>
                  </a:ext>
                </a:extLst>
              </a:tr>
              <a:tr h="2632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#{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상품권코드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altLang="ko-KR" sz="8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#{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공급지사명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#{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브랜드명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#{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템플릿명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#{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상품권명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#{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권종타입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#{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정산구분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#{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상품권가격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#{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판매가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}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#{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유효기간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복사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337139"/>
                  </a:ext>
                </a:extLst>
              </a:tr>
              <a:tr h="2632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#{</a:t>
                      </a: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상품권코드</a:t>
                      </a: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altLang="ko-KR" sz="8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#{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공급지사명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#{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브랜드명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#{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템플릿명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#{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상품권명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#{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권종타입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#{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정산구분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#{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상품권가격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#{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판매가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}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#{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유효기간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복사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955306"/>
                  </a:ext>
                </a:extLst>
              </a:tr>
            </a:tbl>
          </a:graphicData>
        </a:graphic>
      </p:graphicFrame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EF3EEA1C-34B1-430D-C11C-2115B99F6FE7}"/>
              </a:ext>
            </a:extLst>
          </p:cNvPr>
          <p:cNvSpPr/>
          <p:nvPr/>
        </p:nvSpPr>
        <p:spPr>
          <a:xfrm>
            <a:off x="7083056" y="2475045"/>
            <a:ext cx="717324" cy="195030"/>
          </a:xfrm>
          <a:prstGeom prst="rect">
            <a:avLst/>
          </a:prstGeom>
          <a:solidFill>
            <a:srgbClr val="1877F2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신규 등록</a:t>
            </a:r>
          </a:p>
        </p:txBody>
      </p:sp>
      <p:graphicFrame>
        <p:nvGraphicFramePr>
          <p:cNvPr id="277" name="표 2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034923"/>
              </p:ext>
            </p:extLst>
          </p:nvPr>
        </p:nvGraphicFramePr>
        <p:xfrm>
          <a:off x="89531" y="814772"/>
          <a:ext cx="7711910" cy="12601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8889">
                  <a:extLst>
                    <a:ext uri="{9D8B030D-6E8A-4147-A177-3AD203B41FA5}">
                      <a16:colId xmlns:a16="http://schemas.microsoft.com/office/drawing/2014/main" val="2670107787"/>
                    </a:ext>
                  </a:extLst>
                </a:gridCol>
                <a:gridCol w="1387099">
                  <a:extLst>
                    <a:ext uri="{9D8B030D-6E8A-4147-A177-3AD203B41FA5}">
                      <a16:colId xmlns:a16="http://schemas.microsoft.com/office/drawing/2014/main" val="126103420"/>
                    </a:ext>
                  </a:extLst>
                </a:gridCol>
                <a:gridCol w="519193">
                  <a:extLst>
                    <a:ext uri="{9D8B030D-6E8A-4147-A177-3AD203B41FA5}">
                      <a16:colId xmlns:a16="http://schemas.microsoft.com/office/drawing/2014/main" val="35242720"/>
                    </a:ext>
                  </a:extLst>
                </a:gridCol>
                <a:gridCol w="1310774">
                  <a:extLst>
                    <a:ext uri="{9D8B030D-6E8A-4147-A177-3AD203B41FA5}">
                      <a16:colId xmlns:a16="http://schemas.microsoft.com/office/drawing/2014/main" val="3069526662"/>
                    </a:ext>
                  </a:extLst>
                </a:gridCol>
                <a:gridCol w="665260">
                  <a:extLst>
                    <a:ext uri="{9D8B030D-6E8A-4147-A177-3AD203B41FA5}">
                      <a16:colId xmlns:a16="http://schemas.microsoft.com/office/drawing/2014/main" val="3848917932"/>
                    </a:ext>
                  </a:extLst>
                </a:gridCol>
                <a:gridCol w="1208868">
                  <a:extLst>
                    <a:ext uri="{9D8B030D-6E8A-4147-A177-3AD203B41FA5}">
                      <a16:colId xmlns:a16="http://schemas.microsoft.com/office/drawing/2014/main" val="1199162594"/>
                    </a:ext>
                  </a:extLst>
                </a:gridCol>
                <a:gridCol w="697423">
                  <a:extLst>
                    <a:ext uri="{9D8B030D-6E8A-4147-A177-3AD203B41FA5}">
                      <a16:colId xmlns:a16="http://schemas.microsoft.com/office/drawing/2014/main" val="1545137599"/>
                    </a:ext>
                  </a:extLst>
                </a:gridCol>
                <a:gridCol w="1284404">
                  <a:extLst>
                    <a:ext uri="{9D8B030D-6E8A-4147-A177-3AD203B41FA5}">
                      <a16:colId xmlns:a16="http://schemas.microsoft.com/office/drawing/2014/main" val="478584468"/>
                    </a:ext>
                  </a:extLst>
                </a:gridCol>
              </a:tblGrid>
              <a:tr h="3150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등록일자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018876"/>
                  </a:ext>
                </a:extLst>
              </a:tr>
              <a:tr h="3150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검색어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20864"/>
                  </a:ext>
                </a:extLst>
              </a:tr>
              <a:tr h="3150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공급사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권종타입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정산구분</a:t>
                      </a:r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538636"/>
                  </a:ext>
                </a:extLst>
              </a:tr>
              <a:tr h="3150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템플릿명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25834"/>
                  </a:ext>
                </a:extLst>
              </a:tr>
            </a:tbl>
          </a:graphicData>
        </a:graphic>
      </p:graphicFrame>
      <p:sp>
        <p:nvSpPr>
          <p:cNvPr id="278" name="Rectangle 91">
            <a:extLst>
              <a:ext uri="{FF2B5EF4-FFF2-40B4-BE49-F238E27FC236}">
                <a16:creationId xmlns:a16="http://schemas.microsoft.com/office/drawing/2014/main" id="{60591FAC-4F92-A5A3-8C0D-244DB6934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035" y="1192311"/>
            <a:ext cx="1944000" cy="21777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/>
          <a:lstStyle/>
          <a:p>
            <a:pPr latinLnBrk="0">
              <a:spcBef>
                <a:spcPct val="25000"/>
              </a:spcBef>
              <a:defRPr/>
            </a:pPr>
            <a:endParaRPr lang="ko-KR" altLang="en-US" sz="7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9" name="Rectangle 91">
            <a:extLst>
              <a:ext uri="{FF2B5EF4-FFF2-40B4-BE49-F238E27FC236}">
                <a16:creationId xmlns:a16="http://schemas.microsoft.com/office/drawing/2014/main" id="{560F5DB3-6E55-0AC3-6931-29C07BA9B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913" y="1189021"/>
            <a:ext cx="1006610" cy="22106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latinLnBrk="0">
              <a:spcBef>
                <a:spcPct val="25000"/>
              </a:spcBef>
              <a:defRPr/>
            </a:pPr>
            <a:r>
              <a:rPr lang="ko-KR" altLang="en-US" sz="8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전체   </a:t>
            </a:r>
            <a:r>
              <a:rPr lang="ko-KR" altLang="en-US" sz="8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             ▼</a:t>
            </a:r>
            <a:endParaRPr lang="ko-KR" altLang="en-US" sz="8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F86C391F-B7DE-A5ED-4925-E1263DC11C54}"/>
              </a:ext>
            </a:extLst>
          </p:cNvPr>
          <p:cNvSpPr/>
          <p:nvPr/>
        </p:nvSpPr>
        <p:spPr>
          <a:xfrm>
            <a:off x="3142345" y="871918"/>
            <a:ext cx="524144" cy="20667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CD549D22-7EC9-1AC8-673D-8E6479B6B9F4}"/>
              </a:ext>
            </a:extLst>
          </p:cNvPr>
          <p:cNvSpPr/>
          <p:nvPr/>
        </p:nvSpPr>
        <p:spPr>
          <a:xfrm>
            <a:off x="3727864" y="871918"/>
            <a:ext cx="524144" cy="20667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640EC092-5270-F5C5-1FBF-D490F71720F8}"/>
              </a:ext>
            </a:extLst>
          </p:cNvPr>
          <p:cNvSpPr/>
          <p:nvPr/>
        </p:nvSpPr>
        <p:spPr>
          <a:xfrm>
            <a:off x="4308562" y="871918"/>
            <a:ext cx="524144" cy="20667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F4E55246-058D-440E-352F-4E06B3391362}"/>
              </a:ext>
            </a:extLst>
          </p:cNvPr>
          <p:cNvSpPr/>
          <p:nvPr/>
        </p:nvSpPr>
        <p:spPr>
          <a:xfrm>
            <a:off x="4872525" y="871918"/>
            <a:ext cx="524144" cy="20667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개월</a:t>
            </a: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A369EAF3-35E6-EF97-3A66-93EEEFE4A5FD}"/>
              </a:ext>
            </a:extLst>
          </p:cNvPr>
          <p:cNvSpPr/>
          <p:nvPr/>
        </p:nvSpPr>
        <p:spPr>
          <a:xfrm>
            <a:off x="5443136" y="871918"/>
            <a:ext cx="524144" cy="20667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년</a:t>
            </a:r>
          </a:p>
        </p:txBody>
      </p:sp>
      <p:pic>
        <p:nvPicPr>
          <p:cNvPr id="288" name="Picture 668" descr="ico_cal">
            <a:extLst>
              <a:ext uri="{FF2B5EF4-FFF2-40B4-BE49-F238E27FC236}">
                <a16:creationId xmlns:a16="http://schemas.microsoft.com/office/drawing/2014/main" id="{06A4D19C-6F24-EE8B-7EC9-5F321A15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845" y="883411"/>
            <a:ext cx="172191" cy="17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784913" y="864016"/>
            <a:ext cx="828000" cy="21544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2024-01-01</a:t>
            </a:r>
            <a:endParaRPr lang="ko-KR" altLang="en-US" sz="9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0" name="Picture 668" descr="ico_cal">
            <a:extLst>
              <a:ext uri="{FF2B5EF4-FFF2-40B4-BE49-F238E27FC236}">
                <a16:creationId xmlns:a16="http://schemas.microsoft.com/office/drawing/2014/main" id="{06A4D19C-6F24-EE8B-7EC9-5F321A15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18" y="878138"/>
            <a:ext cx="172191" cy="17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998286" y="858743"/>
            <a:ext cx="828000" cy="21544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2024-12-02</a:t>
            </a:r>
            <a:endParaRPr lang="ko-KR" altLang="en-US" sz="9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2" name="Text Box 671">
            <a:extLst>
              <a:ext uri="{FF2B5EF4-FFF2-40B4-BE49-F238E27FC236}">
                <a16:creationId xmlns:a16="http://schemas.microsoft.com/office/drawing/2014/main" id="{2E632CD3-A8C4-8E0E-54D8-3DBF6988E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1523" y="814478"/>
            <a:ext cx="253523" cy="302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</a:p>
        </p:txBody>
      </p:sp>
      <p:sp>
        <p:nvSpPr>
          <p:cNvPr id="293" name="Rectangle 91">
            <a:extLst>
              <a:ext uri="{FF2B5EF4-FFF2-40B4-BE49-F238E27FC236}">
                <a16:creationId xmlns:a16="http://schemas.microsoft.com/office/drawing/2014/main" id="{560F5DB3-6E55-0AC3-6931-29C07BA9B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498" y="1189631"/>
            <a:ext cx="926143" cy="22106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latinLnBrk="0">
              <a:spcBef>
                <a:spcPct val="25000"/>
              </a:spcBef>
              <a:defRPr/>
            </a:pPr>
            <a:r>
              <a:rPr lang="ko-KR" altLang="en-US" sz="8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전체              ▼</a:t>
            </a:r>
            <a:endParaRPr lang="ko-KR" altLang="en-US" sz="8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784913" y="1508868"/>
            <a:ext cx="792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71C6713A-8C04-544F-5742-043B7EFC4E4D}"/>
              </a:ext>
            </a:extLst>
          </p:cNvPr>
          <p:cNvSpPr/>
          <p:nvPr/>
        </p:nvSpPr>
        <p:spPr>
          <a:xfrm>
            <a:off x="1594780" y="1510126"/>
            <a:ext cx="466495" cy="17874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5" name="Rectangle 91">
            <a:extLst>
              <a:ext uri="{FF2B5EF4-FFF2-40B4-BE49-F238E27FC236}">
                <a16:creationId xmlns:a16="http://schemas.microsoft.com/office/drawing/2014/main" id="{560F5DB3-6E55-0AC3-6931-29C07BA9B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498" y="1481114"/>
            <a:ext cx="926143" cy="22106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latinLnBrk="0">
              <a:spcBef>
                <a:spcPct val="25000"/>
              </a:spcBef>
              <a:defRPr/>
            </a:pPr>
            <a:r>
              <a:rPr lang="ko-KR" altLang="en-US" sz="8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전체              ▼</a:t>
            </a:r>
            <a:endParaRPr lang="ko-KR" altLang="en-US" sz="8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655133" y="1506889"/>
            <a:ext cx="792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71C6713A-8C04-544F-5742-043B7EFC4E4D}"/>
              </a:ext>
            </a:extLst>
          </p:cNvPr>
          <p:cNvSpPr/>
          <p:nvPr/>
        </p:nvSpPr>
        <p:spPr>
          <a:xfrm>
            <a:off x="3465000" y="1508147"/>
            <a:ext cx="466495" cy="17874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8" name="Rectangle 91">
            <a:extLst>
              <a:ext uri="{FF2B5EF4-FFF2-40B4-BE49-F238E27FC236}">
                <a16:creationId xmlns:a16="http://schemas.microsoft.com/office/drawing/2014/main" id="{560F5DB3-6E55-0AC3-6931-29C07BA9B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229" y="1477255"/>
            <a:ext cx="926143" cy="22106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latinLnBrk="0">
              <a:spcBef>
                <a:spcPct val="25000"/>
              </a:spcBef>
              <a:defRPr/>
            </a:pPr>
            <a:r>
              <a:rPr lang="ko-KR" altLang="en-US" sz="8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전체              ▼</a:t>
            </a:r>
            <a:endParaRPr lang="ko-KR" altLang="en-US" sz="8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F963E7DA-9B1E-3B97-7BA1-84D93045D084}"/>
              </a:ext>
            </a:extLst>
          </p:cNvPr>
          <p:cNvSpPr/>
          <p:nvPr/>
        </p:nvSpPr>
        <p:spPr>
          <a:xfrm>
            <a:off x="1333502" y="2436918"/>
            <a:ext cx="1102388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정보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일괄 변경</a:t>
            </a:r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DF7DC262-5FEE-D72B-E286-A2BD202D09B6}"/>
              </a:ext>
            </a:extLst>
          </p:cNvPr>
          <p:cNvSpPr/>
          <p:nvPr/>
        </p:nvSpPr>
        <p:spPr>
          <a:xfrm>
            <a:off x="719150" y="2436918"/>
            <a:ext cx="562712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▼</a:t>
            </a:r>
          </a:p>
        </p:txBody>
      </p:sp>
      <p:sp>
        <p:nvSpPr>
          <p:cNvPr id="331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SC-03-005</a:t>
            </a:r>
            <a:endParaRPr lang="ko-KR" altLang="en-US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4CAB6272-2DC9-C836-63FC-76B4DF326D5D}"/>
              </a:ext>
            </a:extLst>
          </p:cNvPr>
          <p:cNvSpPr txBox="1"/>
          <p:nvPr/>
        </p:nvSpPr>
        <p:spPr>
          <a:xfrm>
            <a:off x="7865531" y="536445"/>
            <a:ext cx="2006184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발송 상품 관리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800" b="1" dirty="0" smtClean="0">
                <a:latin typeface="맑은 고딕" pitchFamily="50" charset="-127"/>
              </a:rPr>
              <a:t>검색 </a:t>
            </a:r>
            <a:r>
              <a:rPr lang="ko-KR" altLang="en-US" sz="800" b="1" dirty="0">
                <a:latin typeface="맑은 고딕" pitchFamily="50" charset="-127"/>
              </a:rPr>
              <a:t>영역</a:t>
            </a:r>
            <a:endParaRPr lang="en-US" altLang="ko-KR" sz="800" b="1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1-1</a:t>
            </a:r>
            <a:r>
              <a:rPr lang="en-US" altLang="ko-KR" sz="800" b="1" dirty="0">
                <a:latin typeface="맑은 고딕" pitchFamily="50" charset="-127"/>
              </a:rPr>
              <a:t>) </a:t>
            </a:r>
            <a:r>
              <a:rPr lang="ko-KR" altLang="en-US" sz="800" b="1" dirty="0">
                <a:latin typeface="맑은 고딕" pitchFamily="50" charset="-127"/>
              </a:rPr>
              <a:t>등록일자 </a:t>
            </a:r>
            <a:r>
              <a:rPr lang="en-US" altLang="ko-KR" sz="800" b="1" dirty="0">
                <a:latin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</a:rPr>
              <a:t>기능 생략</a:t>
            </a:r>
            <a:r>
              <a:rPr lang="en-US" altLang="ko-KR" sz="800" dirty="0">
                <a:latin typeface="맑은 고딕" pitchFamily="50" charset="-127"/>
              </a:rPr>
              <a:t>(13P </a:t>
            </a:r>
            <a:r>
              <a:rPr lang="ko-KR" altLang="en-US" sz="800" dirty="0">
                <a:latin typeface="맑은 고딕" pitchFamily="50" charset="-127"/>
              </a:rPr>
              <a:t>참조</a:t>
            </a:r>
            <a:r>
              <a:rPr lang="en-US" altLang="ko-KR" sz="800" dirty="0">
                <a:latin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맑은 고딕" pitchFamily="50" charset="-127"/>
              </a:rPr>
              <a:t>디폴트 </a:t>
            </a:r>
            <a:r>
              <a:rPr lang="en-US" altLang="ko-KR" sz="800" dirty="0">
                <a:latin typeface="맑은 고딕" pitchFamily="50" charset="-127"/>
              </a:rPr>
              <a:t>-</a:t>
            </a:r>
            <a:r>
              <a:rPr lang="ko-KR" altLang="en-US" sz="800" dirty="0">
                <a:latin typeface="맑은 고딕" pitchFamily="50" charset="-127"/>
              </a:rPr>
              <a:t> </a:t>
            </a:r>
            <a:r>
              <a:rPr lang="en-US" altLang="ko-KR" sz="800" dirty="0">
                <a:latin typeface="맑은 고딕" pitchFamily="50" charset="-127"/>
              </a:rPr>
              <a:t>1</a:t>
            </a:r>
            <a:r>
              <a:rPr lang="ko-KR" altLang="en-US" sz="800" dirty="0">
                <a:latin typeface="맑은 고딕" pitchFamily="50" charset="-127"/>
              </a:rPr>
              <a:t>월</a:t>
            </a:r>
            <a:r>
              <a:rPr lang="en-US" altLang="ko-KR" sz="800" dirty="0">
                <a:latin typeface="맑은 고딕" pitchFamily="50" charset="-127"/>
              </a:rPr>
              <a:t>1</a:t>
            </a:r>
            <a:r>
              <a:rPr lang="ko-KR" altLang="en-US" sz="800" dirty="0">
                <a:latin typeface="맑은 고딕" pitchFamily="50" charset="-127"/>
              </a:rPr>
              <a:t>일 날짜부터 현재 기준 날짜 출력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</a:rPr>
              <a:t>1-2) </a:t>
            </a:r>
            <a:r>
              <a:rPr lang="ko-KR" altLang="en-US" sz="800" b="1" dirty="0" smtClean="0">
                <a:latin typeface="맑은 고딕" pitchFamily="50" charset="-127"/>
              </a:rPr>
              <a:t>검색어 </a:t>
            </a:r>
            <a:r>
              <a:rPr lang="en-US" altLang="ko-KR" sz="800" b="1" dirty="0">
                <a:latin typeface="맑은 고딕" pitchFamily="50" charset="-127"/>
              </a:rPr>
              <a:t>– like</a:t>
            </a:r>
            <a:r>
              <a:rPr lang="ko-KR" altLang="en-US" sz="800" b="1" dirty="0">
                <a:latin typeface="맑은 고딕" pitchFamily="50" charset="-127"/>
              </a:rPr>
              <a:t>검색</a:t>
            </a:r>
            <a:endParaRPr lang="en-US" altLang="ko-KR" sz="800" b="1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</a:rPr>
              <a:t>전체 </a:t>
            </a:r>
            <a:r>
              <a:rPr lang="en-US" altLang="ko-KR" sz="800" dirty="0">
                <a:latin typeface="맑은 고딕" pitchFamily="50" charset="-127"/>
              </a:rPr>
              <a:t>(</a:t>
            </a:r>
            <a:r>
              <a:rPr lang="ko-KR" altLang="en-US" sz="800" dirty="0">
                <a:latin typeface="맑은 고딕" pitchFamily="50" charset="-127"/>
              </a:rPr>
              <a:t>디폴트</a:t>
            </a:r>
            <a:r>
              <a:rPr lang="en-US" altLang="ko-KR" sz="800" dirty="0">
                <a:latin typeface="맑은 고딕" pitchFamily="50" charset="-127"/>
              </a:rPr>
              <a:t>), </a:t>
            </a:r>
            <a:r>
              <a:rPr lang="ko-KR" altLang="en-US" sz="800" dirty="0" smtClean="0">
                <a:latin typeface="맑은 고딕" pitchFamily="50" charset="-127"/>
              </a:rPr>
              <a:t>상품</a:t>
            </a:r>
            <a:r>
              <a:rPr lang="ko-KR" altLang="en-US" sz="800" dirty="0">
                <a:latin typeface="맑은 고딕" pitchFamily="50" charset="-127"/>
              </a:rPr>
              <a:t>권</a:t>
            </a:r>
            <a:r>
              <a:rPr lang="ko-KR" altLang="en-US" sz="800" dirty="0" smtClean="0">
                <a:latin typeface="맑은 고딕" pitchFamily="50" charset="-127"/>
              </a:rPr>
              <a:t>명</a:t>
            </a:r>
            <a:r>
              <a:rPr lang="en-US" altLang="ko-KR" sz="800" dirty="0" smtClean="0">
                <a:latin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</a:rPr>
              <a:t>상품권코드</a:t>
            </a:r>
            <a:r>
              <a:rPr lang="en-US" altLang="ko-KR" sz="800" dirty="0" smtClean="0">
                <a:latin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</a:rPr>
              <a:t>공급사연동코드</a:t>
            </a:r>
            <a:r>
              <a:rPr lang="en-US" altLang="ko-KR" sz="800" dirty="0" smtClean="0">
                <a:latin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</a:rPr>
              <a:t>공급사상품코드</a:t>
            </a:r>
            <a:r>
              <a:rPr lang="en-US" altLang="ko-KR" sz="800" dirty="0" smtClean="0">
                <a:latin typeface="맑은 고딕" pitchFamily="50" charset="-127"/>
              </a:rPr>
              <a:t>, </a:t>
            </a:r>
            <a:r>
              <a:rPr lang="en-US" altLang="ko-KR" sz="800" dirty="0" smtClean="0">
                <a:latin typeface="맑은 고딕" pitchFamily="50" charset="-127"/>
              </a:rPr>
              <a:t>BGF</a:t>
            </a:r>
            <a:r>
              <a:rPr lang="ko-KR" altLang="en-US" sz="800" dirty="0" smtClean="0">
                <a:latin typeface="맑은 고딕" pitchFamily="50" charset="-127"/>
              </a:rPr>
              <a:t>상품코드</a:t>
            </a:r>
            <a:r>
              <a:rPr lang="en-US" altLang="ko-KR" sz="800" dirty="0" smtClean="0">
                <a:latin typeface="맑은 고딕" pitchFamily="50" charset="-127"/>
              </a:rPr>
              <a:t>, BGF</a:t>
            </a:r>
            <a:r>
              <a:rPr lang="ko-KR" altLang="en-US" sz="800" dirty="0" smtClean="0">
                <a:latin typeface="맑은 고딕" pitchFamily="50" charset="-127"/>
              </a:rPr>
              <a:t>상품명 </a:t>
            </a:r>
            <a:r>
              <a:rPr lang="en-US" altLang="ko-KR" sz="800" dirty="0" smtClean="0">
                <a:latin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</a:rPr>
              <a:t>상품권 옵션에 등록 된 정보 검색</a:t>
            </a:r>
            <a:r>
              <a:rPr lang="en-US" altLang="ko-KR" sz="800" dirty="0" smtClean="0">
                <a:latin typeface="맑은 고딕" pitchFamily="50" charset="-127"/>
              </a:rPr>
              <a:t>)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1-3) </a:t>
            </a:r>
            <a:r>
              <a:rPr lang="ko-KR" altLang="en-US" sz="800" b="1" dirty="0">
                <a:latin typeface="맑은 고딕" pitchFamily="50" charset="-127"/>
              </a:rPr>
              <a:t>상태</a:t>
            </a:r>
            <a:endParaRPr lang="en-US" altLang="ko-KR" sz="800" b="1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</a:rPr>
              <a:t>전체</a:t>
            </a:r>
            <a:r>
              <a:rPr lang="en-US" altLang="ko-KR" sz="800" dirty="0">
                <a:latin typeface="맑은 고딕" pitchFamily="50" charset="-127"/>
              </a:rPr>
              <a:t>(</a:t>
            </a:r>
            <a:r>
              <a:rPr lang="ko-KR" altLang="en-US" sz="800" dirty="0">
                <a:latin typeface="맑은 고딕" pitchFamily="50" charset="-127"/>
              </a:rPr>
              <a:t>디폴트</a:t>
            </a:r>
            <a:r>
              <a:rPr lang="en-US" altLang="ko-KR" sz="800" dirty="0">
                <a:latin typeface="맑은 고딕" pitchFamily="50" charset="-127"/>
              </a:rPr>
              <a:t>), </a:t>
            </a:r>
            <a:r>
              <a:rPr lang="ko-KR" altLang="en-US" sz="800" dirty="0">
                <a:latin typeface="맑은 고딕" pitchFamily="50" charset="-127"/>
              </a:rPr>
              <a:t>판매중</a:t>
            </a:r>
            <a:r>
              <a:rPr lang="en-US" altLang="ko-KR" sz="800" dirty="0">
                <a:latin typeface="맑은 고딕" pitchFamily="50" charset="-127"/>
              </a:rPr>
              <a:t>, </a:t>
            </a:r>
            <a:r>
              <a:rPr lang="ko-KR" altLang="en-US" sz="800" dirty="0">
                <a:latin typeface="맑은 고딕" pitchFamily="50" charset="-127"/>
              </a:rPr>
              <a:t>판매중지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1-4) </a:t>
            </a:r>
            <a:r>
              <a:rPr lang="ko-KR" altLang="en-US" sz="800" b="1" dirty="0" smtClean="0">
                <a:latin typeface="맑은 고딕" pitchFamily="50" charset="-127"/>
              </a:rPr>
              <a:t>공급사 검색</a:t>
            </a:r>
            <a:endParaRPr lang="en-US" altLang="ko-KR" sz="800" b="1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</a:rPr>
              <a:t>텍스트박스내 입력 불가</a:t>
            </a:r>
            <a:r>
              <a:rPr lang="en-US" altLang="ko-KR" sz="800" dirty="0" smtClean="0">
                <a:latin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</a:rPr>
              <a:t>공급사 검색 버튼  </a:t>
            </a:r>
            <a:r>
              <a:rPr lang="en-US" altLang="ko-KR" sz="800" dirty="0" smtClean="0">
                <a:latin typeface="맑은 고딕" pitchFamily="50" charset="-127"/>
              </a:rPr>
              <a:t>– </a:t>
            </a:r>
            <a:r>
              <a:rPr lang="ko-KR" altLang="en-US" sz="800" dirty="0" smtClean="0">
                <a:latin typeface="맑은 고딕" pitchFamily="50" charset="-127"/>
              </a:rPr>
              <a:t>검색 버튼 클릭 시 공급사 검색 창 팝업</a:t>
            </a:r>
            <a:r>
              <a:rPr lang="en-US" altLang="ko-KR" sz="800" dirty="0" smtClean="0">
                <a:latin typeface="맑은 고딕" pitchFamily="50" charset="-127"/>
              </a:rPr>
              <a:t>. </a:t>
            </a:r>
            <a:r>
              <a:rPr lang="ko-KR" altLang="en-US" sz="800" dirty="0" smtClean="0">
                <a:latin typeface="맑은 고딕" pitchFamily="50" charset="-127"/>
              </a:rPr>
              <a:t>공급사 선택 시 해당 텍스트박스내 공급사명 출력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1-5) </a:t>
            </a:r>
            <a:r>
              <a:rPr lang="ko-KR" altLang="en-US" sz="800" b="1" dirty="0" smtClean="0">
                <a:latin typeface="맑은 고딕" pitchFamily="50" charset="-127"/>
              </a:rPr>
              <a:t>브랜드 검색</a:t>
            </a:r>
            <a:endParaRPr lang="en-US" altLang="ko-KR" sz="800" b="1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</a:rPr>
              <a:t>텍스트박스내 입력 불가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</a:rPr>
              <a:t>브랜드검색버튼 </a:t>
            </a:r>
            <a:r>
              <a:rPr lang="en-US" altLang="ko-KR" sz="800" dirty="0" smtClean="0">
                <a:latin typeface="맑은 고딕" pitchFamily="50" charset="-127"/>
              </a:rPr>
              <a:t>– </a:t>
            </a:r>
            <a:r>
              <a:rPr lang="ko-KR" altLang="en-US" sz="800" dirty="0" smtClean="0">
                <a:latin typeface="맑은 고딕" pitchFamily="50" charset="-127"/>
              </a:rPr>
              <a:t>브랜드 </a:t>
            </a:r>
            <a:r>
              <a:rPr lang="ko-KR" altLang="en-US" sz="800" dirty="0" err="1" smtClean="0">
                <a:latin typeface="맑은 고딕" pitchFamily="50" charset="-127"/>
              </a:rPr>
              <a:t>검색창</a:t>
            </a:r>
            <a:r>
              <a:rPr lang="ko-KR" altLang="en-US" sz="800" dirty="0" smtClean="0">
                <a:latin typeface="맑은 고딕" pitchFamily="50" charset="-127"/>
              </a:rPr>
              <a:t> </a:t>
            </a:r>
            <a:r>
              <a:rPr lang="ko-KR" altLang="en-US" sz="800" dirty="0" smtClean="0">
                <a:latin typeface="맑은 고딕" pitchFamily="50" charset="-127"/>
              </a:rPr>
              <a:t>팝업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1-6) </a:t>
            </a:r>
            <a:r>
              <a:rPr lang="ko-KR" altLang="en-US" sz="800" b="1" dirty="0" smtClean="0">
                <a:latin typeface="맑은 고딕" pitchFamily="50" charset="-127"/>
              </a:rPr>
              <a:t>권종타입</a:t>
            </a:r>
            <a:endParaRPr lang="en-US" altLang="ko-KR" sz="800" b="1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</a:rPr>
              <a:t>전체</a:t>
            </a:r>
            <a:r>
              <a:rPr lang="en-US" altLang="ko-KR" sz="800" dirty="0" smtClean="0">
                <a:latin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</a:rPr>
              <a:t>디폴트</a:t>
            </a:r>
            <a:r>
              <a:rPr lang="en-US" altLang="ko-KR" sz="800" dirty="0" smtClean="0">
                <a:latin typeface="맑은 고딕" pitchFamily="50" charset="-127"/>
              </a:rPr>
              <a:t>), </a:t>
            </a:r>
            <a:r>
              <a:rPr lang="ko-KR" altLang="en-US" sz="800" dirty="0" smtClean="0">
                <a:latin typeface="맑은 고딕" pitchFamily="50" charset="-127"/>
              </a:rPr>
              <a:t>금액권</a:t>
            </a:r>
            <a:r>
              <a:rPr lang="en-US" altLang="ko-KR" sz="800" dirty="0" smtClean="0">
                <a:latin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</a:rPr>
              <a:t>교환권</a:t>
            </a:r>
            <a:r>
              <a:rPr lang="en-US" altLang="ko-KR" sz="800" dirty="0" smtClean="0">
                <a:latin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</a:rPr>
              <a:t>할인권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1-7) </a:t>
            </a:r>
            <a:r>
              <a:rPr lang="ko-KR" altLang="en-US" sz="800" b="1" dirty="0" smtClean="0">
                <a:latin typeface="맑은 고딕" pitchFamily="50" charset="-127"/>
              </a:rPr>
              <a:t>정산구분</a:t>
            </a:r>
            <a:endParaRPr lang="en-US" altLang="ko-KR" sz="800" b="1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</a:rPr>
              <a:t>전체</a:t>
            </a:r>
            <a:r>
              <a:rPr lang="en-US" altLang="ko-KR" sz="800" dirty="0" smtClean="0">
                <a:latin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</a:rPr>
              <a:t>디폴트</a:t>
            </a:r>
            <a:r>
              <a:rPr lang="en-US" altLang="ko-KR" sz="800" dirty="0" smtClean="0">
                <a:latin typeface="맑은 고딕" pitchFamily="50" charset="-127"/>
              </a:rPr>
              <a:t>), </a:t>
            </a:r>
            <a:r>
              <a:rPr lang="ko-KR" altLang="en-US" sz="800" dirty="0" err="1" smtClean="0">
                <a:latin typeface="맑은 고딕" pitchFamily="50" charset="-127"/>
              </a:rPr>
              <a:t>사용붅발행</a:t>
            </a:r>
            <a:r>
              <a:rPr lang="en-US" altLang="ko-KR" sz="800" dirty="0" smtClean="0">
                <a:latin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</a:rPr>
              <a:t>발행</a:t>
            </a:r>
            <a:r>
              <a:rPr lang="en-US" altLang="ko-KR" sz="800" dirty="0" smtClean="0">
                <a:latin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</a:rPr>
              <a:t>사용분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1-8) </a:t>
            </a:r>
            <a:r>
              <a:rPr lang="ko-KR" altLang="en-US" sz="800" b="1" dirty="0" smtClean="0">
                <a:latin typeface="맑은 고딕" pitchFamily="50" charset="-127"/>
              </a:rPr>
              <a:t>템플릿</a:t>
            </a:r>
            <a:endParaRPr lang="en-US" altLang="ko-KR" sz="800" b="1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</a:rPr>
              <a:t>등록 템플릿 검색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2. </a:t>
            </a:r>
            <a:r>
              <a:rPr lang="ko-KR" altLang="en-US" sz="800" b="1" dirty="0" smtClean="0">
                <a:latin typeface="맑은 고딕" pitchFamily="50" charset="-127"/>
              </a:rPr>
              <a:t>검색 </a:t>
            </a:r>
            <a:r>
              <a:rPr lang="ko-KR" altLang="en-US" sz="800" b="1" dirty="0">
                <a:latin typeface="맑은 고딕" pitchFamily="50" charset="-127"/>
              </a:rPr>
              <a:t>버튼 </a:t>
            </a:r>
            <a:r>
              <a:rPr lang="en-US" altLang="ko-KR" sz="800" b="1" dirty="0">
                <a:latin typeface="맑은 고딕" pitchFamily="50" charset="-127"/>
              </a:rPr>
              <a:t>[</a:t>
            </a:r>
            <a:r>
              <a:rPr lang="ko-KR" altLang="en-US" sz="800" b="1" dirty="0">
                <a:latin typeface="맑은 고딕" pitchFamily="50" charset="-127"/>
              </a:rPr>
              <a:t>전체 공통</a:t>
            </a:r>
            <a:r>
              <a:rPr lang="en-US" altLang="ko-KR" sz="800" b="1" dirty="0" smtClean="0">
                <a:latin typeface="맑은 고딕" pitchFamily="50" charset="-127"/>
              </a:rPr>
              <a:t>] </a:t>
            </a:r>
            <a:endParaRPr lang="en-US" altLang="ko-KR" sz="800" b="1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</a:rPr>
              <a:t>클릭 시 검색 결과 출력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</a:rPr>
              <a:t>검색 결과 없으면 </a:t>
            </a:r>
            <a:r>
              <a:rPr lang="en-US" altLang="ko-KR" sz="800" dirty="0">
                <a:latin typeface="맑은 고딕" pitchFamily="50" charset="-127"/>
              </a:rPr>
              <a:t>“</a:t>
            </a:r>
            <a:r>
              <a:rPr lang="ko-KR" altLang="en-US" sz="800" dirty="0">
                <a:latin typeface="맑은 고딕" pitchFamily="50" charset="-127"/>
              </a:rPr>
              <a:t>검색된 내용이 없습니다</a:t>
            </a:r>
            <a:r>
              <a:rPr lang="en-US" altLang="ko-KR" sz="800" dirty="0">
                <a:latin typeface="맑은 고딕" pitchFamily="50" charset="-127"/>
              </a:rPr>
              <a:t>.” </a:t>
            </a:r>
            <a:r>
              <a:rPr lang="ko-KR" altLang="en-US" sz="800" dirty="0" smtClean="0">
                <a:latin typeface="맑은 고딕" pitchFamily="50" charset="-127"/>
              </a:rPr>
              <a:t>출력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</a:rPr>
              <a:t>3</a:t>
            </a:r>
            <a:r>
              <a:rPr lang="en-US" altLang="ko-KR" sz="800" b="1" dirty="0" smtClean="0">
                <a:latin typeface="맑은 고딕" pitchFamily="50" charset="-127"/>
              </a:rPr>
              <a:t>. </a:t>
            </a:r>
            <a:r>
              <a:rPr lang="ko-KR" altLang="en-US" sz="800" b="1" dirty="0" smtClean="0">
                <a:latin typeface="맑은 고딕" pitchFamily="50" charset="-127"/>
              </a:rPr>
              <a:t>엑셀다운 </a:t>
            </a:r>
            <a:r>
              <a:rPr lang="en-US" altLang="ko-KR" sz="800" b="1" dirty="0" smtClean="0">
                <a:latin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</a:rPr>
              <a:t>다음페이지 내역 확인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</a:rPr>
              <a:t>4</a:t>
            </a:r>
            <a:r>
              <a:rPr lang="en-US" altLang="ko-KR" sz="800" b="1" dirty="0" smtClean="0">
                <a:latin typeface="맑은 고딕" pitchFamily="50" charset="-127"/>
              </a:rPr>
              <a:t>. </a:t>
            </a:r>
            <a:r>
              <a:rPr lang="ko-KR" altLang="en-US" sz="800" b="1" dirty="0" smtClean="0">
                <a:latin typeface="맑은 고딕" pitchFamily="50" charset="-127"/>
              </a:rPr>
              <a:t>신규 등록 버튼 </a:t>
            </a:r>
            <a:r>
              <a:rPr lang="en-US" altLang="ko-KR" sz="800" b="1" dirty="0" smtClean="0">
                <a:latin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</a:rPr>
              <a:t>신규등록 </a:t>
            </a:r>
            <a:r>
              <a:rPr lang="ko-KR" altLang="en-US" sz="800" dirty="0" err="1" smtClean="0">
                <a:latin typeface="맑은 고딕" pitchFamily="50" charset="-127"/>
              </a:rPr>
              <a:t>페이지이동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맑은 고딕" pitchFamily="50" charset="-127"/>
            </a:endParaRPr>
          </a:p>
        </p:txBody>
      </p:sp>
      <p:sp>
        <p:nvSpPr>
          <p:cNvPr id="339" name="AutoShape 256">
            <a:extLst>
              <a:ext uri="{FF2B5EF4-FFF2-40B4-BE49-F238E27FC236}">
                <a16:creationId xmlns:a16="http://schemas.microsoft.com/office/drawing/2014/main" id="{D06A2A32-E18E-BC68-251D-F17677DA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414" y="1078800"/>
            <a:ext cx="180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1" name="AutoShape 256">
            <a:extLst>
              <a:ext uri="{FF2B5EF4-FFF2-40B4-BE49-F238E27FC236}">
                <a16:creationId xmlns:a16="http://schemas.microsoft.com/office/drawing/2014/main" id="{D06A2A32-E18E-BC68-251D-F17677DA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47" y="735329"/>
            <a:ext cx="180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2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1" y="642623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43" name="AutoShape 256">
            <a:extLst>
              <a:ext uri="{FF2B5EF4-FFF2-40B4-BE49-F238E27FC236}">
                <a16:creationId xmlns:a16="http://schemas.microsoft.com/office/drawing/2014/main" id="{D06A2A32-E18E-BC68-251D-F17677DA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055" y="1078800"/>
            <a:ext cx="180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1-3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9" name="AutoShape 256">
            <a:extLst>
              <a:ext uri="{FF2B5EF4-FFF2-40B4-BE49-F238E27FC236}">
                <a16:creationId xmlns:a16="http://schemas.microsoft.com/office/drawing/2014/main" id="{D06A2A32-E18E-BC68-251D-F17677DA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35" y="1407565"/>
            <a:ext cx="180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1-4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0" name="AutoShape 256">
            <a:extLst>
              <a:ext uri="{FF2B5EF4-FFF2-40B4-BE49-F238E27FC236}">
                <a16:creationId xmlns:a16="http://schemas.microsoft.com/office/drawing/2014/main" id="{D06A2A32-E18E-BC68-251D-F17677DA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2558" y="1406004"/>
            <a:ext cx="180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1-5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1" name="AutoShape 256">
            <a:extLst>
              <a:ext uri="{FF2B5EF4-FFF2-40B4-BE49-F238E27FC236}">
                <a16:creationId xmlns:a16="http://schemas.microsoft.com/office/drawing/2014/main" id="{D06A2A32-E18E-BC68-251D-F17677DA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055" y="1404914"/>
            <a:ext cx="180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1-6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2" name="AutoShape 256">
            <a:extLst>
              <a:ext uri="{FF2B5EF4-FFF2-40B4-BE49-F238E27FC236}">
                <a16:creationId xmlns:a16="http://schemas.microsoft.com/office/drawing/2014/main" id="{D06A2A32-E18E-BC68-251D-F17677DA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670" y="1404914"/>
            <a:ext cx="180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1-7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3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193" y="1952777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54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2036" y="2358811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55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1045" y="2357485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251948B-88F1-1456-3092-8283CD93F86C}"/>
              </a:ext>
            </a:extLst>
          </p:cNvPr>
          <p:cNvSpPr/>
          <p:nvPr/>
        </p:nvSpPr>
        <p:spPr>
          <a:xfrm>
            <a:off x="712651" y="2652942"/>
            <a:ext cx="816340" cy="3153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상태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784913" y="1815701"/>
            <a:ext cx="792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1C6713A-8C04-544F-5742-043B7EFC4E4D}"/>
              </a:ext>
            </a:extLst>
          </p:cNvPr>
          <p:cNvSpPr/>
          <p:nvPr/>
        </p:nvSpPr>
        <p:spPr>
          <a:xfrm>
            <a:off x="1594780" y="1816959"/>
            <a:ext cx="466495" cy="17874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AutoShape 256">
            <a:extLst>
              <a:ext uri="{FF2B5EF4-FFF2-40B4-BE49-F238E27FC236}">
                <a16:creationId xmlns:a16="http://schemas.microsoft.com/office/drawing/2014/main" id="{D06A2A32-E18E-BC68-251D-F17677DA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469" y="1739501"/>
            <a:ext cx="180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1-8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91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5601" y="102220"/>
            <a:ext cx="6472991" cy="180000"/>
          </a:xfrm>
        </p:spPr>
        <p:txBody>
          <a:bodyPr>
            <a:noAutofit/>
          </a:bodyPr>
          <a:lstStyle/>
          <a:p>
            <a:r>
              <a:rPr lang="ko-KR" altLang="en-US" dirty="0"/>
              <a:t>상품권관리 </a:t>
            </a:r>
            <a:r>
              <a:rPr lang="en-US" altLang="ko-KR" dirty="0"/>
              <a:t>&gt; </a:t>
            </a:r>
            <a:r>
              <a:rPr lang="ko-KR" altLang="en-US" dirty="0"/>
              <a:t>상품권 등록 </a:t>
            </a:r>
            <a:r>
              <a:rPr lang="en-US" altLang="ko-KR" dirty="0"/>
              <a:t>&gt; </a:t>
            </a:r>
            <a:r>
              <a:rPr lang="ko-KR" altLang="en-US" dirty="0"/>
              <a:t>템플릿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0" y="487510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슬라이드 번호 개체 틀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AB6272-2DC9-C836-63FC-76B4DF326D5D}"/>
              </a:ext>
            </a:extLst>
          </p:cNvPr>
          <p:cNvSpPr txBox="1"/>
          <p:nvPr/>
        </p:nvSpPr>
        <p:spPr>
          <a:xfrm>
            <a:off x="7865531" y="536445"/>
            <a:ext cx="2006184" cy="6225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공급사 </a:t>
            </a:r>
            <a:r>
              <a:rPr lang="ko-KR" altLang="en-US" sz="800" b="1" dirty="0" err="1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연동정보는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템플릿에 따라 변경 사항이 없음 옆 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로 출력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필드 색 변경 없음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BC6451B7-BA9C-2334-5BF3-272566F4B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562312"/>
              </p:ext>
            </p:extLst>
          </p:nvPr>
        </p:nvGraphicFramePr>
        <p:xfrm>
          <a:off x="134032" y="1189525"/>
          <a:ext cx="7590579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511">
                  <a:extLst>
                    <a:ext uri="{9D8B030D-6E8A-4147-A177-3AD203B41FA5}">
                      <a16:colId xmlns:a16="http://schemas.microsoft.com/office/drawing/2014/main" val="1060882675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340816232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74017693"/>
                    </a:ext>
                  </a:extLst>
                </a:gridCol>
                <a:gridCol w="2629802">
                  <a:extLst>
                    <a:ext uri="{9D8B030D-6E8A-4147-A177-3AD203B41FA5}">
                      <a16:colId xmlns:a16="http://schemas.microsoft.com/office/drawing/2014/main" val="31907973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공급사연동코드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공급사상품코드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223256"/>
                  </a:ext>
                </a:extLst>
              </a:tr>
            </a:tbl>
          </a:graphicData>
        </a:graphic>
      </p:graphicFrame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FAD880E6-416F-8B81-6842-DAEC59BCC748}"/>
              </a:ext>
            </a:extLst>
          </p:cNvPr>
          <p:cNvSpPr/>
          <p:nvPr/>
        </p:nvSpPr>
        <p:spPr>
          <a:xfrm>
            <a:off x="74368" y="6638694"/>
            <a:ext cx="7776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페이지에 계속</a:t>
            </a:r>
          </a:p>
        </p:txBody>
      </p:sp>
      <p:sp>
        <p:nvSpPr>
          <p:cNvPr id="219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44" y="1194891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431" y="1189525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288043" y="1265178"/>
            <a:ext cx="2052000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192917" y="1262651"/>
            <a:ext cx="2052000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128844" y="902199"/>
            <a:ext cx="1124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공급사 연동 정보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SC-03-008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BA36D4-2004-2FD8-713A-0995151BD4D8}"/>
              </a:ext>
            </a:extLst>
          </p:cNvPr>
          <p:cNvSpPr/>
          <p:nvPr/>
        </p:nvSpPr>
        <p:spPr>
          <a:xfrm>
            <a:off x="82095" y="345289"/>
            <a:ext cx="7740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페이지에 이어서</a:t>
            </a:r>
          </a:p>
        </p:txBody>
      </p:sp>
    </p:spTree>
    <p:extLst>
      <p:ext uri="{BB962C8B-B14F-4D97-AF65-F5344CB8AC3E}">
        <p14:creationId xmlns:p14="http://schemas.microsoft.com/office/powerpoint/2010/main" val="9317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5601" y="102220"/>
            <a:ext cx="6472991" cy="180000"/>
          </a:xfrm>
        </p:spPr>
        <p:txBody>
          <a:bodyPr>
            <a:noAutofit/>
          </a:bodyPr>
          <a:lstStyle/>
          <a:p>
            <a:r>
              <a:rPr lang="ko-KR" altLang="en-US" dirty="0"/>
              <a:t>상품권관리 </a:t>
            </a:r>
            <a:r>
              <a:rPr lang="en-US" altLang="ko-KR" dirty="0"/>
              <a:t>&gt; </a:t>
            </a:r>
            <a:r>
              <a:rPr lang="ko-KR" altLang="en-US" dirty="0"/>
              <a:t>상품권 등록 </a:t>
            </a:r>
            <a:r>
              <a:rPr lang="en-US" altLang="ko-KR" dirty="0"/>
              <a:t>&gt; </a:t>
            </a:r>
            <a:r>
              <a:rPr lang="ko-KR" altLang="en-US" dirty="0"/>
              <a:t>템플릿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sp>
        <p:nvSpPr>
          <p:cNvPr id="76" name="슬라이드 번호 개체 틀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AB6272-2DC9-C836-63FC-76B4DF326D5D}"/>
              </a:ext>
            </a:extLst>
          </p:cNvPr>
          <p:cNvSpPr txBox="1"/>
          <p:nvPr/>
        </p:nvSpPr>
        <p:spPr>
          <a:xfrm>
            <a:off x="7865531" y="579033"/>
            <a:ext cx="2006184" cy="8072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rgbClr val="0000FF"/>
                </a:solidFill>
                <a:latin typeface="맑은 고딕" pitchFamily="50" charset="-127"/>
              </a:rPr>
              <a:t>#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</a:rPr>
              <a:t>세부 정보는 </a:t>
            </a:r>
            <a:r>
              <a:rPr lang="ko-KR" altLang="en-US" sz="800" b="1" dirty="0">
                <a:solidFill>
                  <a:srgbClr val="0000FF"/>
                </a:solidFill>
                <a:latin typeface="맑은 고딕" pitchFamily="50" charset="-127"/>
              </a:rPr>
              <a:t>템플릿에 따라 변경 사항이 없음 옆 </a:t>
            </a:r>
            <a:r>
              <a:rPr lang="en-US" altLang="ko-KR" sz="800" b="1" dirty="0">
                <a:solidFill>
                  <a:srgbClr val="0000FF"/>
                </a:solidFill>
                <a:latin typeface="맑은 고딕" pitchFamily="50" charset="-127"/>
              </a:rPr>
              <a:t>UI</a:t>
            </a:r>
            <a:r>
              <a:rPr lang="ko-KR" altLang="en-US" sz="800" b="1" dirty="0">
                <a:solidFill>
                  <a:srgbClr val="0000FF"/>
                </a:solidFill>
                <a:latin typeface="맑은 고딕" pitchFamily="50" charset="-127"/>
              </a:rPr>
              <a:t>로 출력</a:t>
            </a:r>
            <a:endParaRPr lang="en-US" altLang="ko-KR" sz="800" b="1" dirty="0">
              <a:solidFill>
                <a:srgbClr val="0000FF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rgbClr val="0000FF"/>
                </a:solidFill>
                <a:latin typeface="맑은 고딕" pitchFamily="50" charset="-127"/>
              </a:rPr>
              <a:t># </a:t>
            </a:r>
            <a:r>
              <a:rPr lang="ko-KR" altLang="en-US" sz="800" b="1" dirty="0">
                <a:solidFill>
                  <a:srgbClr val="0000FF"/>
                </a:solidFill>
                <a:latin typeface="맑은 고딕" pitchFamily="50" charset="-127"/>
              </a:rPr>
              <a:t>필드 색 변경 없음</a:t>
            </a:r>
            <a:endParaRPr lang="en-US" altLang="ko-KR" sz="800" b="1" dirty="0">
              <a:solidFill>
                <a:srgbClr val="0000FF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FAD880E6-416F-8B81-6842-DAEC59BCC748}"/>
              </a:ext>
            </a:extLst>
          </p:cNvPr>
          <p:cNvSpPr/>
          <p:nvPr/>
        </p:nvSpPr>
        <p:spPr>
          <a:xfrm>
            <a:off x="74368" y="6638694"/>
            <a:ext cx="7776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</a:rPr>
              <a:t>다음 페이지에 계속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143475" y="579033"/>
            <a:ext cx="7793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세부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정보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63BA36D4-2004-2FD8-713A-0995151BD4D8}"/>
              </a:ext>
            </a:extLst>
          </p:cNvPr>
          <p:cNvSpPr/>
          <p:nvPr/>
        </p:nvSpPr>
        <p:spPr>
          <a:xfrm>
            <a:off x="82095" y="345289"/>
            <a:ext cx="7740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페이지에 이어서</a:t>
            </a: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BC6451B7-BA9C-2334-5BF3-272566F4B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753312"/>
              </p:ext>
            </p:extLst>
          </p:nvPr>
        </p:nvGraphicFramePr>
        <p:xfrm>
          <a:off x="161556" y="825446"/>
          <a:ext cx="7590579" cy="48952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511">
                  <a:extLst>
                    <a:ext uri="{9D8B030D-6E8A-4147-A177-3AD203B41FA5}">
                      <a16:colId xmlns:a16="http://schemas.microsoft.com/office/drawing/2014/main" val="1060882675"/>
                    </a:ext>
                  </a:extLst>
                </a:gridCol>
                <a:gridCol w="6499068">
                  <a:extLst>
                    <a:ext uri="{9D8B030D-6E8A-4147-A177-3AD203B41FA5}">
                      <a16:colId xmlns:a16="http://schemas.microsoft.com/office/drawing/2014/main" val="3408162325"/>
                    </a:ext>
                  </a:extLst>
                </a:gridCol>
              </a:tblGrid>
              <a:tr h="965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ko-KR" altLang="en-US" sz="800" b="1" i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</a:t>
                      </a:r>
                      <a:r>
                        <a:rPr lang="ko-KR" altLang="en-US" sz="800" b="1" i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028603"/>
                  </a:ext>
                </a:extLst>
              </a:tr>
              <a:tr h="13100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MMS</a:t>
                      </a: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발송문구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ko-KR" altLang="en-US" sz="8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886024"/>
                  </a:ext>
                </a:extLst>
              </a:tr>
              <a:tr h="13100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URL</a:t>
                      </a: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문구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765534"/>
                  </a:ext>
                </a:extLst>
              </a:tr>
              <a:tr h="1310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메모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872559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41326" y="881263"/>
            <a:ext cx="6372000" cy="77060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41326" y="2119093"/>
            <a:ext cx="6372000" cy="77060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 발송 문구 출력</a:t>
            </a:r>
            <a:endParaRPr lang="en-US" altLang="ko-KR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 유의사항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전국 어디서나 자유롭게 사용하실 수 있는 상품권</a:t>
            </a:r>
            <a:endParaRPr lang="en-US" altLang="ko-KR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이용방법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01B0713-6E97-7482-3CEC-76E524403E43}"/>
              </a:ext>
            </a:extLst>
          </p:cNvPr>
          <p:cNvSpPr txBox="1"/>
          <p:nvPr/>
        </p:nvSpPr>
        <p:spPr>
          <a:xfrm>
            <a:off x="6989735" y="2887394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100 / 1500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자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41326" y="1830926"/>
            <a:ext cx="6372000" cy="21544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 발송 문구                                                                                                                                     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09919" y="3457277"/>
            <a:ext cx="6372000" cy="77060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HTTPS://www.....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1B0713-6E97-7482-3CEC-76E524403E43}"/>
              </a:ext>
            </a:extLst>
          </p:cNvPr>
          <p:cNvSpPr txBox="1"/>
          <p:nvPr/>
        </p:nvSpPr>
        <p:spPr>
          <a:xfrm>
            <a:off x="6958328" y="4225578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100 / 1500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09919" y="3169110"/>
            <a:ext cx="6372000" cy="21544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발송문구                                                                                                                              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09919" y="4507295"/>
            <a:ext cx="6372000" cy="10239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1B0713-6E97-7482-3CEC-76E524403E43}"/>
              </a:ext>
            </a:extLst>
          </p:cNvPr>
          <p:cNvSpPr txBox="1"/>
          <p:nvPr/>
        </p:nvSpPr>
        <p:spPr>
          <a:xfrm>
            <a:off x="7068053" y="552891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0 / 500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자</a:t>
            </a:r>
          </a:p>
        </p:txBody>
      </p:sp>
      <p:sp>
        <p:nvSpPr>
          <p:cNvPr id="67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56" y="1229444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56" y="2384303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9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43" y="3690177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0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56" y="4993515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AutoShape 256">
            <a:extLst>
              <a:ext uri="{FF2B5EF4-FFF2-40B4-BE49-F238E27FC236}">
                <a16:creationId xmlns:a16="http://schemas.microsoft.com/office/drawing/2014/main" id="{1C09591E-E36F-71E3-F8B9-D752F474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534" y="1727088"/>
            <a:ext cx="296792" cy="142221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AutoShape 256">
            <a:extLst>
              <a:ext uri="{FF2B5EF4-FFF2-40B4-BE49-F238E27FC236}">
                <a16:creationId xmlns:a16="http://schemas.microsoft.com/office/drawing/2014/main" id="{1C09591E-E36F-71E3-F8B9-D752F474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534" y="2135775"/>
            <a:ext cx="296792" cy="142221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078258" y="3725468"/>
            <a:ext cx="1580730" cy="10002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mms </a:t>
            </a:r>
            <a:r>
              <a:rPr lang="ko-KR" altLang="en-US" sz="1100" dirty="0" smtClean="0"/>
              <a:t>총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발송 </a:t>
            </a:r>
            <a:r>
              <a:rPr lang="en-US" altLang="ko-KR" sz="1100" dirty="0" smtClean="0"/>
              <a:t>byte </a:t>
            </a:r>
            <a:r>
              <a:rPr lang="ko-KR" altLang="en-US" sz="1100" dirty="0" smtClean="0"/>
              <a:t>확인 후 </a:t>
            </a:r>
            <a:r>
              <a:rPr lang="en-US" altLang="ko-KR" sz="1100" dirty="0" smtClean="0"/>
              <a:t>mms</a:t>
            </a:r>
            <a:r>
              <a:rPr lang="ko-KR" altLang="en-US" sz="1100" dirty="0" smtClean="0"/>
              <a:t>발송문구 및 </a:t>
            </a:r>
            <a:r>
              <a:rPr lang="en-US" altLang="ko-KR" sz="1100" dirty="0" err="1" smtClean="0"/>
              <a:t>url</a:t>
            </a:r>
            <a:r>
              <a:rPr lang="ko-KR" altLang="en-US" sz="1100" dirty="0" smtClean="0"/>
              <a:t>발송문구 최대 </a:t>
            </a:r>
            <a:r>
              <a:rPr lang="ko-KR" altLang="en-US" sz="1100" dirty="0" err="1" smtClean="0"/>
              <a:t>가능자릿수</a:t>
            </a:r>
            <a:r>
              <a:rPr lang="ko-KR" altLang="en-US" sz="1100" dirty="0" smtClean="0"/>
              <a:t> 확인 필요</a:t>
            </a:r>
            <a:endParaRPr lang="ko-KR" altLang="en-US" sz="1100" dirty="0"/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4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5601" y="102220"/>
            <a:ext cx="6472991" cy="180000"/>
          </a:xfrm>
        </p:spPr>
        <p:txBody>
          <a:bodyPr>
            <a:noAutofit/>
          </a:bodyPr>
          <a:lstStyle/>
          <a:p>
            <a:r>
              <a:rPr lang="ko-KR" altLang="en-US" dirty="0"/>
              <a:t>상품권관리 </a:t>
            </a:r>
            <a:r>
              <a:rPr lang="en-US" altLang="ko-KR" dirty="0"/>
              <a:t>&gt; </a:t>
            </a:r>
            <a:r>
              <a:rPr lang="ko-KR" altLang="en-US" dirty="0"/>
              <a:t>상품권 등록 </a:t>
            </a:r>
            <a:r>
              <a:rPr lang="en-US" altLang="ko-KR" dirty="0"/>
              <a:t>&gt; </a:t>
            </a:r>
            <a:r>
              <a:rPr lang="ko-KR" altLang="en-US" dirty="0"/>
              <a:t>템플릿 </a:t>
            </a:r>
            <a:r>
              <a:rPr lang="ko-KR" altLang="en-US" dirty="0" smtClean="0"/>
              <a:t>적용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상품권설정</a:t>
            </a:r>
            <a:endParaRPr lang="ko-KR" altLang="en-US" dirty="0"/>
          </a:p>
        </p:txBody>
      </p:sp>
      <p:sp>
        <p:nvSpPr>
          <p:cNvPr id="76" name="슬라이드 번호 개체 틀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AB6272-2DC9-C836-63FC-76B4DF326D5D}"/>
              </a:ext>
            </a:extLst>
          </p:cNvPr>
          <p:cNvSpPr txBox="1"/>
          <p:nvPr/>
        </p:nvSpPr>
        <p:spPr>
          <a:xfrm>
            <a:off x="7865531" y="536445"/>
            <a:ext cx="2006184" cy="52629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템플릿 내 설정 된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상품권설정  출력 </a:t>
            </a:r>
            <a:endParaRPr lang="en-US" altLang="ko-KR" sz="8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설정일 경우 상품군 추가 기능 출력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rgbClr val="0000FF"/>
                </a:solidFill>
                <a:latin typeface="맑은 고딕" pitchFamily="50" charset="-127"/>
              </a:rPr>
              <a:t># </a:t>
            </a:r>
            <a:r>
              <a:rPr lang="ko-KR" altLang="en-US" sz="800" b="1" dirty="0">
                <a:solidFill>
                  <a:srgbClr val="0000FF"/>
                </a:solidFill>
                <a:latin typeface="맑은 고딕" pitchFamily="50" charset="-127"/>
              </a:rPr>
              <a:t>공통코드관리</a:t>
            </a:r>
            <a:endParaRPr lang="en-US" altLang="ko-KR" sz="800" b="1" dirty="0">
              <a:solidFill>
                <a:srgbClr val="0000FF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rgbClr val="0000FF"/>
                </a:solidFill>
                <a:latin typeface="맑은 고딕" pitchFamily="50" charset="-127"/>
              </a:rPr>
              <a:t>: </a:t>
            </a:r>
            <a:r>
              <a:rPr lang="ko-KR" altLang="en-US" sz="800" b="1" dirty="0">
                <a:solidFill>
                  <a:srgbClr val="0000FF"/>
                </a:solidFill>
                <a:latin typeface="맑은 고딕" pitchFamily="50" charset="-127"/>
              </a:rPr>
              <a:t>구성상품유형</a:t>
            </a:r>
            <a:r>
              <a:rPr lang="en-US" altLang="ko-KR" sz="800" b="1" dirty="0">
                <a:solidFill>
                  <a:srgbClr val="0000FF"/>
                </a:solidFill>
                <a:latin typeface="맑은 고딕" pitchFamily="50" charset="-127"/>
              </a:rPr>
              <a:t>, </a:t>
            </a:r>
            <a:r>
              <a:rPr lang="ko-KR" altLang="en-US" sz="800" b="1" dirty="0">
                <a:solidFill>
                  <a:srgbClr val="0000FF"/>
                </a:solidFill>
                <a:latin typeface="맑은 고딕" pitchFamily="50" charset="-127"/>
              </a:rPr>
              <a:t>성립기준</a:t>
            </a:r>
            <a:r>
              <a:rPr lang="en-US" altLang="ko-KR" sz="800" b="1" dirty="0">
                <a:solidFill>
                  <a:srgbClr val="0000FF"/>
                </a:solidFill>
                <a:latin typeface="맑은 고딕" pitchFamily="50" charset="-127"/>
              </a:rPr>
              <a:t>/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</a:rPr>
              <a:t>값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b="1" dirty="0">
              <a:solidFill>
                <a:srgbClr val="0000FF"/>
              </a:solidFill>
              <a:latin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b="1" dirty="0">
                <a:latin typeface="맑은 고딕" pitchFamily="50" charset="-127"/>
              </a:rPr>
              <a:t>행사 가능 상품군 수 총 몇 건</a:t>
            </a:r>
            <a:endParaRPr lang="en-US" altLang="ko-KR" sz="800" b="1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</a:rPr>
              <a:t>기본 </a:t>
            </a:r>
            <a:r>
              <a:rPr lang="en-US" altLang="ko-KR" sz="800" dirty="0">
                <a:latin typeface="맑은 고딕" pitchFamily="50" charset="-127"/>
              </a:rPr>
              <a:t>1</a:t>
            </a:r>
            <a:r>
              <a:rPr lang="ko-KR" altLang="en-US" sz="800" dirty="0">
                <a:latin typeface="맑은 고딕" pitchFamily="50" charset="-127"/>
              </a:rPr>
              <a:t>건 </a:t>
            </a:r>
            <a:r>
              <a:rPr lang="en-US" altLang="ko-KR" sz="800" dirty="0">
                <a:latin typeface="맑은 고딕" pitchFamily="50" charset="-127"/>
              </a:rPr>
              <a:t>(</a:t>
            </a:r>
            <a:r>
              <a:rPr lang="ko-KR" altLang="en-US" sz="800" dirty="0">
                <a:latin typeface="맑은 고딕" pitchFamily="50" charset="-127"/>
              </a:rPr>
              <a:t>디폴트</a:t>
            </a:r>
            <a:r>
              <a:rPr lang="en-US" altLang="ko-KR" sz="800" dirty="0">
                <a:latin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</a:rPr>
              <a:t>추가 시 </a:t>
            </a:r>
            <a:r>
              <a:rPr lang="en-US" altLang="ko-KR" sz="800" dirty="0">
                <a:latin typeface="맑은 고딕" pitchFamily="50" charset="-127"/>
              </a:rPr>
              <a:t>+1 </a:t>
            </a:r>
            <a:r>
              <a:rPr lang="ko-KR" altLang="en-US" sz="800" dirty="0">
                <a:latin typeface="맑은 고딕" pitchFamily="50" charset="-127"/>
              </a:rPr>
              <a:t>씩 출력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</a:rPr>
              <a:t>2. </a:t>
            </a:r>
            <a:r>
              <a:rPr lang="ko-KR" altLang="en-US" sz="800" b="1" dirty="0">
                <a:latin typeface="맑은 고딕" pitchFamily="50" charset="-127"/>
              </a:rPr>
              <a:t>상품군 추가 버튼</a:t>
            </a:r>
            <a:endParaRPr lang="en-US" altLang="ko-KR" sz="800" b="1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</a:rPr>
              <a:t>2-1) </a:t>
            </a:r>
            <a:r>
              <a:rPr lang="ko-KR" altLang="en-US" sz="800" b="1" dirty="0">
                <a:latin typeface="맑은 고딕" pitchFamily="50" charset="-127"/>
              </a:rPr>
              <a:t>영역 추가</a:t>
            </a:r>
            <a:endParaRPr lang="en-US" altLang="ko-KR" sz="800" b="1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</a:rPr>
              <a:t>2-2) </a:t>
            </a:r>
            <a:r>
              <a:rPr lang="ko-KR" altLang="en-US" sz="800" b="1" dirty="0">
                <a:latin typeface="맑은 고딕" pitchFamily="50" charset="-127"/>
              </a:rPr>
              <a:t>상품군 추가에 따라 카운트</a:t>
            </a:r>
            <a:endParaRPr lang="en-US" altLang="ko-KR" sz="800" b="1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맑은 고딕" pitchFamily="50" charset="-127"/>
              </a:rPr>
              <a:t>예</a:t>
            </a:r>
            <a:r>
              <a:rPr lang="en-US" altLang="ko-KR" sz="800" dirty="0">
                <a:latin typeface="맑은 고딕" pitchFamily="50" charset="-127"/>
              </a:rPr>
              <a:t>) </a:t>
            </a:r>
            <a:r>
              <a:rPr lang="ko-KR" altLang="en-US" sz="800" dirty="0">
                <a:latin typeface="맑은 고딕" pitchFamily="50" charset="-127"/>
              </a:rPr>
              <a:t>상품군 </a:t>
            </a:r>
            <a:r>
              <a:rPr lang="en-US" altLang="ko-KR" sz="800" dirty="0">
                <a:latin typeface="맑은 고딕" pitchFamily="50" charset="-127"/>
              </a:rPr>
              <a:t>1, </a:t>
            </a:r>
            <a:r>
              <a:rPr lang="ko-KR" altLang="en-US" sz="800" dirty="0">
                <a:latin typeface="맑은 고딕" pitchFamily="50" charset="-127"/>
              </a:rPr>
              <a:t>상품군</a:t>
            </a:r>
            <a:r>
              <a:rPr lang="en-US" altLang="ko-KR" sz="800" dirty="0">
                <a:latin typeface="맑은 고딕" pitchFamily="50" charset="-127"/>
              </a:rPr>
              <a:t> 2, </a:t>
            </a:r>
            <a:r>
              <a:rPr lang="ko-KR" altLang="en-US" sz="800" dirty="0">
                <a:latin typeface="맑은 고딕" pitchFamily="50" charset="-127"/>
              </a:rPr>
              <a:t>상품군 </a:t>
            </a:r>
            <a:r>
              <a:rPr lang="en-US" altLang="ko-KR" sz="800" dirty="0">
                <a:latin typeface="맑은 고딕" pitchFamily="50" charset="-127"/>
              </a:rPr>
              <a:t>3, </a:t>
            </a:r>
            <a:r>
              <a:rPr lang="ko-KR" altLang="en-US" sz="800" dirty="0">
                <a:latin typeface="맑은 고딕" pitchFamily="50" charset="-127"/>
              </a:rPr>
              <a:t>상품군 </a:t>
            </a:r>
            <a:r>
              <a:rPr lang="en-US" altLang="ko-KR" sz="800" dirty="0">
                <a:latin typeface="맑은 고딕" pitchFamily="50" charset="-127"/>
              </a:rPr>
              <a:t>4….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</a:rPr>
              <a:t>2-3) </a:t>
            </a:r>
            <a:r>
              <a:rPr lang="ko-KR" altLang="en-US" sz="800" b="1" dirty="0">
                <a:latin typeface="맑은 고딕" pitchFamily="50" charset="-127"/>
              </a:rPr>
              <a:t>상품삭제 버튼</a:t>
            </a:r>
            <a:endParaRPr lang="en-US" altLang="ko-KR" sz="800" b="1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</a:rPr>
              <a:t>상품검색 후 리스트업 된 상품 리스트 체크 후 삭제 처리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맑은 고딕" pitchFamily="50" charset="-127"/>
              </a:rPr>
              <a:t>체크된 내역이 없을 경우 </a:t>
            </a:r>
            <a:r>
              <a:rPr lang="en-US" altLang="ko-KR" sz="800" b="1" dirty="0">
                <a:latin typeface="맑은 고딕" pitchFamily="50" charset="-127"/>
              </a:rPr>
              <a:t>2-3-1 ALERT </a:t>
            </a:r>
            <a:r>
              <a:rPr lang="ko-KR" altLang="en-US" sz="800" dirty="0">
                <a:latin typeface="맑은 고딕" pitchFamily="50" charset="-127"/>
              </a:rPr>
              <a:t>출력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</a:rPr>
              <a:t>2-3-1) </a:t>
            </a:r>
            <a:r>
              <a:rPr lang="ko-KR" altLang="en-US" sz="800" dirty="0" err="1">
                <a:latin typeface="맑은 고딕" pitchFamily="50" charset="-127"/>
              </a:rPr>
              <a:t>상품군에</a:t>
            </a:r>
            <a:r>
              <a:rPr lang="ko-KR" altLang="en-US" sz="800" dirty="0">
                <a:latin typeface="맑은 고딕" pitchFamily="50" charset="-127"/>
              </a:rPr>
              <a:t> 따라 알럿 출력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맑은 고딕" pitchFamily="50" charset="-127"/>
              </a:rPr>
              <a:t>예</a:t>
            </a:r>
            <a:r>
              <a:rPr lang="en-US" altLang="ko-KR" sz="800" dirty="0">
                <a:latin typeface="맑은 고딕" pitchFamily="50" charset="-127"/>
              </a:rPr>
              <a:t>) </a:t>
            </a:r>
            <a:r>
              <a:rPr lang="ko-KR" altLang="en-US" sz="800" dirty="0">
                <a:latin typeface="맑은 고딕" pitchFamily="50" charset="-127"/>
              </a:rPr>
              <a:t>상품군</a:t>
            </a:r>
            <a:r>
              <a:rPr lang="en-US" altLang="ko-KR" sz="800" dirty="0">
                <a:latin typeface="맑은 고딕" pitchFamily="50" charset="-127"/>
              </a:rPr>
              <a:t>1</a:t>
            </a:r>
            <a:r>
              <a:rPr lang="ko-KR" altLang="en-US" sz="800" dirty="0">
                <a:latin typeface="맑은 고딕" pitchFamily="50" charset="-127"/>
              </a:rPr>
              <a:t>일 경우 </a:t>
            </a:r>
            <a:r>
              <a:rPr lang="en-US" altLang="ko-KR" sz="800" dirty="0">
                <a:latin typeface="맑은 고딕" pitchFamily="50" charset="-127"/>
              </a:rPr>
              <a:t>– </a:t>
            </a:r>
            <a:r>
              <a:rPr lang="ko-KR" altLang="en-US" sz="800" dirty="0">
                <a:latin typeface="맑은 고딕" pitchFamily="50" charset="-127"/>
              </a:rPr>
              <a:t>상품군</a:t>
            </a:r>
            <a:r>
              <a:rPr lang="en-US" altLang="ko-KR" sz="800" dirty="0">
                <a:latin typeface="맑은 고딕" pitchFamily="50" charset="-127"/>
              </a:rPr>
              <a:t>1</a:t>
            </a:r>
            <a:r>
              <a:rPr lang="ko-KR" altLang="en-US" sz="800" dirty="0">
                <a:latin typeface="맑은 고딕" pitchFamily="50" charset="-127"/>
              </a:rPr>
              <a:t>의 삭제할 상품을 선택해 주세요</a:t>
            </a:r>
            <a:r>
              <a:rPr lang="en-US" altLang="ko-KR" sz="800" dirty="0">
                <a:latin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맑은 고딕" pitchFamily="50" charset="-127"/>
              </a:rPr>
              <a:t>상품군</a:t>
            </a:r>
            <a:r>
              <a:rPr lang="en-US" altLang="ko-KR" sz="800" dirty="0">
                <a:latin typeface="맑은 고딕" pitchFamily="50" charset="-127"/>
              </a:rPr>
              <a:t>2</a:t>
            </a:r>
            <a:r>
              <a:rPr lang="ko-KR" altLang="en-US" sz="800" dirty="0">
                <a:latin typeface="맑은 고딕" pitchFamily="50" charset="-127"/>
              </a:rPr>
              <a:t>일 경우 </a:t>
            </a:r>
            <a:r>
              <a:rPr lang="en-US" altLang="ko-KR" sz="800" dirty="0">
                <a:latin typeface="맑은 고딕" pitchFamily="50" charset="-127"/>
              </a:rPr>
              <a:t>– </a:t>
            </a:r>
            <a:r>
              <a:rPr lang="ko-KR" altLang="en-US" sz="800" dirty="0">
                <a:latin typeface="맑은 고딕" pitchFamily="50" charset="-127"/>
              </a:rPr>
              <a:t>상품군</a:t>
            </a:r>
            <a:r>
              <a:rPr lang="en-US" altLang="ko-KR" sz="800" dirty="0">
                <a:latin typeface="맑은 고딕" pitchFamily="50" charset="-127"/>
              </a:rPr>
              <a:t>2</a:t>
            </a:r>
            <a:r>
              <a:rPr lang="ko-KR" altLang="en-US" sz="800" dirty="0">
                <a:latin typeface="맑은 고딕" pitchFamily="50" charset="-127"/>
              </a:rPr>
              <a:t>의 삭제할 상품을 선택해 주세요</a:t>
            </a:r>
            <a:r>
              <a:rPr lang="en-US" altLang="ko-KR" sz="800" dirty="0">
                <a:latin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</a:rPr>
              <a:t>2-4) </a:t>
            </a:r>
            <a:r>
              <a:rPr lang="ko-KR" altLang="en-US" sz="800" b="1" dirty="0">
                <a:latin typeface="맑은 고딕" pitchFamily="50" charset="-127"/>
              </a:rPr>
              <a:t>상품검색</a:t>
            </a:r>
            <a:endParaRPr lang="en-US" altLang="ko-KR" sz="800" b="1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</a:rPr>
              <a:t>: BGF</a:t>
            </a:r>
            <a:r>
              <a:rPr lang="ko-KR" altLang="en-US" sz="800" b="1" dirty="0">
                <a:latin typeface="맑은 고딕" pitchFamily="50" charset="-127"/>
              </a:rPr>
              <a:t>상품검색 창 팝업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SC-03-008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86128" y="779844"/>
            <a:ext cx="881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상품권 설정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AD880E6-416F-8B81-6842-DAEC59BCC748}"/>
              </a:ext>
            </a:extLst>
          </p:cNvPr>
          <p:cNvSpPr/>
          <p:nvPr/>
        </p:nvSpPr>
        <p:spPr>
          <a:xfrm>
            <a:off x="74368" y="6638694"/>
            <a:ext cx="7776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</a:rPr>
              <a:t>다음 페이지에 계속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3BA36D4-2004-2FD8-713A-0995151BD4D8}"/>
              </a:ext>
            </a:extLst>
          </p:cNvPr>
          <p:cNvSpPr/>
          <p:nvPr/>
        </p:nvSpPr>
        <p:spPr>
          <a:xfrm>
            <a:off x="82095" y="345289"/>
            <a:ext cx="7740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페이지에 이어서</a:t>
            </a:r>
          </a:p>
        </p:txBody>
      </p:sp>
      <p:cxnSp>
        <p:nvCxnSpPr>
          <p:cNvPr id="53" name="Active Tab Marker">
            <a:extLst>
              <a:ext uri="{FF2B5EF4-FFF2-40B4-BE49-F238E27FC236}">
                <a16:creationId xmlns:a16="http://schemas.microsoft.com/office/drawing/2014/main" id="{F7ABB5A0-9452-786C-BB24-24298EE95206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 bwMode="auto">
          <a:xfrm>
            <a:off x="1112762" y="980713"/>
            <a:ext cx="1260000" cy="0"/>
          </a:xfrm>
          <a:prstGeom prst="line">
            <a:avLst/>
          </a:prstGeom>
          <a:ln w="19050" cap="sq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BC6451B7-BA9C-2334-5BF3-272566F4B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120528"/>
              </p:ext>
            </p:extLst>
          </p:nvPr>
        </p:nvGraphicFramePr>
        <p:xfrm>
          <a:off x="167307" y="1660556"/>
          <a:ext cx="7590579" cy="216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511">
                  <a:extLst>
                    <a:ext uri="{9D8B030D-6E8A-4147-A177-3AD203B41FA5}">
                      <a16:colId xmlns:a16="http://schemas.microsoft.com/office/drawing/2014/main" val="1060882675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340816232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74017693"/>
                    </a:ext>
                  </a:extLst>
                </a:gridCol>
                <a:gridCol w="2629802">
                  <a:extLst>
                    <a:ext uri="{9D8B030D-6E8A-4147-A177-3AD203B41FA5}">
                      <a16:colId xmlns:a16="http://schemas.microsoft.com/office/drawing/2014/main" val="3190797312"/>
                    </a:ext>
                  </a:extLst>
                </a:gridCol>
              </a:tblGrid>
              <a:tr h="360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▶   </a:t>
                      </a: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상품군 </a:t>
                      </a: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850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구성상품유형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제어속성타입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0286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성립기준</a:t>
                      </a: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혜택방법</a:t>
                      </a: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  <a:endParaRPr lang="ko-KR" altLang="en-US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3935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제한값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그룹유형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0297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우선순위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261126"/>
                  </a:ext>
                </a:extLst>
              </a:tr>
              <a:tr h="36000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661110"/>
                  </a:ext>
                </a:extLst>
              </a:tr>
            </a:tbl>
          </a:graphicData>
        </a:graphic>
      </p:graphicFrame>
      <p:sp>
        <p:nvSpPr>
          <p:cNvPr id="56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084" y="1034128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6910638" y="1360183"/>
            <a:ext cx="828000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상품군 추가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123040" y="1155225"/>
            <a:ext cx="16385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행사 가능 상품군 수 총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건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037" y="1245446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47484" y="2086457"/>
            <a:ext cx="2520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                                        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47484" y="2458075"/>
            <a:ext cx="1044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448506" y="2458075"/>
            <a:ext cx="1404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215063" y="2445180"/>
            <a:ext cx="1044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6316085" y="2445180"/>
            <a:ext cx="1368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47484" y="2806742"/>
            <a:ext cx="1044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448506" y="2806742"/>
            <a:ext cx="1404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215063" y="2806742"/>
            <a:ext cx="2448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                       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6" name="표 5">
            <a:extLst>
              <a:ext uri="{FF2B5EF4-FFF2-40B4-BE49-F238E27FC236}">
                <a16:creationId xmlns:a16="http://schemas.microsoft.com/office/drawing/2014/main" id="{3AA17D4D-AFD1-C0EB-CA1D-845F957AE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702187"/>
              </p:ext>
            </p:extLst>
          </p:nvPr>
        </p:nvGraphicFramePr>
        <p:xfrm>
          <a:off x="176867" y="3791051"/>
          <a:ext cx="7596197" cy="194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7592873"/>
                    </a:ext>
                  </a:extLst>
                </a:gridCol>
                <a:gridCol w="340118">
                  <a:extLst>
                    <a:ext uri="{9D8B030D-6E8A-4147-A177-3AD203B41FA5}">
                      <a16:colId xmlns:a16="http://schemas.microsoft.com/office/drawing/2014/main" val="3166275727"/>
                    </a:ext>
                  </a:extLst>
                </a:gridCol>
                <a:gridCol w="576841">
                  <a:extLst>
                    <a:ext uri="{9D8B030D-6E8A-4147-A177-3AD203B41FA5}">
                      <a16:colId xmlns:a16="http://schemas.microsoft.com/office/drawing/2014/main" val="1223698843"/>
                    </a:ext>
                  </a:extLst>
                </a:gridCol>
                <a:gridCol w="2561933">
                  <a:extLst>
                    <a:ext uri="{9D8B030D-6E8A-4147-A177-3AD203B41FA5}">
                      <a16:colId xmlns:a16="http://schemas.microsoft.com/office/drawing/2014/main" val="3927074102"/>
                    </a:ext>
                  </a:extLst>
                </a:gridCol>
                <a:gridCol w="1240331">
                  <a:extLst>
                    <a:ext uri="{9D8B030D-6E8A-4147-A177-3AD203B41FA5}">
                      <a16:colId xmlns:a16="http://schemas.microsoft.com/office/drawing/2014/main" val="353041480"/>
                    </a:ext>
                  </a:extLst>
                </a:gridCol>
                <a:gridCol w="978539">
                  <a:extLst>
                    <a:ext uri="{9D8B030D-6E8A-4147-A177-3AD203B41FA5}">
                      <a16:colId xmlns:a16="http://schemas.microsoft.com/office/drawing/2014/main" val="551122967"/>
                    </a:ext>
                  </a:extLst>
                </a:gridCol>
                <a:gridCol w="978539">
                  <a:extLst>
                    <a:ext uri="{9D8B030D-6E8A-4147-A177-3AD203B41FA5}">
                      <a16:colId xmlns:a16="http://schemas.microsoft.com/office/drawing/2014/main" val="579627107"/>
                    </a:ext>
                  </a:extLst>
                </a:gridCol>
                <a:gridCol w="711616">
                  <a:extLst>
                    <a:ext uri="{9D8B030D-6E8A-4147-A177-3AD203B41FA5}">
                      <a16:colId xmlns:a16="http://schemas.microsoft.com/office/drawing/2014/main" val="125168103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상품명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상품코드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현재매가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판매가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780353"/>
                  </a:ext>
                </a:extLst>
              </a:tr>
              <a:tr h="1620000">
                <a:tc gridSpan="8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상품을 검색해 주세요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26325"/>
                  </a:ext>
                </a:extLst>
              </a:tr>
            </a:tbl>
          </a:graphicData>
        </a:graphic>
      </p:graphicFrame>
      <p:sp>
        <p:nvSpPr>
          <p:cNvPr id="97" name="직사각형 96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096777" y="3509875"/>
            <a:ext cx="591566" cy="23302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상품검색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230207" y="3518346"/>
            <a:ext cx="591566" cy="23302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상품삭제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91350" y="1610419"/>
            <a:ext cx="7742491" cy="429014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AutoShape 256">
            <a:extLst>
              <a:ext uri="{FF2B5EF4-FFF2-40B4-BE49-F238E27FC236}">
                <a16:creationId xmlns:a16="http://schemas.microsoft.com/office/drawing/2014/main" id="{1C09591E-E36F-71E3-F8B9-D752F474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7987" y="1542950"/>
            <a:ext cx="296792" cy="142221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1" name="Vertical Scrollbar"/>
          <p:cNvGrpSpPr/>
          <p:nvPr>
            <p:custDataLst>
              <p:tags r:id="rId2"/>
            </p:custDataLst>
          </p:nvPr>
        </p:nvGrpSpPr>
        <p:grpSpPr>
          <a:xfrm>
            <a:off x="7638578" y="4130559"/>
            <a:ext cx="118135" cy="1604492"/>
            <a:chOff x="508000" y="1539522"/>
            <a:chExt cx="144016" cy="1800200"/>
          </a:xfrm>
        </p:grpSpPr>
        <p:sp>
          <p:nvSpPr>
            <p:cNvPr id="102" name="Track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508000" y="1539522"/>
              <a:ext cx="144016" cy="18002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3" name="Scroll Thumb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527548" y="1557777"/>
              <a:ext cx="104920" cy="1428255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04" name="AutoShape 256">
            <a:extLst>
              <a:ext uri="{FF2B5EF4-FFF2-40B4-BE49-F238E27FC236}">
                <a16:creationId xmlns:a16="http://schemas.microsoft.com/office/drawing/2014/main" id="{1C09591E-E36F-71E3-F8B9-D752F474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492" y="1765800"/>
            <a:ext cx="296792" cy="142221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AutoShape 256">
            <a:extLst>
              <a:ext uri="{FF2B5EF4-FFF2-40B4-BE49-F238E27FC236}">
                <a16:creationId xmlns:a16="http://schemas.microsoft.com/office/drawing/2014/main" id="{1C09591E-E36F-71E3-F8B9-D752F474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77" y="3492638"/>
            <a:ext cx="296792" cy="142221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AutoShape 256">
            <a:extLst>
              <a:ext uri="{FF2B5EF4-FFF2-40B4-BE49-F238E27FC236}">
                <a16:creationId xmlns:a16="http://schemas.microsoft.com/office/drawing/2014/main" id="{1C09591E-E36F-71E3-F8B9-D752F474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097" y="3439550"/>
            <a:ext cx="296792" cy="142221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2-4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5987A5A-C9CB-DDCA-133F-BA2E90F1518B}"/>
              </a:ext>
            </a:extLst>
          </p:cNvPr>
          <p:cNvSpPr/>
          <p:nvPr/>
        </p:nvSpPr>
        <p:spPr>
          <a:xfrm>
            <a:off x="294630" y="6052949"/>
            <a:ext cx="2191779" cy="61903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상품군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의 삭제할 상품을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선택해 주세요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AutoShape 256">
            <a:extLst>
              <a:ext uri="{FF2B5EF4-FFF2-40B4-BE49-F238E27FC236}">
                <a16:creationId xmlns:a16="http://schemas.microsoft.com/office/drawing/2014/main" id="{44F3058C-A395-F95D-862E-4B2DCCB5A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28" y="5999913"/>
            <a:ext cx="337927" cy="168503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2-3-1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215063" y="2089547"/>
            <a:ext cx="2470916" cy="24654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                        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32506" y="3172906"/>
            <a:ext cx="2520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6826613" y="1724808"/>
            <a:ext cx="828000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상품군 삭제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08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상품권관리 </a:t>
            </a:r>
            <a:r>
              <a:rPr lang="en-US" altLang="ko-KR" dirty="0"/>
              <a:t>&gt; </a:t>
            </a:r>
            <a:r>
              <a:rPr lang="ko-KR" altLang="en-US" dirty="0"/>
              <a:t>상품권 등록 </a:t>
            </a:r>
            <a:r>
              <a:rPr lang="en-US" altLang="ko-KR" dirty="0"/>
              <a:t>&gt; </a:t>
            </a:r>
            <a:r>
              <a:rPr lang="ko-KR" altLang="en-US" dirty="0"/>
              <a:t>템플릿 적용 </a:t>
            </a:r>
            <a:r>
              <a:rPr lang="en-US" altLang="ko-KR" dirty="0"/>
              <a:t>&gt; </a:t>
            </a:r>
            <a:r>
              <a:rPr lang="ko-KR" altLang="en-US" dirty="0"/>
              <a:t>상품권설정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C6451B7-BA9C-2334-5BF3-272566F4B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951543"/>
              </p:ext>
            </p:extLst>
          </p:nvPr>
        </p:nvGraphicFramePr>
        <p:xfrm>
          <a:off x="167307" y="1660556"/>
          <a:ext cx="7590579" cy="216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511">
                  <a:extLst>
                    <a:ext uri="{9D8B030D-6E8A-4147-A177-3AD203B41FA5}">
                      <a16:colId xmlns:a16="http://schemas.microsoft.com/office/drawing/2014/main" val="1060882675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340816232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74017693"/>
                    </a:ext>
                  </a:extLst>
                </a:gridCol>
                <a:gridCol w="2629802">
                  <a:extLst>
                    <a:ext uri="{9D8B030D-6E8A-4147-A177-3AD203B41FA5}">
                      <a16:colId xmlns:a16="http://schemas.microsoft.com/office/drawing/2014/main" val="3190797312"/>
                    </a:ext>
                  </a:extLst>
                </a:gridCol>
              </a:tblGrid>
              <a:tr h="360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▶   </a:t>
                      </a: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상품군 </a:t>
                      </a: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                                                                                                                                                   </a:t>
                      </a:r>
                      <a:endParaRPr lang="ko-KR" altLang="en-US" sz="8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3183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구성상품유형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제어속성타입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0286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성립기준</a:t>
                      </a: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혜택방법</a:t>
                      </a: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  <a:endParaRPr lang="ko-KR" altLang="en-US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3935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제한값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그룹유형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0297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우선순위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594304"/>
                  </a:ext>
                </a:extLst>
              </a:tr>
              <a:tr h="36000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45747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6910638" y="1360183"/>
            <a:ext cx="828000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상품군 추가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123040" y="1155225"/>
            <a:ext cx="16385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행사 가능 상품군 수 총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건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62" y="2119199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3AA17D4D-AFD1-C0EB-CA1D-845F957AE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259705"/>
              </p:ext>
            </p:extLst>
          </p:nvPr>
        </p:nvGraphicFramePr>
        <p:xfrm>
          <a:off x="173506" y="3826703"/>
          <a:ext cx="7596198" cy="194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7592873"/>
                    </a:ext>
                  </a:extLst>
                </a:gridCol>
                <a:gridCol w="340118">
                  <a:extLst>
                    <a:ext uri="{9D8B030D-6E8A-4147-A177-3AD203B41FA5}">
                      <a16:colId xmlns:a16="http://schemas.microsoft.com/office/drawing/2014/main" val="3166275727"/>
                    </a:ext>
                  </a:extLst>
                </a:gridCol>
                <a:gridCol w="667984">
                  <a:extLst>
                    <a:ext uri="{9D8B030D-6E8A-4147-A177-3AD203B41FA5}">
                      <a16:colId xmlns:a16="http://schemas.microsoft.com/office/drawing/2014/main" val="1024619101"/>
                    </a:ext>
                  </a:extLst>
                </a:gridCol>
                <a:gridCol w="2470790">
                  <a:extLst>
                    <a:ext uri="{9D8B030D-6E8A-4147-A177-3AD203B41FA5}">
                      <a16:colId xmlns:a16="http://schemas.microsoft.com/office/drawing/2014/main" val="3927074102"/>
                    </a:ext>
                  </a:extLst>
                </a:gridCol>
                <a:gridCol w="981984">
                  <a:extLst>
                    <a:ext uri="{9D8B030D-6E8A-4147-A177-3AD203B41FA5}">
                      <a16:colId xmlns:a16="http://schemas.microsoft.com/office/drawing/2014/main" val="35304148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51122967"/>
                    </a:ext>
                  </a:extLst>
                </a:gridCol>
                <a:gridCol w="1104596">
                  <a:extLst>
                    <a:ext uri="{9D8B030D-6E8A-4147-A177-3AD203B41FA5}">
                      <a16:colId xmlns:a16="http://schemas.microsoft.com/office/drawing/2014/main" val="579627107"/>
                    </a:ext>
                  </a:extLst>
                </a:gridCol>
                <a:gridCol w="725166">
                  <a:extLst>
                    <a:ext uri="{9D8B030D-6E8A-4147-A177-3AD203B41FA5}">
                      <a16:colId xmlns:a16="http://schemas.microsoft.com/office/drawing/2014/main" val="125168103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상품명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상품코드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현재매가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판매가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7803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카테고리 명 출력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코드값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9,000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9,000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263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카테고리 명 출력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코드값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9,000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9,000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9566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카테고리 명 출력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코드값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9,000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9,000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6953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카테고리 명 출력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코드값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9,000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9,000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862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카테고리 명 출력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코드값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9,000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9,000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5385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123653" y="3526720"/>
            <a:ext cx="591566" cy="23302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상품검색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207166" y="3526720"/>
            <a:ext cx="591566" cy="23302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상품삭제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110997" y="4199724"/>
            <a:ext cx="533770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47484" y="2086457"/>
            <a:ext cx="2520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                                        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47484" y="2458075"/>
            <a:ext cx="1044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448506" y="2458075"/>
            <a:ext cx="1404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215063" y="2445180"/>
            <a:ext cx="1044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6316085" y="2445180"/>
            <a:ext cx="1368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47484" y="2806742"/>
            <a:ext cx="1044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448506" y="2806742"/>
            <a:ext cx="1404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215063" y="2806742"/>
            <a:ext cx="2448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                       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215063" y="2089547"/>
            <a:ext cx="2470916" cy="24654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                        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109316" y="4519250"/>
            <a:ext cx="533770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" name="Vertical Scrollbar"/>
          <p:cNvGrpSpPr/>
          <p:nvPr>
            <p:custDataLst>
              <p:tags r:id="rId1"/>
            </p:custDataLst>
          </p:nvPr>
        </p:nvGrpSpPr>
        <p:grpSpPr>
          <a:xfrm>
            <a:off x="7687562" y="4155055"/>
            <a:ext cx="118135" cy="1604492"/>
            <a:chOff x="508000" y="1539522"/>
            <a:chExt cx="144016" cy="1800200"/>
          </a:xfrm>
        </p:grpSpPr>
        <p:sp>
          <p:nvSpPr>
            <p:cNvPr id="23" name="Track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508000" y="1539522"/>
              <a:ext cx="144016" cy="18002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Scroll Thumb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527548" y="1557777"/>
              <a:ext cx="104920" cy="1428255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107903" y="4833333"/>
            <a:ext cx="533770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106222" y="5152859"/>
            <a:ext cx="533770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106222" y="5478615"/>
            <a:ext cx="533770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44549" y="3163573"/>
            <a:ext cx="2520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596" y="2136618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0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151" y="2477922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1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72" y="2477922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4912553" y="4199724"/>
            <a:ext cx="886039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4921141" y="4519250"/>
            <a:ext cx="886039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4912553" y="4861241"/>
            <a:ext cx="886039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4912552" y="5174453"/>
            <a:ext cx="886039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4921140" y="5487665"/>
            <a:ext cx="886039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996043" y="4199724"/>
            <a:ext cx="886039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996042" y="4515338"/>
            <a:ext cx="886039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6002317" y="4852191"/>
            <a:ext cx="886039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6002316" y="5165403"/>
            <a:ext cx="886039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6010904" y="5478615"/>
            <a:ext cx="886039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6826613" y="1724808"/>
            <a:ext cx="828000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상품군 삭제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931197" y="4214354"/>
            <a:ext cx="216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924323" y="4214354"/>
            <a:ext cx="222874" cy="216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940417" y="4214354"/>
            <a:ext cx="206780" cy="216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931950" y="4535459"/>
            <a:ext cx="216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 flipH="1">
            <a:off x="925076" y="4535459"/>
            <a:ext cx="222874" cy="216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940417" y="4542594"/>
            <a:ext cx="206780" cy="216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932703" y="4871989"/>
            <a:ext cx="216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925829" y="4871989"/>
            <a:ext cx="222874" cy="216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941923" y="4871989"/>
            <a:ext cx="206780" cy="216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933456" y="5201206"/>
            <a:ext cx="216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 flipH="1">
            <a:off x="926582" y="5201206"/>
            <a:ext cx="222874" cy="216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942676" y="5201206"/>
            <a:ext cx="206780" cy="216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934209" y="5501183"/>
            <a:ext cx="216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 flipH="1">
            <a:off x="927335" y="5501183"/>
            <a:ext cx="222874" cy="216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943429" y="5501183"/>
            <a:ext cx="206780" cy="216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CAB6272-2DC9-C836-63FC-76B4DF326D5D}"/>
              </a:ext>
            </a:extLst>
          </p:cNvPr>
          <p:cNvSpPr txBox="1"/>
          <p:nvPr/>
        </p:nvSpPr>
        <p:spPr>
          <a:xfrm>
            <a:off x="7865531" y="536445"/>
            <a:ext cx="2006184" cy="4339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구성상품유형 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상품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공통코드관리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구성상품유형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성립기준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구성상품유형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카테고리 선택에 따라 하단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상품테이블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컬럼 명이 다르게 출력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제어속성타입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한정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제외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성립기준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값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개일치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개만 등록 가능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상품권 검색 창 내 다른 상품 선택 시 해당 상품으로 리스트 대체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값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텍스트박스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내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세팅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수정 불가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N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개일치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N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개 등록 가능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상품권 검색 창내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다른상품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선택 시 계속 리스트업 처리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 등록한 개수 만큼 값 텍스트 박스 내 자동입력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수정불가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금액이상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텍스트 박스 금액 입력 가능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숫자만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입력가능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혜택방법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값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정률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정액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변경매가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적립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9851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상품권관리 </a:t>
            </a:r>
            <a:r>
              <a:rPr lang="en-US" altLang="ko-KR" dirty="0"/>
              <a:t>&gt; </a:t>
            </a:r>
            <a:r>
              <a:rPr lang="ko-KR" altLang="en-US" dirty="0"/>
              <a:t>상품권 등록 </a:t>
            </a:r>
            <a:r>
              <a:rPr lang="en-US" altLang="ko-KR" dirty="0"/>
              <a:t>&gt; </a:t>
            </a:r>
            <a:r>
              <a:rPr lang="ko-KR" altLang="en-US" dirty="0"/>
              <a:t>템플릿 적용 </a:t>
            </a:r>
            <a:r>
              <a:rPr lang="en-US" altLang="ko-KR" dirty="0"/>
              <a:t>&gt; </a:t>
            </a:r>
            <a:r>
              <a:rPr lang="ko-KR" altLang="en-US" dirty="0"/>
              <a:t>상품권설정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C6451B7-BA9C-2334-5BF3-272566F4B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10684"/>
              </p:ext>
            </p:extLst>
          </p:nvPr>
        </p:nvGraphicFramePr>
        <p:xfrm>
          <a:off x="167307" y="1660556"/>
          <a:ext cx="7590579" cy="216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511">
                  <a:extLst>
                    <a:ext uri="{9D8B030D-6E8A-4147-A177-3AD203B41FA5}">
                      <a16:colId xmlns:a16="http://schemas.microsoft.com/office/drawing/2014/main" val="1060882675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340816232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74017693"/>
                    </a:ext>
                  </a:extLst>
                </a:gridCol>
                <a:gridCol w="2629802">
                  <a:extLst>
                    <a:ext uri="{9D8B030D-6E8A-4147-A177-3AD203B41FA5}">
                      <a16:colId xmlns:a16="http://schemas.microsoft.com/office/drawing/2014/main" val="3190797312"/>
                    </a:ext>
                  </a:extLst>
                </a:gridCol>
              </a:tblGrid>
              <a:tr h="360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▶   </a:t>
                      </a: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상품군 </a:t>
                      </a: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                                                                                                                                                   </a:t>
                      </a:r>
                      <a:endParaRPr lang="ko-KR" altLang="en-US" sz="8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3183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구성상품유형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제어속성타입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0286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성립기준</a:t>
                      </a: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혜택방법</a:t>
                      </a: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  <a:endParaRPr lang="ko-KR" altLang="en-US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3935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제한값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그룹유형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0297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우선순위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594304"/>
                  </a:ext>
                </a:extLst>
              </a:tr>
              <a:tr h="36000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45747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6910638" y="1360183"/>
            <a:ext cx="828000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상품군 추가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123040" y="1155225"/>
            <a:ext cx="16385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행사 가능 상품군 수 총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건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96" y="2833162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3AA17D4D-AFD1-C0EB-CA1D-845F957AE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932384"/>
              </p:ext>
            </p:extLst>
          </p:nvPr>
        </p:nvGraphicFramePr>
        <p:xfrm>
          <a:off x="173506" y="3826703"/>
          <a:ext cx="7596198" cy="194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7592873"/>
                    </a:ext>
                  </a:extLst>
                </a:gridCol>
                <a:gridCol w="340118">
                  <a:extLst>
                    <a:ext uri="{9D8B030D-6E8A-4147-A177-3AD203B41FA5}">
                      <a16:colId xmlns:a16="http://schemas.microsoft.com/office/drawing/2014/main" val="3166275727"/>
                    </a:ext>
                  </a:extLst>
                </a:gridCol>
                <a:gridCol w="667984">
                  <a:extLst>
                    <a:ext uri="{9D8B030D-6E8A-4147-A177-3AD203B41FA5}">
                      <a16:colId xmlns:a16="http://schemas.microsoft.com/office/drawing/2014/main" val="1024619101"/>
                    </a:ext>
                  </a:extLst>
                </a:gridCol>
                <a:gridCol w="2470790">
                  <a:extLst>
                    <a:ext uri="{9D8B030D-6E8A-4147-A177-3AD203B41FA5}">
                      <a16:colId xmlns:a16="http://schemas.microsoft.com/office/drawing/2014/main" val="3927074102"/>
                    </a:ext>
                  </a:extLst>
                </a:gridCol>
                <a:gridCol w="981984">
                  <a:extLst>
                    <a:ext uri="{9D8B030D-6E8A-4147-A177-3AD203B41FA5}">
                      <a16:colId xmlns:a16="http://schemas.microsoft.com/office/drawing/2014/main" val="35304148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51122967"/>
                    </a:ext>
                  </a:extLst>
                </a:gridCol>
                <a:gridCol w="1104596">
                  <a:extLst>
                    <a:ext uri="{9D8B030D-6E8A-4147-A177-3AD203B41FA5}">
                      <a16:colId xmlns:a16="http://schemas.microsoft.com/office/drawing/2014/main" val="579627107"/>
                    </a:ext>
                  </a:extLst>
                </a:gridCol>
                <a:gridCol w="725166">
                  <a:extLst>
                    <a:ext uri="{9D8B030D-6E8A-4147-A177-3AD203B41FA5}">
                      <a16:colId xmlns:a16="http://schemas.microsoft.com/office/drawing/2014/main" val="125168103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상품명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상품코드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현재매가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판매가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7803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카테고리 명 출력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코드값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9,000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9,000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263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카테고리 명 출력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코드값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9,000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9,000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9566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카테고리 명 출력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코드값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9,000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9,000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6953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카테고리 명 출력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코드값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9,000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9,000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862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카테고리 명 출력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코드값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9,000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9,000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5385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123653" y="3526720"/>
            <a:ext cx="591566" cy="23302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상품검색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207166" y="3526720"/>
            <a:ext cx="591566" cy="23302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상품삭제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110997" y="4199724"/>
            <a:ext cx="533770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47484" y="2086457"/>
            <a:ext cx="2520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                                        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47484" y="2458075"/>
            <a:ext cx="1044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448506" y="2458075"/>
            <a:ext cx="1404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215063" y="2445180"/>
            <a:ext cx="1044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6316085" y="2445180"/>
            <a:ext cx="1368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47484" y="2806742"/>
            <a:ext cx="1044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448506" y="2806742"/>
            <a:ext cx="1404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215063" y="2806742"/>
            <a:ext cx="2448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                       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215063" y="2089547"/>
            <a:ext cx="2470916" cy="24654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                        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109316" y="4519250"/>
            <a:ext cx="533770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" name="Vertical Scrollbar"/>
          <p:cNvGrpSpPr/>
          <p:nvPr>
            <p:custDataLst>
              <p:tags r:id="rId1"/>
            </p:custDataLst>
          </p:nvPr>
        </p:nvGrpSpPr>
        <p:grpSpPr>
          <a:xfrm>
            <a:off x="7687562" y="4155055"/>
            <a:ext cx="118135" cy="1604492"/>
            <a:chOff x="508000" y="1539522"/>
            <a:chExt cx="144016" cy="1800200"/>
          </a:xfrm>
        </p:grpSpPr>
        <p:sp>
          <p:nvSpPr>
            <p:cNvPr id="23" name="Track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508000" y="1539522"/>
              <a:ext cx="144016" cy="18002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Scroll Thumb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527548" y="1557777"/>
              <a:ext cx="104920" cy="1428255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107903" y="4833333"/>
            <a:ext cx="533770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106222" y="5152859"/>
            <a:ext cx="533770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106222" y="5478615"/>
            <a:ext cx="533770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44549" y="3163573"/>
            <a:ext cx="2520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399" y="2833162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0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06" y="3191885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4912553" y="4199724"/>
            <a:ext cx="886039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4921141" y="4519250"/>
            <a:ext cx="886039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4912553" y="4861241"/>
            <a:ext cx="886039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4912552" y="5174453"/>
            <a:ext cx="886039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4921140" y="5487665"/>
            <a:ext cx="886039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996043" y="4199724"/>
            <a:ext cx="886039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996042" y="4515338"/>
            <a:ext cx="886039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6002317" y="4852191"/>
            <a:ext cx="886039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6002316" y="5165403"/>
            <a:ext cx="886039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6010904" y="5478615"/>
            <a:ext cx="886039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6826613" y="1724808"/>
            <a:ext cx="828000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상품군 삭제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931197" y="4214354"/>
            <a:ext cx="216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 flipH="1">
            <a:off x="924323" y="4214354"/>
            <a:ext cx="222874" cy="216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940417" y="4214354"/>
            <a:ext cx="206780" cy="216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931950" y="4535459"/>
            <a:ext cx="216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 flipH="1">
            <a:off x="925076" y="4535459"/>
            <a:ext cx="222874" cy="216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940417" y="4542594"/>
            <a:ext cx="206780" cy="216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932703" y="4871989"/>
            <a:ext cx="216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 flipH="1">
            <a:off x="925829" y="4871989"/>
            <a:ext cx="222874" cy="216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941923" y="4871989"/>
            <a:ext cx="206780" cy="216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933456" y="5201206"/>
            <a:ext cx="216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926582" y="5201206"/>
            <a:ext cx="222874" cy="216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942676" y="5201206"/>
            <a:ext cx="206780" cy="216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934209" y="5501183"/>
            <a:ext cx="216000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H="1">
            <a:off x="927335" y="5501183"/>
            <a:ext cx="222874" cy="216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943429" y="5501183"/>
            <a:ext cx="206780" cy="216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CAB6272-2DC9-C836-63FC-76B4DF326D5D}"/>
              </a:ext>
            </a:extLst>
          </p:cNvPr>
          <p:cNvSpPr txBox="1"/>
          <p:nvPr/>
        </p:nvSpPr>
        <p:spPr>
          <a:xfrm>
            <a:off x="7865531" y="536445"/>
            <a:ext cx="2006184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구성상품유형 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상품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공통코드관리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구성상품유형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성립기준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제한값 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개가능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N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개최대수량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최대할인금액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최대적립금액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그룹유형 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콤보그룹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단품그룹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우선순위 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현재는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1, 2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순위까지만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등록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운영정책에 따라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3, 4,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순위도 지정 가능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구성상품유형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상품일 경우 테이블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상품명 출력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상품코드 출력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현재매가 출력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판매가 출력 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삭제 버튼 클릭 시 리스트 삭제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전체 내역 삭제 시 리스트 내 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 smtClean="0">
                <a:latin typeface="+mn-ea"/>
              </a:rPr>
              <a:t>상품을 </a:t>
            </a:r>
            <a:r>
              <a:rPr lang="ko-KR" altLang="en-US" sz="800" dirty="0">
                <a:latin typeface="+mn-ea"/>
              </a:rPr>
              <a:t>검색해 주세요</a:t>
            </a:r>
            <a:r>
              <a:rPr lang="en-US" altLang="ko-KR" sz="800" dirty="0" smtClean="0">
                <a:latin typeface="+mn-ea"/>
              </a:rPr>
              <a:t>.” </a:t>
            </a:r>
            <a:r>
              <a:rPr lang="ko-KR" altLang="en-US" sz="800" dirty="0" smtClean="0">
                <a:latin typeface="+mn-ea"/>
              </a:rPr>
              <a:t>출력</a:t>
            </a:r>
            <a:endParaRPr lang="ko-KR" altLang="en-US" sz="8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73" y="3759746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157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상품권관리 </a:t>
            </a:r>
            <a:r>
              <a:rPr lang="en-US" altLang="ko-KR" dirty="0"/>
              <a:t>&gt; </a:t>
            </a:r>
            <a:r>
              <a:rPr lang="ko-KR" altLang="en-US" dirty="0"/>
              <a:t>상품권 등록 </a:t>
            </a:r>
            <a:r>
              <a:rPr lang="en-US" altLang="ko-KR" dirty="0"/>
              <a:t>&gt; </a:t>
            </a:r>
            <a:r>
              <a:rPr lang="ko-KR" altLang="en-US" dirty="0"/>
              <a:t>템플릿 적용 </a:t>
            </a:r>
            <a:r>
              <a:rPr lang="en-US" altLang="ko-KR" dirty="0"/>
              <a:t>&gt; </a:t>
            </a:r>
            <a:r>
              <a:rPr lang="ko-KR" altLang="en-US" dirty="0"/>
              <a:t>상품권설정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C6451B7-BA9C-2334-5BF3-272566F4B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529606"/>
              </p:ext>
            </p:extLst>
          </p:nvPr>
        </p:nvGraphicFramePr>
        <p:xfrm>
          <a:off x="167307" y="1660556"/>
          <a:ext cx="7590579" cy="216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511">
                  <a:extLst>
                    <a:ext uri="{9D8B030D-6E8A-4147-A177-3AD203B41FA5}">
                      <a16:colId xmlns:a16="http://schemas.microsoft.com/office/drawing/2014/main" val="1060882675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340816232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74017693"/>
                    </a:ext>
                  </a:extLst>
                </a:gridCol>
                <a:gridCol w="2629802">
                  <a:extLst>
                    <a:ext uri="{9D8B030D-6E8A-4147-A177-3AD203B41FA5}">
                      <a16:colId xmlns:a16="http://schemas.microsoft.com/office/drawing/2014/main" val="3190797312"/>
                    </a:ext>
                  </a:extLst>
                </a:gridCol>
              </a:tblGrid>
              <a:tr h="360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▶   </a:t>
                      </a: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상품군 </a:t>
                      </a: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endParaRPr lang="ko-KR" altLang="en-US" sz="8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3183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구성상품유형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제어속성타입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0286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성립기준</a:t>
                      </a: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혜택방법</a:t>
                      </a: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  <a:endParaRPr lang="ko-KR" altLang="en-US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3935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제한값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그룹유형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0297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우선순위</a:t>
                      </a:r>
                      <a:endParaRPr lang="en-US" altLang="ko-KR" sz="800" b="1" i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884396"/>
                  </a:ext>
                </a:extLst>
              </a:tr>
              <a:tr h="360000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45747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6910638" y="1360183"/>
            <a:ext cx="828000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상품군 추가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123040" y="1155225"/>
            <a:ext cx="16385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행사 가능 상품군 수 총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건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3AA17D4D-AFD1-C0EB-CA1D-845F957AE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472379"/>
              </p:ext>
            </p:extLst>
          </p:nvPr>
        </p:nvGraphicFramePr>
        <p:xfrm>
          <a:off x="174569" y="3820556"/>
          <a:ext cx="7583317" cy="194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397">
                  <a:extLst>
                    <a:ext uri="{9D8B030D-6E8A-4147-A177-3AD203B41FA5}">
                      <a16:colId xmlns:a16="http://schemas.microsoft.com/office/drawing/2014/main" val="297592873"/>
                    </a:ext>
                  </a:extLst>
                </a:gridCol>
                <a:gridCol w="334826">
                  <a:extLst>
                    <a:ext uri="{9D8B030D-6E8A-4147-A177-3AD203B41FA5}">
                      <a16:colId xmlns:a16="http://schemas.microsoft.com/office/drawing/2014/main" val="3166275727"/>
                    </a:ext>
                  </a:extLst>
                </a:gridCol>
                <a:gridCol w="1674708">
                  <a:extLst>
                    <a:ext uri="{9D8B030D-6E8A-4147-A177-3AD203B41FA5}">
                      <a16:colId xmlns:a16="http://schemas.microsoft.com/office/drawing/2014/main" val="3927074102"/>
                    </a:ext>
                  </a:extLst>
                </a:gridCol>
                <a:gridCol w="1616535">
                  <a:extLst>
                    <a:ext uri="{9D8B030D-6E8A-4147-A177-3AD203B41FA5}">
                      <a16:colId xmlns:a16="http://schemas.microsoft.com/office/drawing/2014/main" val="353041480"/>
                    </a:ext>
                  </a:extLst>
                </a:gridCol>
                <a:gridCol w="1048407">
                  <a:extLst>
                    <a:ext uri="{9D8B030D-6E8A-4147-A177-3AD203B41FA5}">
                      <a16:colId xmlns:a16="http://schemas.microsoft.com/office/drawing/2014/main" val="551122967"/>
                    </a:ext>
                  </a:extLst>
                </a:gridCol>
                <a:gridCol w="1024759">
                  <a:extLst>
                    <a:ext uri="{9D8B030D-6E8A-4147-A177-3AD203B41FA5}">
                      <a16:colId xmlns:a16="http://schemas.microsoft.com/office/drawing/2014/main" val="579627107"/>
                    </a:ext>
                  </a:extLst>
                </a:gridCol>
                <a:gridCol w="1032641">
                  <a:extLst>
                    <a:ext uri="{9D8B030D-6E8A-4147-A177-3AD203B41FA5}">
                      <a16:colId xmlns:a16="http://schemas.microsoft.com/office/drawing/2014/main" val="1633090639"/>
                    </a:ext>
                  </a:extLst>
                </a:gridCol>
                <a:gridCol w="615044">
                  <a:extLst>
                    <a:ext uri="{9D8B030D-6E8A-4147-A177-3AD203B41FA5}">
                      <a16:colId xmlns:a16="http://schemas.microsoft.com/office/drawing/2014/main" val="125168103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카테고리명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상품코드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대분류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중분류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소분류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7803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카테고리 명 출력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코드값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대분류명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중분류명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소분류명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263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카테고리 명 출력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코드값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대분류명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중분류명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소분류명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9566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카테고리 명 출력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코드값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대분류명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중분류명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소분류명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6953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카테고리 명 출력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코드값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대분류명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중분류명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소분류명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862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카테고리 명 출력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코드값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대분류명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중분류명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#{</a:t>
                      </a:r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소분류명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538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124716" y="3520573"/>
            <a:ext cx="591566" cy="23302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상품검색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208229" y="3520573"/>
            <a:ext cx="591566" cy="23302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상품삭제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183007" y="4193577"/>
            <a:ext cx="533770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47484" y="2086457"/>
            <a:ext cx="2520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카테고리                                   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47484" y="2458075"/>
            <a:ext cx="1044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448506" y="2458075"/>
            <a:ext cx="1404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215063" y="2445180"/>
            <a:ext cx="1044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6316085" y="2445180"/>
            <a:ext cx="1368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47484" y="2806742"/>
            <a:ext cx="1044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448506" y="2806742"/>
            <a:ext cx="1404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215063" y="2806742"/>
            <a:ext cx="2448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                       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215063" y="2089547"/>
            <a:ext cx="2470916" cy="24654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                        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44549" y="3163573"/>
            <a:ext cx="2520000" cy="21788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" name="Vertical Scrollbar"/>
          <p:cNvGrpSpPr/>
          <p:nvPr>
            <p:custDataLst>
              <p:tags r:id="rId1"/>
            </p:custDataLst>
          </p:nvPr>
        </p:nvGrpSpPr>
        <p:grpSpPr>
          <a:xfrm>
            <a:off x="7687562" y="4155055"/>
            <a:ext cx="118135" cy="1604492"/>
            <a:chOff x="508000" y="1539522"/>
            <a:chExt cx="144016" cy="1800200"/>
          </a:xfrm>
        </p:grpSpPr>
        <p:sp>
          <p:nvSpPr>
            <p:cNvPr id="22" name="Track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508000" y="1539522"/>
              <a:ext cx="144016" cy="18002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Scroll Thumb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527548" y="1557777"/>
              <a:ext cx="104920" cy="1428255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182512" y="4517257"/>
            <a:ext cx="533770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184187" y="4843565"/>
            <a:ext cx="533770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182512" y="5161909"/>
            <a:ext cx="533770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182512" y="5482951"/>
            <a:ext cx="533770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49" y="3749655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087693" y="473122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상품</a:t>
            </a:r>
            <a:r>
              <a:rPr lang="en-US" altLang="ko-KR" sz="900" dirty="0" smtClean="0">
                <a:solidFill>
                  <a:srgbClr val="FF0000"/>
                </a:solidFill>
              </a:rPr>
              <a:t>5</a:t>
            </a:r>
            <a:r>
              <a:rPr lang="ko-KR" altLang="en-US" sz="900" dirty="0" smtClean="0">
                <a:solidFill>
                  <a:srgbClr val="FF0000"/>
                </a:solidFill>
              </a:rPr>
              <a:t>개 영역으로 고정</a:t>
            </a:r>
            <a:endParaRPr lang="en-US" altLang="ko-KR" sz="900" dirty="0" smtClean="0">
              <a:solidFill>
                <a:srgbClr val="FF0000"/>
              </a:solidFill>
            </a:endParaRPr>
          </a:p>
          <a:p>
            <a:r>
              <a:rPr lang="ko-KR" altLang="en-US" sz="900" dirty="0" smtClean="0">
                <a:solidFill>
                  <a:srgbClr val="FF0000"/>
                </a:solidFill>
              </a:rPr>
              <a:t>나머지 상품은 스크롤 처리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30" name="원호 29"/>
          <p:cNvSpPr/>
          <p:nvPr/>
        </p:nvSpPr>
        <p:spPr>
          <a:xfrm>
            <a:off x="7684085" y="4234668"/>
            <a:ext cx="387573" cy="1445905"/>
          </a:xfrm>
          <a:prstGeom prst="arc">
            <a:avLst>
              <a:gd name="adj1" fmla="val 16200000"/>
              <a:gd name="adj2" fmla="val 538244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6826613" y="1724808"/>
            <a:ext cx="828000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상품군 삭제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AB6272-2DC9-C836-63FC-76B4DF326D5D}"/>
              </a:ext>
            </a:extLst>
          </p:cNvPr>
          <p:cNvSpPr txBox="1"/>
          <p:nvPr/>
        </p:nvSpPr>
        <p:spPr>
          <a:xfrm>
            <a:off x="7865531" y="536445"/>
            <a:ext cx="2006184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rgbClr val="0000FF"/>
                </a:solidFill>
                <a:latin typeface="맑은 고딕" pitchFamily="50" charset="-127"/>
              </a:rPr>
              <a:t># </a:t>
            </a:r>
            <a:r>
              <a:rPr lang="ko-KR" altLang="en-US" sz="800" b="1" dirty="0">
                <a:solidFill>
                  <a:srgbClr val="0000FF"/>
                </a:solidFill>
                <a:latin typeface="맑은 고딕" pitchFamily="50" charset="-127"/>
              </a:rPr>
              <a:t>구성상품유형 </a:t>
            </a:r>
            <a:r>
              <a:rPr lang="en-US" altLang="ko-KR" sz="800" b="1" dirty="0">
                <a:solidFill>
                  <a:srgbClr val="0000FF"/>
                </a:solidFill>
                <a:latin typeface="맑은 고딕" pitchFamily="50" charset="-127"/>
              </a:rPr>
              <a:t>-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</a:rPr>
              <a:t>카테고리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공통코드관리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구성상품유형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성립기준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1. </a:t>
            </a:r>
            <a:r>
              <a:rPr lang="ko-KR" altLang="en-US" sz="800" b="1" dirty="0" smtClean="0">
                <a:latin typeface="맑은 고딕" pitchFamily="50" charset="-127"/>
              </a:rPr>
              <a:t>구성상품유형 </a:t>
            </a:r>
            <a:r>
              <a:rPr lang="en-US" altLang="ko-KR" sz="800" dirty="0">
                <a:latin typeface="맑은 고딕" pitchFamily="50" charset="-127"/>
              </a:rPr>
              <a:t>– </a:t>
            </a:r>
            <a:r>
              <a:rPr lang="ko-KR" altLang="en-US" sz="800" dirty="0" smtClean="0">
                <a:latin typeface="맑은 고딕" pitchFamily="50" charset="-127"/>
              </a:rPr>
              <a:t>카테고리일 </a:t>
            </a:r>
            <a:r>
              <a:rPr lang="ko-KR" altLang="en-US" sz="800" dirty="0">
                <a:latin typeface="맑은 고딕" pitchFamily="50" charset="-127"/>
              </a:rPr>
              <a:t>경우 테이블</a:t>
            </a:r>
            <a:endParaRPr lang="en-US" altLang="ko-KR" sz="800" dirty="0"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 smtClean="0">
                <a:latin typeface="맑은 고딕" pitchFamily="50" charset="-127"/>
              </a:rPr>
              <a:t>카테고리명 출력</a:t>
            </a:r>
            <a:endParaRPr lang="en-US" altLang="ko-KR" sz="800" dirty="0" smtClean="0"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 smtClean="0">
                <a:latin typeface="맑은 고딕" pitchFamily="50" charset="-127"/>
              </a:rPr>
              <a:t>상품코드 출력</a:t>
            </a:r>
            <a:endParaRPr lang="en-US" altLang="ko-KR" sz="800" dirty="0" smtClean="0"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 smtClean="0">
                <a:latin typeface="맑은 고딕" pitchFamily="50" charset="-127"/>
              </a:rPr>
              <a:t>대분류</a:t>
            </a:r>
            <a:r>
              <a:rPr lang="en-US" altLang="ko-KR" sz="800" dirty="0" smtClean="0">
                <a:latin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</a:rPr>
              <a:t>중분류</a:t>
            </a:r>
            <a:r>
              <a:rPr lang="en-US" altLang="ko-KR" sz="800" dirty="0" smtClean="0">
                <a:latin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</a:rPr>
              <a:t>소분류 출력</a:t>
            </a:r>
            <a:endParaRPr lang="en-US" altLang="ko-KR" sz="800" dirty="0" smtClean="0"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 smtClean="0">
                <a:latin typeface="맑은 고딕" pitchFamily="50" charset="-127"/>
              </a:rPr>
              <a:t>삭제 </a:t>
            </a:r>
            <a:r>
              <a:rPr lang="ko-KR" altLang="en-US" sz="800" dirty="0">
                <a:latin typeface="맑은 고딕" pitchFamily="50" charset="-127"/>
              </a:rPr>
              <a:t>버튼 클릭 시 리스트 삭제 </a:t>
            </a:r>
            <a:r>
              <a:rPr lang="en-US" altLang="ko-KR" sz="800" dirty="0">
                <a:latin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</a:rPr>
              <a:t>전체 내역 삭제 시 리스트 내  </a:t>
            </a:r>
            <a:r>
              <a:rPr lang="en-US" altLang="ko-KR" sz="800" dirty="0">
                <a:latin typeface="맑은 고딕" pitchFamily="50" charset="-127"/>
              </a:rPr>
              <a:t>“</a:t>
            </a:r>
            <a:r>
              <a:rPr lang="ko-KR" altLang="en-US" sz="800" dirty="0">
                <a:latin typeface="+mn-ea"/>
              </a:rPr>
              <a:t>상품을 검색해 주세요</a:t>
            </a:r>
            <a:r>
              <a:rPr lang="en-US" altLang="ko-KR" sz="800" dirty="0">
                <a:latin typeface="+mn-ea"/>
              </a:rPr>
              <a:t>.” </a:t>
            </a:r>
            <a:r>
              <a:rPr lang="ko-KR" altLang="en-US" sz="800" dirty="0">
                <a:latin typeface="+mn-ea"/>
              </a:rPr>
              <a:t>출력</a:t>
            </a: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8495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상품권관리 </a:t>
            </a:r>
            <a:r>
              <a:rPr lang="en-US" altLang="ko-KR" dirty="0"/>
              <a:t>&gt; </a:t>
            </a:r>
            <a:r>
              <a:rPr lang="ko-KR" altLang="en-US" dirty="0"/>
              <a:t>상품권 등록 </a:t>
            </a:r>
            <a:r>
              <a:rPr lang="en-US" altLang="ko-KR" dirty="0"/>
              <a:t>&gt; </a:t>
            </a:r>
            <a:r>
              <a:rPr lang="ko-KR" altLang="en-US" dirty="0"/>
              <a:t>템플릿 적용 </a:t>
            </a:r>
            <a:r>
              <a:rPr lang="en-US" altLang="ko-KR" dirty="0"/>
              <a:t>&gt; </a:t>
            </a:r>
            <a:r>
              <a:rPr lang="ko-KR" altLang="en-US" dirty="0"/>
              <a:t>상품권설정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96329" y="489836"/>
            <a:ext cx="7793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할인 설정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C6451B7-BA9C-2334-5BF3-272566F4B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081089"/>
              </p:ext>
            </p:extLst>
          </p:nvPr>
        </p:nvGraphicFramePr>
        <p:xfrm>
          <a:off x="164889" y="925417"/>
          <a:ext cx="7590579" cy="108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511">
                  <a:extLst>
                    <a:ext uri="{9D8B030D-6E8A-4147-A177-3AD203B41FA5}">
                      <a16:colId xmlns:a16="http://schemas.microsoft.com/office/drawing/2014/main" val="1060882675"/>
                    </a:ext>
                  </a:extLst>
                </a:gridCol>
                <a:gridCol w="6499068">
                  <a:extLst>
                    <a:ext uri="{9D8B030D-6E8A-4147-A177-3AD203B41FA5}">
                      <a16:colId xmlns:a16="http://schemas.microsoft.com/office/drawing/2014/main" val="34081623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가격정책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0286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최대할인</a:t>
                      </a:r>
                      <a:r>
                        <a:rPr lang="en-US" altLang="ko-KR" sz="800" b="1" u="none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u="none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적립액</a:t>
                      </a:r>
                      <a:endParaRPr lang="ko-KR" altLang="en-US" sz="800" b="1" u="none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17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기준금액타입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850599"/>
                  </a:ext>
                </a:extLst>
              </a:tr>
            </a:tbl>
          </a:graphicData>
        </a:graphic>
      </p:graphicFrame>
      <p:sp>
        <p:nvSpPr>
          <p:cNvPr id="6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84" y="1020685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354706" y="1724693"/>
            <a:ext cx="838823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90" y="1404000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" name="Text Box">
            <a:extLst>
              <a:ext uri="{FF2B5EF4-FFF2-40B4-BE49-F238E27FC236}">
                <a16:creationId xmlns:a16="http://schemas.microsoft.com/office/drawing/2014/main" id="{FDE03A33-35B9-E9B8-D65F-38D08E2FC763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252246" y="1729357"/>
            <a:ext cx="524144" cy="2066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원       ▼</a:t>
            </a:r>
            <a:endParaRPr 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349207" y="1736543"/>
            <a:ext cx="352833" cy="144922"/>
            <a:chOff x="765934" y="2789793"/>
            <a:chExt cx="352833" cy="144922"/>
          </a:xfrm>
        </p:grpSpPr>
        <p:sp>
          <p:nvSpPr>
            <p:cNvPr id="11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855420" y="2789793"/>
              <a:ext cx="26334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없음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12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13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14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203598" y="1380083"/>
            <a:ext cx="838823" cy="20324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90" y="1736543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pSp>
        <p:nvGrpSpPr>
          <p:cNvPr id="28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977342" y="1736543"/>
            <a:ext cx="352833" cy="144922"/>
            <a:chOff x="765934" y="2789793"/>
            <a:chExt cx="352833" cy="144922"/>
          </a:xfrm>
        </p:grpSpPr>
        <p:sp>
          <p:nvSpPr>
            <p:cNvPr id="29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855420" y="2789793"/>
              <a:ext cx="26334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이상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30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31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32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33" name="Text Box">
            <a:extLst>
              <a:ext uri="{FF2B5EF4-FFF2-40B4-BE49-F238E27FC236}">
                <a16:creationId xmlns:a16="http://schemas.microsoft.com/office/drawing/2014/main" id="{FDE03A33-35B9-E9B8-D65F-38D08E2FC763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349207" y="1376660"/>
            <a:ext cx="800009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              ▼</a:t>
            </a:r>
            <a:endParaRPr 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0020" y="1301673"/>
            <a:ext cx="216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AB6272-2DC9-C836-63FC-76B4DF326D5D}"/>
              </a:ext>
            </a:extLst>
          </p:cNvPr>
          <p:cNvSpPr txBox="1"/>
          <p:nvPr/>
        </p:nvSpPr>
        <p:spPr>
          <a:xfrm>
            <a:off x="7865531" y="536445"/>
            <a:ext cx="2006184" cy="41549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# BGF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할인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적립정보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조건부 할인권에 들어가는 값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EX)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기준금액 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: 1000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기준금액타입 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: 1 (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이상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>
              <a:lnSpc>
                <a:spcPct val="150000"/>
              </a:lnSpc>
            </a:pPr>
            <a:endParaRPr lang="en-US" altLang="ko-KR" sz="8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가격정책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</a:rPr>
              <a:t>정액</a:t>
            </a:r>
            <a:r>
              <a:rPr lang="en-US" altLang="ko-KR" sz="800" dirty="0" smtClean="0">
                <a:latin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</a:rPr>
              <a:t>디폴트</a:t>
            </a:r>
            <a:r>
              <a:rPr lang="en-US" altLang="ko-KR" sz="800" dirty="0" smtClean="0">
                <a:latin typeface="맑은 고딕" pitchFamily="50" charset="-127"/>
              </a:rPr>
              <a:t>), </a:t>
            </a:r>
            <a:r>
              <a:rPr lang="ko-KR" altLang="en-US" sz="800" dirty="0" smtClean="0">
                <a:latin typeface="맑은 고딕" pitchFamily="50" charset="-127"/>
              </a:rPr>
              <a:t>정율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최대할인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적립액 입력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선택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디폴트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할인</a:t>
            </a:r>
            <a:r>
              <a:rPr lang="en-US" altLang="ko-KR" sz="800" dirty="0">
                <a:latin typeface="맑은 고딕" pitchFamily="50" charset="-127"/>
              </a:rPr>
              <a:t> – </a:t>
            </a:r>
            <a:r>
              <a:rPr lang="ko-KR" altLang="en-US" sz="800" dirty="0">
                <a:latin typeface="맑은 고딕" pitchFamily="50" charset="-127"/>
              </a:rPr>
              <a:t>선택 시 </a:t>
            </a:r>
            <a:r>
              <a:rPr lang="ko-KR" altLang="en-US" sz="800" dirty="0" err="1">
                <a:latin typeface="맑은 고딕" pitchFamily="50" charset="-127"/>
              </a:rPr>
              <a:t>텍스트박스</a:t>
            </a:r>
            <a:r>
              <a:rPr lang="ko-KR" altLang="en-US" sz="800" dirty="0">
                <a:latin typeface="맑은 고딕" pitchFamily="50" charset="-127"/>
              </a:rPr>
              <a:t> 활성화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적립</a:t>
            </a:r>
            <a:r>
              <a:rPr lang="en-US" altLang="ko-KR" sz="800" dirty="0" smtClean="0">
                <a:latin typeface="맑은 고딕" pitchFamily="50" charset="-127"/>
              </a:rPr>
              <a:t> </a:t>
            </a:r>
            <a:r>
              <a:rPr lang="en-US" altLang="ko-KR" sz="800" dirty="0">
                <a:latin typeface="맑은 고딕" pitchFamily="50" charset="-127"/>
              </a:rPr>
              <a:t>– </a:t>
            </a:r>
            <a:r>
              <a:rPr lang="ko-KR" altLang="en-US" sz="800" dirty="0">
                <a:latin typeface="맑은 고딕" pitchFamily="50" charset="-127"/>
              </a:rPr>
              <a:t>선택 시 </a:t>
            </a:r>
            <a:r>
              <a:rPr lang="ko-KR" altLang="en-US" sz="800" dirty="0" err="1">
                <a:latin typeface="맑은 고딕" pitchFamily="50" charset="-127"/>
              </a:rPr>
              <a:t>텍스트박스</a:t>
            </a:r>
            <a:r>
              <a:rPr lang="ko-KR" altLang="en-US" sz="800" dirty="0">
                <a:latin typeface="맑은 고딕" pitchFamily="50" charset="-127"/>
              </a:rPr>
              <a:t> 활성화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-1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할인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적립액 입력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숫자만 입력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가능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800" b="1" dirty="0">
                <a:latin typeface="맑은 고딕" pitchFamily="50" charset="-127"/>
              </a:rPr>
              <a:t>기준금액타입</a:t>
            </a:r>
            <a:endParaRPr lang="en-US" altLang="ko-KR" sz="800" b="1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</a:rPr>
              <a:t>: </a:t>
            </a:r>
            <a:r>
              <a:rPr lang="ko-KR" altLang="en-US" sz="800" b="1" dirty="0">
                <a:latin typeface="맑은 고딕" pitchFamily="50" charset="-127"/>
              </a:rPr>
              <a:t>없음 </a:t>
            </a:r>
            <a:r>
              <a:rPr lang="en-US" altLang="ko-KR" sz="800" b="1" dirty="0">
                <a:latin typeface="맑은 고딕" pitchFamily="50" charset="-127"/>
              </a:rPr>
              <a:t> </a:t>
            </a:r>
            <a:r>
              <a:rPr lang="en-US" altLang="ko-KR" sz="800" dirty="0">
                <a:latin typeface="맑은 고딕" pitchFamily="50" charset="-127"/>
              </a:rPr>
              <a:t>– </a:t>
            </a:r>
            <a:r>
              <a:rPr lang="ko-KR" altLang="en-US" sz="800" dirty="0" err="1">
                <a:latin typeface="맑은 고딕" pitchFamily="50" charset="-127"/>
              </a:rPr>
              <a:t>텍스트박스</a:t>
            </a:r>
            <a:r>
              <a:rPr lang="ko-KR" altLang="en-US" sz="800" dirty="0">
                <a:latin typeface="맑은 고딕" pitchFamily="50" charset="-127"/>
              </a:rPr>
              <a:t> 및 원 또는 </a:t>
            </a:r>
            <a:r>
              <a:rPr lang="en-US" altLang="ko-KR" sz="800" dirty="0">
                <a:latin typeface="맑은 고딕" pitchFamily="50" charset="-127"/>
              </a:rPr>
              <a:t>% </a:t>
            </a:r>
            <a:r>
              <a:rPr lang="ko-KR" altLang="en-US" sz="800" dirty="0">
                <a:latin typeface="맑은 고딕" pitchFamily="50" charset="-127"/>
              </a:rPr>
              <a:t>선택 박스 비 활성화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</a:rPr>
              <a:t>: </a:t>
            </a:r>
            <a:r>
              <a:rPr lang="ko-KR" altLang="en-US" sz="800" b="1" dirty="0">
                <a:latin typeface="맑은 고딕" pitchFamily="50" charset="-127"/>
              </a:rPr>
              <a:t>이상 </a:t>
            </a:r>
            <a:r>
              <a:rPr lang="en-US" altLang="ko-KR" sz="800" b="1" dirty="0">
                <a:latin typeface="맑은 고딕" pitchFamily="50" charset="-127"/>
              </a:rPr>
              <a:t>– </a:t>
            </a:r>
            <a:r>
              <a:rPr lang="ko-KR" altLang="en-US" sz="800" dirty="0">
                <a:latin typeface="맑은 고딕" pitchFamily="50" charset="-127"/>
              </a:rPr>
              <a:t>체크 시 옆 금액 입력 </a:t>
            </a:r>
            <a:r>
              <a:rPr lang="ko-KR" altLang="en-US" sz="800" dirty="0" err="1">
                <a:latin typeface="맑은 고딕" pitchFamily="50" charset="-127"/>
              </a:rPr>
              <a:t>텍스트박스</a:t>
            </a:r>
            <a:r>
              <a:rPr lang="ko-KR" altLang="en-US" sz="800" dirty="0">
                <a:latin typeface="맑은 고딕" pitchFamily="50" charset="-127"/>
              </a:rPr>
              <a:t> 및 원 또는 </a:t>
            </a:r>
            <a:r>
              <a:rPr lang="en-US" altLang="ko-KR" sz="800" dirty="0">
                <a:latin typeface="맑은 고딕" pitchFamily="50" charset="-127"/>
              </a:rPr>
              <a:t>% </a:t>
            </a:r>
            <a:r>
              <a:rPr lang="ko-KR" altLang="en-US" sz="800" dirty="0">
                <a:latin typeface="맑은 고딕" pitchFamily="50" charset="-127"/>
              </a:rPr>
              <a:t>선택박스 활성화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 Box">
            <a:extLst>
              <a:ext uri="{FF2B5EF4-FFF2-40B4-BE49-F238E27FC236}">
                <a16:creationId xmlns:a16="http://schemas.microsoft.com/office/drawing/2014/main" id="{FDE03A33-35B9-E9B8-D65F-38D08E2FC763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349207" y="1003749"/>
            <a:ext cx="800009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정액              ▼</a:t>
            </a:r>
            <a:endParaRPr 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0748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5601" y="102220"/>
            <a:ext cx="6472991" cy="180000"/>
          </a:xfrm>
        </p:spPr>
        <p:txBody>
          <a:bodyPr>
            <a:noAutofit/>
          </a:bodyPr>
          <a:lstStyle/>
          <a:p>
            <a:r>
              <a:rPr lang="ko-KR" altLang="en-US" dirty="0"/>
              <a:t>상품권관리 </a:t>
            </a:r>
            <a:r>
              <a:rPr lang="en-US" altLang="ko-KR" dirty="0"/>
              <a:t>&gt; </a:t>
            </a:r>
            <a:r>
              <a:rPr lang="ko-KR" altLang="en-US" dirty="0"/>
              <a:t>상품권 등록 </a:t>
            </a:r>
            <a:r>
              <a:rPr lang="en-US" altLang="ko-KR" dirty="0"/>
              <a:t>&gt; </a:t>
            </a:r>
            <a:r>
              <a:rPr lang="ko-KR" altLang="en-US" dirty="0"/>
              <a:t>템플릿 적용 </a:t>
            </a:r>
            <a:r>
              <a:rPr lang="en-US" altLang="ko-KR" dirty="0"/>
              <a:t>&gt; </a:t>
            </a:r>
            <a:r>
              <a:rPr lang="ko-KR" altLang="en-US" dirty="0" smtClean="0"/>
              <a:t>사용 설정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0" y="487510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슬라이드 번호 개체 틀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0" y="487510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SC-03-008</a:t>
            </a:r>
            <a:endParaRPr lang="ko-KR" altLang="en-US" dirty="0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FAD880E6-416F-8B81-6842-DAEC59BCC748}"/>
              </a:ext>
            </a:extLst>
          </p:cNvPr>
          <p:cNvSpPr/>
          <p:nvPr/>
        </p:nvSpPr>
        <p:spPr>
          <a:xfrm>
            <a:off x="74368" y="6638694"/>
            <a:ext cx="7776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</a:rPr>
              <a:t>다음 페이지에 계속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63BA36D4-2004-2FD8-713A-0995151BD4D8}"/>
              </a:ext>
            </a:extLst>
          </p:cNvPr>
          <p:cNvSpPr/>
          <p:nvPr/>
        </p:nvSpPr>
        <p:spPr>
          <a:xfrm>
            <a:off x="82095" y="345289"/>
            <a:ext cx="7740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페이지에 이어서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138244" y="558147"/>
            <a:ext cx="7793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사용 설정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2" name="표 431">
            <a:extLst>
              <a:ext uri="{FF2B5EF4-FFF2-40B4-BE49-F238E27FC236}">
                <a16:creationId xmlns:a16="http://schemas.microsoft.com/office/drawing/2014/main" id="{BC6451B7-BA9C-2334-5BF3-272566F4B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17606"/>
              </p:ext>
            </p:extLst>
          </p:nvPr>
        </p:nvGraphicFramePr>
        <p:xfrm>
          <a:off x="141690" y="911547"/>
          <a:ext cx="7590579" cy="288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511">
                  <a:extLst>
                    <a:ext uri="{9D8B030D-6E8A-4147-A177-3AD203B41FA5}">
                      <a16:colId xmlns:a16="http://schemas.microsoft.com/office/drawing/2014/main" val="1060882675"/>
                    </a:ext>
                  </a:extLst>
                </a:gridCol>
                <a:gridCol w="6499068">
                  <a:extLst>
                    <a:ext uri="{9D8B030D-6E8A-4147-A177-3AD203B41FA5}">
                      <a16:colId xmlns:a16="http://schemas.microsoft.com/office/drawing/2014/main" val="34081623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총사용가능횟수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2982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시간제한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3935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선착순여부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3698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배달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4752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픽업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264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택배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5911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예약구매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2750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POST</a:t>
                      </a: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택배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499438"/>
                  </a:ext>
                </a:extLst>
              </a:tr>
            </a:tbl>
          </a:graphicData>
        </a:graphic>
      </p:graphicFrame>
      <p:sp>
        <p:nvSpPr>
          <p:cNvPr id="433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90" y="1006815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4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44" y="1374187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5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70" y="2124379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36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33" y="1759821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pSp>
        <p:nvGrpSpPr>
          <p:cNvPr id="442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746972" y="1012989"/>
            <a:ext cx="147713" cy="144922"/>
            <a:chOff x="765934" y="2789793"/>
            <a:chExt cx="147713" cy="144922"/>
          </a:xfrm>
        </p:grpSpPr>
        <p:sp>
          <p:nvSpPr>
            <p:cNvPr id="443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855420" y="2789793"/>
              <a:ext cx="5822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44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445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47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46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48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447" name="직사각형 446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901531" y="982943"/>
            <a:ext cx="378196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8" name="Radio Button Label">
            <a:extLst>
              <a:ext uri="{FF2B5EF4-FFF2-40B4-BE49-F238E27FC236}">
                <a16:creationId xmlns:a16="http://schemas.microsoft.com/office/drawing/2014/main" id="{76263494-3C58-EB7C-5E46-AC3DE6BBBBF2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286986" y="1038305"/>
            <a:ext cx="303422" cy="14492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6800" tIns="10800" rIns="10800" bIns="1080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회</a:t>
            </a:r>
            <a:r>
              <a:rPr lang="en-US" altLang="ko-KR" sz="800" dirty="0" smtClean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/</a:t>
            </a:r>
            <a:r>
              <a:rPr lang="ko-KR" altLang="en-US" sz="800" dirty="0" smtClean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일</a:t>
            </a:r>
            <a:endParaRPr lang="en-US" sz="800" dirty="0">
              <a:solidFill>
                <a:srgbClr val="262626"/>
              </a:solidFill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449" name="Text Box 671">
            <a:extLst>
              <a:ext uri="{FF2B5EF4-FFF2-40B4-BE49-F238E27FC236}">
                <a16:creationId xmlns:a16="http://schemas.microsoft.com/office/drawing/2014/main" id="{2E632CD3-A8C4-8E0E-54D8-3DBF6988E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479" y="1333719"/>
            <a:ext cx="253523" cy="302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</a:p>
        </p:txBody>
      </p:sp>
      <p:sp>
        <p:nvSpPr>
          <p:cNvPr id="450" name="Text Box">
            <a:extLst>
              <a:ext uri="{FF2B5EF4-FFF2-40B4-BE49-F238E27FC236}">
                <a16:creationId xmlns:a16="http://schemas.microsoft.com/office/drawing/2014/main" id="{D6F74AA9-AF66-9E4C-70E3-339B82E795F2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317991" y="1364808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>
                <a:solidFill>
                  <a:schemeClr val="tx1"/>
                </a:solidFill>
                <a:latin typeface="맑은 고딕" pitchFamily="50" charset="-127"/>
              </a:rPr>
              <a:t>00</a:t>
            </a:r>
            <a:r>
              <a:rPr lang="ko-KR" altLang="en-US" sz="700">
                <a:solidFill>
                  <a:schemeClr val="tx1"/>
                </a:solidFill>
                <a:latin typeface="맑은 고딕" pitchFamily="50" charset="-127"/>
              </a:rPr>
              <a:t>시  ▼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451" name="Text Box">
            <a:extLst>
              <a:ext uri="{FF2B5EF4-FFF2-40B4-BE49-F238E27FC236}">
                <a16:creationId xmlns:a16="http://schemas.microsoft.com/office/drawing/2014/main" id="{834E9FD1-C09E-C1AB-EC69-0F0ED09EE8FB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921163" y="1364808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>
                <a:solidFill>
                  <a:schemeClr val="tx1"/>
                </a:solidFill>
                <a:latin typeface="맑은 고딕" pitchFamily="50" charset="-127"/>
              </a:rPr>
              <a:t>00</a:t>
            </a:r>
            <a:r>
              <a:rPr lang="ko-KR" altLang="en-US" sz="700">
                <a:solidFill>
                  <a:schemeClr val="tx1"/>
                </a:solidFill>
                <a:latin typeface="맑은 고딕" pitchFamily="50" charset="-127"/>
              </a:rPr>
              <a:t>분  ▼</a:t>
            </a:r>
            <a:endParaRPr lang="ko-KR" altLang="en-US" sz="7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452" name="Text Box">
            <a:extLst>
              <a:ext uri="{FF2B5EF4-FFF2-40B4-BE49-F238E27FC236}">
                <a16:creationId xmlns:a16="http://schemas.microsoft.com/office/drawing/2014/main" id="{FDE03A33-35B9-E9B8-D65F-38D08E2FC763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739343" y="1364808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dirty="0">
                <a:solidFill>
                  <a:schemeClr val="tx1"/>
                </a:solidFill>
                <a:latin typeface="맑은 고딕" pitchFamily="50" charset="-127"/>
              </a:rPr>
              <a:t>00</a:t>
            </a:r>
            <a:r>
              <a:rPr lang="ko-KR" altLang="en-US" sz="700" dirty="0">
                <a:solidFill>
                  <a:schemeClr val="tx1"/>
                </a:solidFill>
                <a:latin typeface="맑은 고딕" pitchFamily="50" charset="-127"/>
              </a:rPr>
              <a:t>시  ▼</a:t>
            </a:r>
          </a:p>
        </p:txBody>
      </p:sp>
      <p:sp>
        <p:nvSpPr>
          <p:cNvPr id="453" name="Text Box">
            <a:extLst>
              <a:ext uri="{FF2B5EF4-FFF2-40B4-BE49-F238E27FC236}">
                <a16:creationId xmlns:a16="http://schemas.microsoft.com/office/drawing/2014/main" id="{C323DB74-970F-8457-9EA8-86D040C53FB4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342515" y="1364808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dirty="0">
                <a:solidFill>
                  <a:schemeClr val="tx1"/>
                </a:solidFill>
                <a:latin typeface="맑은 고딕" pitchFamily="50" charset="-127"/>
              </a:rPr>
              <a:t>00</a:t>
            </a:r>
            <a:r>
              <a:rPr lang="ko-KR" altLang="en-US" sz="700" dirty="0">
                <a:solidFill>
                  <a:schemeClr val="tx1"/>
                </a:solidFill>
                <a:latin typeface="맑은 고딕" pitchFamily="50" charset="-127"/>
              </a:rPr>
              <a:t>분  ▼</a:t>
            </a:r>
          </a:p>
        </p:txBody>
      </p:sp>
      <p:grpSp>
        <p:nvGrpSpPr>
          <p:cNvPr id="454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296106" y="2153244"/>
            <a:ext cx="455425" cy="144922"/>
            <a:chOff x="765932" y="2788621"/>
            <a:chExt cx="455425" cy="144922"/>
          </a:xfrm>
        </p:grpSpPr>
        <p:sp>
          <p:nvSpPr>
            <p:cNvPr id="455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sp>
          <p:nvSpPr>
            <p:cNvPr id="457" name="Check Circle">
              <a:extLst>
                <a:ext uri="{FF2B5EF4-FFF2-40B4-BE49-F238E27FC236}">
                  <a16:creationId xmlns:a16="http://schemas.microsoft.com/office/drawing/2014/main" id="{07843B70-C8FB-17A9-BCA1-2A536F55FC73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765932" y="2818183"/>
              <a:ext cx="89484" cy="894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</p:grpSp>
      <p:grpSp>
        <p:nvGrpSpPr>
          <p:cNvPr id="459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2015452" y="2149859"/>
            <a:ext cx="389702" cy="144922"/>
            <a:chOff x="765934" y="2789793"/>
            <a:chExt cx="389702" cy="144922"/>
          </a:xfrm>
        </p:grpSpPr>
        <p:sp>
          <p:nvSpPr>
            <p:cNvPr id="460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855420" y="2789793"/>
              <a:ext cx="300216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 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61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462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63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464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1291465" y="2808093"/>
            <a:ext cx="455425" cy="144922"/>
            <a:chOff x="765932" y="2788621"/>
            <a:chExt cx="455425" cy="144922"/>
          </a:xfrm>
        </p:grpSpPr>
        <p:sp>
          <p:nvSpPr>
            <p:cNvPr id="465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sp>
          <p:nvSpPr>
            <p:cNvPr id="467" name="Check Circle">
              <a:extLst>
                <a:ext uri="{FF2B5EF4-FFF2-40B4-BE49-F238E27FC236}">
                  <a16:creationId xmlns:a16="http://schemas.microsoft.com/office/drawing/2014/main" id="{07843B70-C8FB-17A9-BCA1-2A536F55FC73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765932" y="2818183"/>
              <a:ext cx="89484" cy="894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</p:grpSp>
      <p:grpSp>
        <p:nvGrpSpPr>
          <p:cNvPr id="469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2010811" y="2804708"/>
            <a:ext cx="389702" cy="144922"/>
            <a:chOff x="765934" y="2789793"/>
            <a:chExt cx="389702" cy="144922"/>
          </a:xfrm>
        </p:grpSpPr>
        <p:sp>
          <p:nvSpPr>
            <p:cNvPr id="470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855420" y="2789793"/>
              <a:ext cx="300216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 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71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472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73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474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1296106" y="1767522"/>
            <a:ext cx="455425" cy="144922"/>
            <a:chOff x="765932" y="2788621"/>
            <a:chExt cx="455425" cy="144922"/>
          </a:xfrm>
        </p:grpSpPr>
        <p:sp>
          <p:nvSpPr>
            <p:cNvPr id="475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sp>
          <p:nvSpPr>
            <p:cNvPr id="477" name="Check Circle">
              <a:extLst>
                <a:ext uri="{FF2B5EF4-FFF2-40B4-BE49-F238E27FC236}">
                  <a16:creationId xmlns:a16="http://schemas.microsoft.com/office/drawing/2014/main" id="{07843B70-C8FB-17A9-BCA1-2A536F55FC73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765932" y="2818183"/>
              <a:ext cx="89484" cy="894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</p:grpSp>
      <p:grpSp>
        <p:nvGrpSpPr>
          <p:cNvPr id="479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2015452" y="1764137"/>
            <a:ext cx="1021286" cy="144922"/>
            <a:chOff x="765934" y="2789793"/>
            <a:chExt cx="1021286" cy="144922"/>
          </a:xfrm>
        </p:grpSpPr>
        <p:sp>
          <p:nvSpPr>
            <p:cNvPr id="480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855420" y="2789793"/>
              <a:ext cx="931800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       제한수량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81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482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83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484" name="직사각형 48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3081059" y="1720721"/>
            <a:ext cx="378196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5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1296106" y="2483582"/>
            <a:ext cx="455425" cy="144922"/>
            <a:chOff x="765932" y="2788621"/>
            <a:chExt cx="455425" cy="144922"/>
          </a:xfrm>
        </p:grpSpPr>
        <p:sp>
          <p:nvSpPr>
            <p:cNvPr id="486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sp>
          <p:nvSpPr>
            <p:cNvPr id="488" name="Check Circle">
              <a:extLst>
                <a:ext uri="{FF2B5EF4-FFF2-40B4-BE49-F238E27FC236}">
                  <a16:creationId xmlns:a16="http://schemas.microsoft.com/office/drawing/2014/main" id="{07843B70-C8FB-17A9-BCA1-2A536F55FC73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765932" y="2818183"/>
              <a:ext cx="89484" cy="894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</p:grpSp>
      <p:grpSp>
        <p:nvGrpSpPr>
          <p:cNvPr id="490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2015452" y="2480197"/>
            <a:ext cx="389702" cy="144922"/>
            <a:chOff x="765934" y="2789793"/>
            <a:chExt cx="389702" cy="144922"/>
          </a:xfrm>
        </p:grpSpPr>
        <p:sp>
          <p:nvSpPr>
            <p:cNvPr id="491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855420" y="2789793"/>
              <a:ext cx="300216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 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92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493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94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505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1288112" y="3170776"/>
            <a:ext cx="455425" cy="144922"/>
            <a:chOff x="765932" y="2788621"/>
            <a:chExt cx="455425" cy="144922"/>
          </a:xfrm>
        </p:grpSpPr>
        <p:sp>
          <p:nvSpPr>
            <p:cNvPr id="506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sp>
          <p:nvSpPr>
            <p:cNvPr id="508" name="Check Circle">
              <a:extLst>
                <a:ext uri="{FF2B5EF4-FFF2-40B4-BE49-F238E27FC236}">
                  <a16:creationId xmlns:a16="http://schemas.microsoft.com/office/drawing/2014/main" id="{07843B70-C8FB-17A9-BCA1-2A536F55FC73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65932" y="2818183"/>
              <a:ext cx="89484" cy="894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</p:grpSp>
      <p:grpSp>
        <p:nvGrpSpPr>
          <p:cNvPr id="510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2007458" y="3167391"/>
            <a:ext cx="389702" cy="144922"/>
            <a:chOff x="765934" y="2789793"/>
            <a:chExt cx="389702" cy="144922"/>
          </a:xfrm>
        </p:grpSpPr>
        <p:sp>
          <p:nvSpPr>
            <p:cNvPr id="511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855420" y="2789793"/>
              <a:ext cx="300216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 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512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513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514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539" name="직사각형 538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04329" y="3508561"/>
            <a:ext cx="1106005" cy="19758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1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44" y="3546494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7" name="직사각형 556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18777" y="981909"/>
            <a:ext cx="617337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MAX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8" name="TextBox 557">
            <a:extLst>
              <a:ext uri="{FF2B5EF4-FFF2-40B4-BE49-F238E27FC236}">
                <a16:creationId xmlns:a16="http://schemas.microsoft.com/office/drawing/2014/main" id="{4CAB6272-2DC9-C836-63FC-76B4DF326D5D}"/>
              </a:ext>
            </a:extLst>
          </p:cNvPr>
          <p:cNvSpPr txBox="1"/>
          <p:nvPr/>
        </p:nvSpPr>
        <p:spPr>
          <a:xfrm>
            <a:off x="7865531" y="536445"/>
            <a:ext cx="2006184" cy="58169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사용설정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총 사용 가능 횟수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무제한</a:t>
            </a:r>
            <a:r>
              <a:rPr lang="en-US" altLang="ko-KR" sz="8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및 몇 회</a:t>
            </a:r>
            <a:r>
              <a:rPr lang="en-US" altLang="ko-KR" sz="8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일 라디오버튼 활성화 처리</a:t>
            </a:r>
            <a:endParaRPr lang="en-US" altLang="ko-KR" sz="80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1-1)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MAX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값 입력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최대 교환 수량 값 입력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무제한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일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무제한일 경우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MAX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값 까지만 사용 가능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일 몇 회 설정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– 99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까지 입력 가능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체크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단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MAX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값 초과 더 크게 설정 불가 처리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시간제한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시간제한시작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종료 설정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선착순여부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(Y/N)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미설정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디폴트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설정 시 제한 수량 입력 창 활성화 및 숫자만 입력 가능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배달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픽업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택배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예약구매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, post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택배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, post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택배구분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선택 </a:t>
            </a:r>
            <a:r>
              <a:rPr lang="en-US" altLang="ko-KR" sz="800" b="1" dirty="0">
                <a:latin typeface="맑은 고딕" pitchFamily="50" charset="-127"/>
              </a:rPr>
              <a:t>(Y/N</a:t>
            </a:r>
            <a:r>
              <a:rPr lang="en-US" altLang="ko-KR" sz="800" b="1" dirty="0" smtClean="0">
                <a:latin typeface="맑은 고딕" pitchFamily="50" charset="-127"/>
              </a:rPr>
              <a:t>)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5. POST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택배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선택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디폴트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전체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일반택배전용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알뜰택배전용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사용가능지역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전체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디폴트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지역선택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지역선택 시 지역 검색 버튼 출력 및 아래 지역 영역 출력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사용가능점포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전체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디폴트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점포선택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점포선택 시 점포 검색 버튼 출력 및 아래 점포 영역 출력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9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7"/>
            </p:custDataLst>
          </p:nvPr>
        </p:nvGrpSpPr>
        <p:grpSpPr>
          <a:xfrm>
            <a:off x="2024062" y="1022803"/>
            <a:ext cx="634961" cy="144922"/>
            <a:chOff x="765934" y="2789793"/>
            <a:chExt cx="634961" cy="144922"/>
          </a:xfrm>
        </p:grpSpPr>
        <p:sp>
          <p:nvSpPr>
            <p:cNvPr id="560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855420" y="2789793"/>
              <a:ext cx="545475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무제한</a:t>
              </a:r>
              <a:r>
                <a:rPr lang="en-US" altLang="ko-KR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/</a:t>
              </a:r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일</a:t>
              </a:r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 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561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562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563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95724"/>
              </p:ext>
            </p:extLst>
          </p:nvPr>
        </p:nvGraphicFramePr>
        <p:xfrm>
          <a:off x="138244" y="4161210"/>
          <a:ext cx="7590579" cy="36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511">
                  <a:extLst>
                    <a:ext uri="{9D8B030D-6E8A-4147-A177-3AD203B41FA5}">
                      <a16:colId xmlns:a16="http://schemas.microsoft.com/office/drawing/2014/main" val="3982950426"/>
                    </a:ext>
                  </a:extLst>
                </a:gridCol>
                <a:gridCol w="6499068">
                  <a:extLst>
                    <a:ext uri="{9D8B030D-6E8A-4147-A177-3AD203B41FA5}">
                      <a16:colId xmlns:a16="http://schemas.microsoft.com/office/drawing/2014/main" val="254984545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사용가능지역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050964"/>
                  </a:ext>
                </a:extLst>
              </a:tr>
            </a:tbl>
          </a:graphicData>
        </a:graphic>
      </p:graphicFrame>
      <p:sp>
        <p:nvSpPr>
          <p:cNvPr id="526" name="직사각형 525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296440" y="4242419"/>
            <a:ext cx="1106005" cy="19758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  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4" name="표 5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89311"/>
              </p:ext>
            </p:extLst>
          </p:nvPr>
        </p:nvGraphicFramePr>
        <p:xfrm>
          <a:off x="138244" y="4704305"/>
          <a:ext cx="7590579" cy="36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511">
                  <a:extLst>
                    <a:ext uri="{9D8B030D-6E8A-4147-A177-3AD203B41FA5}">
                      <a16:colId xmlns:a16="http://schemas.microsoft.com/office/drawing/2014/main" val="3982950426"/>
                    </a:ext>
                  </a:extLst>
                </a:gridCol>
                <a:gridCol w="6499068">
                  <a:extLst>
                    <a:ext uri="{9D8B030D-6E8A-4147-A177-3AD203B41FA5}">
                      <a16:colId xmlns:a16="http://schemas.microsoft.com/office/drawing/2014/main" val="254984545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사용가능점포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050964"/>
                  </a:ext>
                </a:extLst>
              </a:tr>
            </a:tbl>
          </a:graphicData>
        </a:graphic>
      </p:graphicFrame>
      <p:sp>
        <p:nvSpPr>
          <p:cNvPr id="565" name="직사각형 56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296440" y="4785514"/>
            <a:ext cx="1106005" cy="19758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전체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  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6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44" y="4253863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7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44" y="4799895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867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5601" y="102220"/>
            <a:ext cx="6472991" cy="180000"/>
          </a:xfrm>
        </p:spPr>
        <p:txBody>
          <a:bodyPr>
            <a:noAutofit/>
          </a:bodyPr>
          <a:lstStyle/>
          <a:p>
            <a:r>
              <a:rPr lang="ko-KR" altLang="en-US" dirty="0"/>
              <a:t>상품권관리 </a:t>
            </a:r>
            <a:r>
              <a:rPr lang="en-US" altLang="ko-KR" dirty="0"/>
              <a:t>&gt; </a:t>
            </a:r>
            <a:r>
              <a:rPr lang="ko-KR" altLang="en-US" dirty="0"/>
              <a:t>상품권 등록 </a:t>
            </a:r>
            <a:r>
              <a:rPr lang="en-US" altLang="ko-KR" dirty="0"/>
              <a:t>&gt; </a:t>
            </a:r>
            <a:r>
              <a:rPr lang="ko-KR" altLang="en-US" dirty="0"/>
              <a:t>템플릿 적용 </a:t>
            </a:r>
            <a:r>
              <a:rPr lang="en-US" altLang="ko-KR" dirty="0"/>
              <a:t>&gt; </a:t>
            </a:r>
            <a:r>
              <a:rPr lang="ko-KR" altLang="en-US" dirty="0" smtClean="0"/>
              <a:t>사용 설정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0" y="487510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슬라이드 번호 개체 틀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0" y="487510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SC-03-008</a:t>
            </a:r>
            <a:endParaRPr lang="ko-KR" altLang="en-US" dirty="0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FAD880E6-416F-8B81-6842-DAEC59BCC748}"/>
              </a:ext>
            </a:extLst>
          </p:cNvPr>
          <p:cNvSpPr/>
          <p:nvPr/>
        </p:nvSpPr>
        <p:spPr>
          <a:xfrm>
            <a:off x="74368" y="6638694"/>
            <a:ext cx="7776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</a:rPr>
              <a:t>다음 페이지에 계속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63BA36D4-2004-2FD8-713A-0995151BD4D8}"/>
              </a:ext>
            </a:extLst>
          </p:cNvPr>
          <p:cNvSpPr/>
          <p:nvPr/>
        </p:nvSpPr>
        <p:spPr>
          <a:xfrm>
            <a:off x="82095" y="345289"/>
            <a:ext cx="7740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페이지에 이어서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138244" y="558147"/>
            <a:ext cx="7793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사용 설정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Cutout">
            <a:extLst>
              <a:ext uri="{FF2B5EF4-FFF2-40B4-BE49-F238E27FC236}">
                <a16:creationId xmlns:a16="http://schemas.microsoft.com/office/drawing/2014/main" id="{26D97FD9-E10E-1544-1445-72BA91A59139}"/>
              </a:ext>
            </a:extLst>
          </p:cNvPr>
          <p:cNvGrpSpPr/>
          <p:nvPr/>
        </p:nvGrpSpPr>
        <p:grpSpPr>
          <a:xfrm rot="5400000">
            <a:off x="3854914" y="-2741841"/>
            <a:ext cx="227575" cy="7520245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84" name="Fill">
              <a:extLst>
                <a:ext uri="{FF2B5EF4-FFF2-40B4-BE49-F238E27FC236}">
                  <a16:creationId xmlns:a16="http://schemas.microsoft.com/office/drawing/2014/main" id="{34FB2A5C-EF8E-9D95-8EC2-FFEE1500F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Border">
              <a:extLst>
                <a:ext uri="{FF2B5EF4-FFF2-40B4-BE49-F238E27FC236}">
                  <a16:creationId xmlns:a16="http://schemas.microsoft.com/office/drawing/2014/main" id="{D623EC1B-2A32-CBEF-244B-73678B56C4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86" name="표 5">
            <a:extLst>
              <a:ext uri="{FF2B5EF4-FFF2-40B4-BE49-F238E27FC236}">
                <a16:creationId xmlns:a16="http://schemas.microsoft.com/office/drawing/2014/main" id="{3AA17D4D-AFD1-C0EB-CA1D-845F957AE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104243"/>
              </p:ext>
            </p:extLst>
          </p:nvPr>
        </p:nvGraphicFramePr>
        <p:xfrm>
          <a:off x="127811" y="2003028"/>
          <a:ext cx="7580890" cy="194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3416">
                  <a:extLst>
                    <a:ext uri="{9D8B030D-6E8A-4147-A177-3AD203B41FA5}">
                      <a16:colId xmlns:a16="http://schemas.microsoft.com/office/drawing/2014/main" val="90555613"/>
                    </a:ext>
                  </a:extLst>
                </a:gridCol>
                <a:gridCol w="443416">
                  <a:extLst>
                    <a:ext uri="{9D8B030D-6E8A-4147-A177-3AD203B41FA5}">
                      <a16:colId xmlns:a16="http://schemas.microsoft.com/office/drawing/2014/main" val="3166275727"/>
                    </a:ext>
                  </a:extLst>
                </a:gridCol>
                <a:gridCol w="1982301">
                  <a:extLst>
                    <a:ext uri="{9D8B030D-6E8A-4147-A177-3AD203B41FA5}">
                      <a16:colId xmlns:a16="http://schemas.microsoft.com/office/drawing/2014/main" val="3927074102"/>
                    </a:ext>
                  </a:extLst>
                </a:gridCol>
                <a:gridCol w="2415540">
                  <a:extLst>
                    <a:ext uri="{9D8B030D-6E8A-4147-A177-3AD203B41FA5}">
                      <a16:colId xmlns:a16="http://schemas.microsoft.com/office/drawing/2014/main" val="1418393329"/>
                    </a:ext>
                  </a:extLst>
                </a:gridCol>
                <a:gridCol w="2296217">
                  <a:extLst>
                    <a:ext uri="{9D8B030D-6E8A-4147-A177-3AD203B41FA5}">
                      <a16:colId xmlns:a16="http://schemas.microsoft.com/office/drawing/2014/main" val="125168103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</a:t>
                      </a: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</a:t>
                      </a: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사용가능지역</a:t>
                      </a: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</a:t>
                      </a: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군</a:t>
                      </a: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7803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강원도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고성군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263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경기도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고성군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03362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경상남도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지역구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21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419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광주광역시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지역군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33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2813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서울특별시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강남구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44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641752"/>
                  </a:ext>
                </a:extLst>
              </a:tr>
            </a:tbl>
          </a:graphicData>
        </a:graphic>
      </p:graphicFrame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744102"/>
              </p:ext>
            </p:extLst>
          </p:nvPr>
        </p:nvGraphicFramePr>
        <p:xfrm>
          <a:off x="123871" y="1262973"/>
          <a:ext cx="7590579" cy="36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511">
                  <a:extLst>
                    <a:ext uri="{9D8B030D-6E8A-4147-A177-3AD203B41FA5}">
                      <a16:colId xmlns:a16="http://schemas.microsoft.com/office/drawing/2014/main" val="3142837672"/>
                    </a:ext>
                  </a:extLst>
                </a:gridCol>
                <a:gridCol w="6499068">
                  <a:extLst>
                    <a:ext uri="{9D8B030D-6E8A-4147-A177-3AD203B41FA5}">
                      <a16:colId xmlns:a16="http://schemas.microsoft.com/office/drawing/2014/main" val="17755445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사용가능지역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맑은 고딕" panose="020B0503020000020004" pitchFamily="50" charset="-127"/>
                          <a:ea typeface="+mn-ea"/>
                        </a:rPr>
                        <a:t>POST</a:t>
                      </a:r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+mn-ea"/>
                        </a:rPr>
                        <a:t>택배구분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130363"/>
                  </a:ext>
                </a:extLst>
              </a:tr>
            </a:tbl>
          </a:graphicData>
        </a:graphic>
      </p:graphicFrame>
      <p:sp>
        <p:nvSpPr>
          <p:cNvPr id="98" name="TextBox 97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74545" y="1729894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지역 총 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건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74545" y="1713603"/>
            <a:ext cx="7747550" cy="244119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82" y="1364881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00236" y="293277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리스트 </a:t>
            </a:r>
            <a:r>
              <a:rPr lang="en-US" altLang="ko-KR" sz="900" dirty="0" smtClean="0">
                <a:solidFill>
                  <a:srgbClr val="FF0000"/>
                </a:solidFill>
              </a:rPr>
              <a:t>5</a:t>
            </a:r>
            <a:r>
              <a:rPr lang="ko-KR" altLang="en-US" sz="900" dirty="0" smtClean="0">
                <a:solidFill>
                  <a:srgbClr val="FF0000"/>
                </a:solidFill>
              </a:rPr>
              <a:t>개 영역으로 고정</a:t>
            </a:r>
            <a:endParaRPr lang="en-US" altLang="ko-KR" sz="900" dirty="0" smtClean="0">
              <a:solidFill>
                <a:srgbClr val="FF0000"/>
              </a:solidFill>
            </a:endParaRPr>
          </a:p>
          <a:p>
            <a:r>
              <a:rPr lang="ko-KR" altLang="en-US" sz="900" dirty="0" smtClean="0">
                <a:solidFill>
                  <a:srgbClr val="FF0000"/>
                </a:solidFill>
              </a:rPr>
              <a:t>나머지 내역은 스크롤 처리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02" name="원호 101"/>
          <p:cNvSpPr/>
          <p:nvPr/>
        </p:nvSpPr>
        <p:spPr>
          <a:xfrm>
            <a:off x="5596628" y="2436213"/>
            <a:ext cx="387573" cy="1445905"/>
          </a:xfrm>
          <a:prstGeom prst="arc">
            <a:avLst>
              <a:gd name="adj1" fmla="val 16200000"/>
              <a:gd name="adj2" fmla="val 538244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" name="Vertical Scrollbar"/>
          <p:cNvGrpSpPr/>
          <p:nvPr>
            <p:custDataLst>
              <p:tags r:id="rId1"/>
            </p:custDataLst>
          </p:nvPr>
        </p:nvGrpSpPr>
        <p:grpSpPr>
          <a:xfrm>
            <a:off x="7572627" y="2342536"/>
            <a:ext cx="118135" cy="1604492"/>
            <a:chOff x="508000" y="1539522"/>
            <a:chExt cx="144016" cy="1800200"/>
          </a:xfrm>
        </p:grpSpPr>
        <p:sp>
          <p:nvSpPr>
            <p:cNvPr id="104" name="Track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508000" y="1539522"/>
              <a:ext cx="144016" cy="18002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Scroll Thumb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527548" y="1557777"/>
              <a:ext cx="104920" cy="1428255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2463474" y="1328516"/>
            <a:ext cx="646343" cy="22053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지역검색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044419" y="1729894"/>
            <a:ext cx="646343" cy="22053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727" y="1751944"/>
            <a:ext cx="252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32" y="1692522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1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9384" y="2758312"/>
            <a:ext cx="252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-2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259103" y="1341095"/>
            <a:ext cx="1106005" cy="19758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지역선택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2408545" y="1288737"/>
            <a:ext cx="838454" cy="32528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999" y="1214505"/>
            <a:ext cx="252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CAB6272-2DC9-C836-63FC-76B4DF326D5D}"/>
              </a:ext>
            </a:extLst>
          </p:cNvPr>
          <p:cNvSpPr txBox="1"/>
          <p:nvPr/>
        </p:nvSpPr>
        <p:spPr>
          <a:xfrm>
            <a:off x="7865531" y="536445"/>
            <a:ext cx="2006184" cy="36009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사용설정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사용가능지역  선택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지역선택 </a:t>
            </a:r>
            <a:r>
              <a:rPr lang="ko-KR" altLang="en-US" sz="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선택 시 </a:t>
            </a:r>
            <a:r>
              <a:rPr lang="ko-KR" altLang="en-US" sz="8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지역검색</a:t>
            </a:r>
            <a:r>
              <a:rPr lang="ko-KR" altLang="en-US" sz="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ko-KR" altLang="en-US" sz="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출력 및 아래 지역 영역 출력</a:t>
            </a:r>
            <a:endParaRPr lang="en-US" altLang="ko-KR" sz="8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-1)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지역 검색 버튼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지역 검색 팝업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사용가능지역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설정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사용가능지역 리스트 영역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내역이 없을 경우 디폴트 출력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지역 검색해 주세요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지역 검색 시 중복 내역은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건만 출력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-1)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삭제 버튼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삭제 내역이 없을 경우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ALERT “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삭제할 지역을 선택해 주세요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선택 내역 삭제 처리 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-2)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리스트는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개 출력 영역으로 고정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개 이상일 경우 스크롤 처리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90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5601" y="102220"/>
            <a:ext cx="6472991" cy="180000"/>
          </a:xfrm>
        </p:spPr>
        <p:txBody>
          <a:bodyPr>
            <a:noAutofit/>
          </a:bodyPr>
          <a:lstStyle/>
          <a:p>
            <a:r>
              <a:rPr lang="ko-KR" altLang="en-US" dirty="0"/>
              <a:t>상품권관리 </a:t>
            </a:r>
            <a:r>
              <a:rPr lang="en-US" altLang="ko-KR" dirty="0"/>
              <a:t>&gt; </a:t>
            </a:r>
            <a:r>
              <a:rPr lang="ko-KR" altLang="en-US" dirty="0"/>
              <a:t>상품권 등록 </a:t>
            </a:r>
            <a:r>
              <a:rPr lang="en-US" altLang="ko-KR" dirty="0"/>
              <a:t>&gt; </a:t>
            </a:r>
            <a:r>
              <a:rPr lang="ko-KR" altLang="en-US" dirty="0"/>
              <a:t>템플릿 적용 </a:t>
            </a:r>
            <a:r>
              <a:rPr lang="en-US" altLang="ko-KR" dirty="0"/>
              <a:t>&gt; </a:t>
            </a:r>
            <a:r>
              <a:rPr lang="ko-KR" altLang="en-US" dirty="0" smtClean="0"/>
              <a:t>사용 설정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0" y="487510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슬라이드 번호 개체 틀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0" y="487510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SC-03-008</a:t>
            </a:r>
            <a:endParaRPr lang="ko-KR" altLang="en-US" dirty="0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FAD880E6-416F-8B81-6842-DAEC59BCC748}"/>
              </a:ext>
            </a:extLst>
          </p:cNvPr>
          <p:cNvSpPr/>
          <p:nvPr/>
        </p:nvSpPr>
        <p:spPr>
          <a:xfrm>
            <a:off x="74368" y="6638694"/>
            <a:ext cx="7776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</a:rPr>
              <a:t>다음 페이지에 계속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63BA36D4-2004-2FD8-713A-0995151BD4D8}"/>
              </a:ext>
            </a:extLst>
          </p:cNvPr>
          <p:cNvSpPr/>
          <p:nvPr/>
        </p:nvSpPr>
        <p:spPr>
          <a:xfrm>
            <a:off x="82095" y="345289"/>
            <a:ext cx="7740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페이지에 이어서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138244" y="558147"/>
            <a:ext cx="7793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사용 설정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Cutout">
            <a:extLst>
              <a:ext uri="{FF2B5EF4-FFF2-40B4-BE49-F238E27FC236}">
                <a16:creationId xmlns:a16="http://schemas.microsoft.com/office/drawing/2014/main" id="{26D97FD9-E10E-1544-1445-72BA91A59139}"/>
              </a:ext>
            </a:extLst>
          </p:cNvPr>
          <p:cNvGrpSpPr/>
          <p:nvPr/>
        </p:nvGrpSpPr>
        <p:grpSpPr>
          <a:xfrm rot="5400000">
            <a:off x="3854914" y="-2741841"/>
            <a:ext cx="227575" cy="7520245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84" name="Fill">
              <a:extLst>
                <a:ext uri="{FF2B5EF4-FFF2-40B4-BE49-F238E27FC236}">
                  <a16:creationId xmlns:a16="http://schemas.microsoft.com/office/drawing/2014/main" id="{34FB2A5C-EF8E-9D95-8EC2-FFEE1500F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Border">
              <a:extLst>
                <a:ext uri="{FF2B5EF4-FFF2-40B4-BE49-F238E27FC236}">
                  <a16:creationId xmlns:a16="http://schemas.microsoft.com/office/drawing/2014/main" id="{D623EC1B-2A32-CBEF-244B-73678B56C4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4CAB6272-2DC9-C836-63FC-76B4DF326D5D}"/>
              </a:ext>
            </a:extLst>
          </p:cNvPr>
          <p:cNvSpPr txBox="1"/>
          <p:nvPr/>
        </p:nvSpPr>
        <p:spPr>
          <a:xfrm>
            <a:off x="7865531" y="536445"/>
            <a:ext cx="200618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사용설정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b="1" dirty="0">
                <a:latin typeface="맑은 고딕" pitchFamily="50" charset="-127"/>
              </a:rPr>
              <a:t>사용가능점포</a:t>
            </a:r>
            <a:endParaRPr lang="en-US" altLang="ko-KR" sz="800" b="1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1-1</a:t>
            </a:r>
            <a:r>
              <a:rPr lang="en-US" altLang="ko-KR" sz="800" b="1" dirty="0">
                <a:latin typeface="맑은 고딕" pitchFamily="50" charset="-127"/>
              </a:rPr>
              <a:t>) </a:t>
            </a:r>
            <a:r>
              <a:rPr lang="ko-KR" altLang="en-US" sz="800" dirty="0" smtClean="0">
                <a:latin typeface="맑은 고딕" pitchFamily="50" charset="-127"/>
              </a:rPr>
              <a:t>점포선택 </a:t>
            </a:r>
            <a:r>
              <a:rPr lang="en-US" altLang="ko-KR" sz="800" dirty="0">
                <a:latin typeface="맑은 고딕" pitchFamily="50" charset="-127"/>
              </a:rPr>
              <a:t>– </a:t>
            </a:r>
            <a:r>
              <a:rPr lang="ko-KR" altLang="en-US" sz="800" dirty="0">
                <a:latin typeface="맑은 고딕" pitchFamily="50" charset="-127"/>
              </a:rPr>
              <a:t>선택 시 옆 점포 검색 버튼 출력 및 아래 점포 리스트 영역 또한 출력</a:t>
            </a:r>
            <a:endParaRPr lang="en-US" altLang="ko-KR" sz="800" dirty="0">
              <a:latin typeface="맑은 고딕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401148"/>
              </p:ext>
            </p:extLst>
          </p:nvPr>
        </p:nvGraphicFramePr>
        <p:xfrm>
          <a:off x="141642" y="1325118"/>
          <a:ext cx="7590579" cy="36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511">
                  <a:extLst>
                    <a:ext uri="{9D8B030D-6E8A-4147-A177-3AD203B41FA5}">
                      <a16:colId xmlns:a16="http://schemas.microsoft.com/office/drawing/2014/main" val="3142837672"/>
                    </a:ext>
                  </a:extLst>
                </a:gridCol>
                <a:gridCol w="6499068">
                  <a:extLst>
                    <a:ext uri="{9D8B030D-6E8A-4147-A177-3AD203B41FA5}">
                      <a16:colId xmlns:a16="http://schemas.microsoft.com/office/drawing/2014/main" val="17755445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사용가능점포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맑은 고딕" panose="020B0503020000020004" pitchFamily="50" charset="-127"/>
                          <a:ea typeface="+mn-ea"/>
                        </a:rPr>
                        <a:t>POST</a:t>
                      </a:r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+mn-ea"/>
                        </a:rPr>
                        <a:t>택배구분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130363"/>
                  </a:ext>
                </a:extLst>
              </a:tr>
            </a:tbl>
          </a:graphicData>
        </a:graphic>
      </p:graphicFrame>
      <p:graphicFrame>
        <p:nvGraphicFramePr>
          <p:cNvPr id="33" name="표 5">
            <a:extLst>
              <a:ext uri="{FF2B5EF4-FFF2-40B4-BE49-F238E27FC236}">
                <a16:creationId xmlns:a16="http://schemas.microsoft.com/office/drawing/2014/main" id="{3AA17D4D-AFD1-C0EB-CA1D-845F957AE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984944"/>
              </p:ext>
            </p:extLst>
          </p:nvPr>
        </p:nvGraphicFramePr>
        <p:xfrm>
          <a:off x="156084" y="2097871"/>
          <a:ext cx="7580889" cy="194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0857">
                  <a:extLst>
                    <a:ext uri="{9D8B030D-6E8A-4147-A177-3AD203B41FA5}">
                      <a16:colId xmlns:a16="http://schemas.microsoft.com/office/drawing/2014/main" val="90555613"/>
                    </a:ext>
                  </a:extLst>
                </a:gridCol>
                <a:gridCol w="460857">
                  <a:extLst>
                    <a:ext uri="{9D8B030D-6E8A-4147-A177-3AD203B41FA5}">
                      <a16:colId xmlns:a16="http://schemas.microsoft.com/office/drawing/2014/main" val="3166275727"/>
                    </a:ext>
                  </a:extLst>
                </a:gridCol>
                <a:gridCol w="2418515">
                  <a:extLst>
                    <a:ext uri="{9D8B030D-6E8A-4147-A177-3AD203B41FA5}">
                      <a16:colId xmlns:a16="http://schemas.microsoft.com/office/drawing/2014/main" val="3927074102"/>
                    </a:ext>
                  </a:extLst>
                </a:gridCol>
                <a:gridCol w="2120330">
                  <a:extLst>
                    <a:ext uri="{9D8B030D-6E8A-4147-A177-3AD203B41FA5}">
                      <a16:colId xmlns:a16="http://schemas.microsoft.com/office/drawing/2014/main" val="1251681036"/>
                    </a:ext>
                  </a:extLst>
                </a:gridCol>
                <a:gridCol w="2120330">
                  <a:extLst>
                    <a:ext uri="{9D8B030D-6E8A-4147-A177-3AD203B41FA5}">
                      <a16:colId xmlns:a16="http://schemas.microsoft.com/office/drawing/2014/main" val="56100065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</a:t>
                      </a: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군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점포명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점포코드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7803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강원도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점포명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코드값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263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경기도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점포명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코드값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03362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경상남도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점포명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419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광주광역시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점포명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코드값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2813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서울특별시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점포명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코드값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641752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102818" y="1824737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점포 총 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건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2818" y="1808446"/>
            <a:ext cx="7747550" cy="244119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028509" y="302761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리스트 </a:t>
            </a:r>
            <a:r>
              <a:rPr lang="en-US" altLang="ko-KR" sz="900" dirty="0" smtClean="0">
                <a:solidFill>
                  <a:srgbClr val="FF0000"/>
                </a:solidFill>
              </a:rPr>
              <a:t>5</a:t>
            </a:r>
            <a:r>
              <a:rPr lang="ko-KR" altLang="en-US" sz="900" dirty="0" smtClean="0">
                <a:solidFill>
                  <a:srgbClr val="FF0000"/>
                </a:solidFill>
              </a:rPr>
              <a:t>개 영역으로 고정</a:t>
            </a:r>
            <a:endParaRPr lang="en-US" altLang="ko-KR" sz="900" dirty="0" smtClean="0">
              <a:solidFill>
                <a:srgbClr val="FF0000"/>
              </a:solidFill>
            </a:endParaRPr>
          </a:p>
          <a:p>
            <a:r>
              <a:rPr lang="ko-KR" altLang="en-US" sz="900" dirty="0" smtClean="0">
                <a:solidFill>
                  <a:srgbClr val="FF0000"/>
                </a:solidFill>
              </a:rPr>
              <a:t>나머지 내역은 스크롤 처리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37" name="원호 36"/>
          <p:cNvSpPr/>
          <p:nvPr/>
        </p:nvSpPr>
        <p:spPr>
          <a:xfrm>
            <a:off x="5624901" y="2531056"/>
            <a:ext cx="387573" cy="1445905"/>
          </a:xfrm>
          <a:prstGeom prst="arc">
            <a:avLst>
              <a:gd name="adj1" fmla="val 16200000"/>
              <a:gd name="adj2" fmla="val 538244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Vertical Scrollbar"/>
          <p:cNvGrpSpPr/>
          <p:nvPr>
            <p:custDataLst>
              <p:tags r:id="rId1"/>
            </p:custDataLst>
          </p:nvPr>
        </p:nvGrpSpPr>
        <p:grpSpPr>
          <a:xfrm>
            <a:off x="7600900" y="2437379"/>
            <a:ext cx="118135" cy="1604492"/>
            <a:chOff x="508000" y="1539522"/>
            <a:chExt cx="144016" cy="1800200"/>
          </a:xfrm>
        </p:grpSpPr>
        <p:sp>
          <p:nvSpPr>
            <p:cNvPr id="39" name="Track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508000" y="1539522"/>
              <a:ext cx="144016" cy="18002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Scroll Thumb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527548" y="1557777"/>
              <a:ext cx="104920" cy="1428255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51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42" y="1418958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2477078" y="1384929"/>
            <a:ext cx="783525" cy="22053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점포검색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984" y="1263013"/>
            <a:ext cx="252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277968" y="1397708"/>
            <a:ext cx="1106005" cy="19758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점포선택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441999" y="1325158"/>
            <a:ext cx="911709" cy="32528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072692" y="1842890"/>
            <a:ext cx="646343" cy="22053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975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상품권관리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상품권 등록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기본 등록 정보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0" y="487510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5CED33C-A7A9-42BC-D358-F7FE64306296}"/>
              </a:ext>
            </a:extLst>
          </p:cNvPr>
          <p:cNvCxnSpPr/>
          <p:nvPr/>
        </p:nvCxnSpPr>
        <p:spPr>
          <a:xfrm>
            <a:off x="67860" y="760871"/>
            <a:ext cx="777600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TextBox 46"/>
          <p:cNvSpPr txBox="1"/>
          <p:nvPr/>
        </p:nvSpPr>
        <p:spPr>
          <a:xfrm>
            <a:off x="125590" y="464427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상품권 등록</a:t>
            </a:r>
            <a:endParaRPr lang="ko-KR" altLang="en-US" sz="900" b="1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E677534-52BA-A99D-702E-9F2D0BE121E3}"/>
              </a:ext>
            </a:extLst>
          </p:cNvPr>
          <p:cNvSpPr/>
          <p:nvPr/>
        </p:nvSpPr>
        <p:spPr>
          <a:xfrm>
            <a:off x="7070276" y="891789"/>
            <a:ext cx="665285" cy="195030"/>
          </a:xfrm>
          <a:prstGeom prst="rect">
            <a:avLst/>
          </a:prstGeom>
          <a:solidFill>
            <a:srgbClr val="1877F2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6453894" y="882318"/>
            <a:ext cx="504056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FAD880E6-416F-8B81-6842-DAEC59BCC748}"/>
              </a:ext>
            </a:extLst>
          </p:cNvPr>
          <p:cNvSpPr/>
          <p:nvPr/>
        </p:nvSpPr>
        <p:spPr>
          <a:xfrm>
            <a:off x="74368" y="6646013"/>
            <a:ext cx="7776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페이지에 계속</a:t>
            </a:r>
          </a:p>
        </p:txBody>
      </p:sp>
      <p:graphicFrame>
        <p:nvGraphicFramePr>
          <p:cNvPr id="403" name="표 402">
            <a:extLst>
              <a:ext uri="{FF2B5EF4-FFF2-40B4-BE49-F238E27FC236}">
                <a16:creationId xmlns:a16="http://schemas.microsoft.com/office/drawing/2014/main" id="{BC6451B7-BA9C-2334-5BF3-272566F4B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101253"/>
              </p:ext>
            </p:extLst>
          </p:nvPr>
        </p:nvGraphicFramePr>
        <p:xfrm>
          <a:off x="125590" y="1635740"/>
          <a:ext cx="7590579" cy="398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511">
                  <a:extLst>
                    <a:ext uri="{9D8B030D-6E8A-4147-A177-3AD203B41FA5}">
                      <a16:colId xmlns:a16="http://schemas.microsoft.com/office/drawing/2014/main" val="1060882675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340816232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74017693"/>
                    </a:ext>
                  </a:extLst>
                </a:gridCol>
                <a:gridCol w="2629802">
                  <a:extLst>
                    <a:ext uri="{9D8B030D-6E8A-4147-A177-3AD203B41FA5}">
                      <a16:colId xmlns:a16="http://schemas.microsoft.com/office/drawing/2014/main" val="31907973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상품권코드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신규 등록 시 자동으로 생성됩니다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등록일자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신규 등록 시 자동으로 생성됩니다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0286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공급지사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브랜드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3935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교환처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 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0297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상품권명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관리상품권명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83182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권종타입</a:t>
                      </a:r>
                      <a:r>
                        <a:rPr lang="ko-KR" altLang="en-US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9153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판매기간설정여부</a:t>
                      </a:r>
                      <a:r>
                        <a:rPr lang="ko-KR" altLang="en-US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142203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유효기간타입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072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7003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유효기간연장여부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+mn-ea"/>
                        </a:rPr>
                        <a:t>취소가능여부 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2750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환불가능여부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금액교환권여부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4994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온</a:t>
                      </a: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오프라인타입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i="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356686"/>
                  </a:ext>
                </a:extLst>
              </a:tr>
            </a:tbl>
          </a:graphicData>
        </a:graphic>
      </p:graphicFrame>
      <p:sp>
        <p:nvSpPr>
          <p:cNvPr id="404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90" y="1730921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06" name="직사각형 405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155283" y="2075267"/>
            <a:ext cx="2052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7" name="직사각형 406">
            <a:extLst>
              <a:ext uri="{FF2B5EF4-FFF2-40B4-BE49-F238E27FC236}">
                <a16:creationId xmlns:a16="http://schemas.microsoft.com/office/drawing/2014/main" id="{71C6713A-8C04-544F-5742-043B7EFC4E4D}"/>
              </a:ext>
            </a:extLst>
          </p:cNvPr>
          <p:cNvSpPr/>
          <p:nvPr/>
        </p:nvSpPr>
        <p:spPr>
          <a:xfrm>
            <a:off x="7254705" y="2075267"/>
            <a:ext cx="396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8" name="직사각형 407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284679" y="2076887"/>
            <a:ext cx="2052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71C6713A-8C04-544F-5742-043B7EFC4E4D}"/>
              </a:ext>
            </a:extLst>
          </p:cNvPr>
          <p:cNvSpPr/>
          <p:nvPr/>
        </p:nvSpPr>
        <p:spPr>
          <a:xfrm>
            <a:off x="3384101" y="2076887"/>
            <a:ext cx="396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284679" y="2428537"/>
            <a:ext cx="2052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" name="직사각형 410">
            <a:extLst>
              <a:ext uri="{FF2B5EF4-FFF2-40B4-BE49-F238E27FC236}">
                <a16:creationId xmlns:a16="http://schemas.microsoft.com/office/drawing/2014/main" id="{71C6713A-8C04-544F-5742-043B7EFC4E4D}"/>
              </a:ext>
            </a:extLst>
          </p:cNvPr>
          <p:cNvSpPr/>
          <p:nvPr/>
        </p:nvSpPr>
        <p:spPr>
          <a:xfrm>
            <a:off x="3384101" y="2428537"/>
            <a:ext cx="396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2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174511" y="2473590"/>
            <a:ext cx="558017" cy="144922"/>
            <a:chOff x="765932" y="2788621"/>
            <a:chExt cx="558017" cy="144922"/>
          </a:xfrm>
        </p:grpSpPr>
        <p:sp>
          <p:nvSpPr>
            <p:cNvPr id="413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90"/>
              </p:custDataLst>
            </p:nvPr>
          </p:nvSpPr>
          <p:spPr bwMode="auto">
            <a:xfrm>
              <a:off x="855418" y="2788621"/>
              <a:ext cx="468531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판매중지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14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415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91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16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92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417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893857" y="2470205"/>
            <a:ext cx="455425" cy="144922"/>
            <a:chOff x="765934" y="2789793"/>
            <a:chExt cx="455425" cy="144922"/>
          </a:xfrm>
        </p:grpSpPr>
        <p:sp>
          <p:nvSpPr>
            <p:cNvPr id="418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87"/>
              </p:custDataLst>
            </p:nvPr>
          </p:nvSpPr>
          <p:spPr bwMode="auto">
            <a:xfrm>
              <a:off x="855420" y="2789793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판매중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19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420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88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21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89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422" name="직사각형 42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284679" y="2805375"/>
            <a:ext cx="2052000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4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85538" y="3929730"/>
            <a:ext cx="660609" cy="144922"/>
            <a:chOff x="765932" y="2788621"/>
            <a:chExt cx="660609" cy="144922"/>
          </a:xfrm>
        </p:grpSpPr>
        <p:sp>
          <p:nvSpPr>
            <p:cNvPr id="425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84"/>
              </p:custDataLst>
            </p:nvPr>
          </p:nvSpPr>
          <p:spPr bwMode="auto">
            <a:xfrm>
              <a:off x="855418" y="2788621"/>
              <a:ext cx="571123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발행일기준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26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427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85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28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86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429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2321936" y="3925123"/>
            <a:ext cx="1309826" cy="144922"/>
            <a:chOff x="765934" y="2789793"/>
            <a:chExt cx="1309826" cy="144922"/>
          </a:xfrm>
        </p:grpSpPr>
        <p:sp>
          <p:nvSpPr>
            <p:cNvPr id="430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81"/>
              </p:custDataLst>
            </p:nvPr>
          </p:nvSpPr>
          <p:spPr bwMode="auto">
            <a:xfrm>
              <a:off x="855420" y="2789793"/>
              <a:ext cx="1220340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기간설정</a:t>
              </a:r>
              <a:r>
                <a:rPr lang="en-US" altLang="ko-KR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(</a:t>
              </a:r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시작일</a:t>
              </a:r>
              <a:r>
                <a:rPr lang="en-US" altLang="ko-KR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~</a:t>
              </a:r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종료일</a:t>
              </a:r>
              <a:r>
                <a:rPr lang="en-US" altLang="ko-KR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)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31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432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82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33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83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434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11" y="2098814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36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70" y="3196809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37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90" y="4088129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8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0879" y="1737419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0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214" y="2466466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2" name="Picture 668" descr="ico_cal">
            <a:extLst>
              <a:ext uri="{FF2B5EF4-FFF2-40B4-BE49-F238E27FC236}">
                <a16:creationId xmlns:a16="http://schemas.microsoft.com/office/drawing/2014/main" id="{06A4D19C-6F24-EE8B-7EC9-5F321A15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4" cstate="print"/>
          <a:srcRect/>
          <a:stretch>
            <a:fillRect/>
          </a:stretch>
        </p:blipFill>
        <p:spPr bwMode="auto">
          <a:xfrm>
            <a:off x="1221099" y="6173809"/>
            <a:ext cx="172191" cy="17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3" name="직사각형 442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362167" y="6154414"/>
            <a:ext cx="828000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4" name="Picture 668" descr="ico_cal">
            <a:extLst>
              <a:ext uri="{FF2B5EF4-FFF2-40B4-BE49-F238E27FC236}">
                <a16:creationId xmlns:a16="http://schemas.microsoft.com/office/drawing/2014/main" id="{06A4D19C-6F24-EE8B-7EC9-5F321A15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4" cstate="print"/>
          <a:srcRect/>
          <a:stretch>
            <a:fillRect/>
          </a:stretch>
        </p:blipFill>
        <p:spPr bwMode="auto">
          <a:xfrm>
            <a:off x="2434472" y="6168536"/>
            <a:ext cx="172191" cy="17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5" name="직사각형 44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575540" y="6149141"/>
            <a:ext cx="828000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6" name="Text Box 671">
            <a:extLst>
              <a:ext uri="{FF2B5EF4-FFF2-40B4-BE49-F238E27FC236}">
                <a16:creationId xmlns:a16="http://schemas.microsoft.com/office/drawing/2014/main" id="{2E632CD3-A8C4-8E0E-54D8-3DBF6988E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385" y="6096937"/>
            <a:ext cx="253523" cy="302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</a:p>
        </p:txBody>
      </p:sp>
      <p:sp>
        <p:nvSpPr>
          <p:cNvPr id="447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635" y="3795171"/>
            <a:ext cx="252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8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518" y="3793180"/>
            <a:ext cx="252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-2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9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841869" y="4994468"/>
            <a:ext cx="352833" cy="144922"/>
            <a:chOff x="765932" y="2788621"/>
            <a:chExt cx="352833" cy="144922"/>
          </a:xfrm>
        </p:grpSpPr>
        <p:sp>
          <p:nvSpPr>
            <p:cNvPr id="450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855418" y="2788621"/>
              <a:ext cx="26334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51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452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79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53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80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454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278941" y="4996676"/>
            <a:ext cx="455425" cy="144922"/>
            <a:chOff x="765934" y="2789793"/>
            <a:chExt cx="455425" cy="144922"/>
          </a:xfrm>
        </p:grpSpPr>
        <p:sp>
          <p:nvSpPr>
            <p:cNvPr id="455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855420" y="2789793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56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457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76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58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77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459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5753586" y="4619228"/>
            <a:ext cx="352833" cy="144922"/>
            <a:chOff x="765932" y="2788621"/>
            <a:chExt cx="352833" cy="144922"/>
          </a:xfrm>
        </p:grpSpPr>
        <p:sp>
          <p:nvSpPr>
            <p:cNvPr id="460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72"/>
              </p:custDataLst>
            </p:nvPr>
          </p:nvSpPr>
          <p:spPr bwMode="auto">
            <a:xfrm>
              <a:off x="855418" y="2788621"/>
              <a:ext cx="26334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61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462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73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63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74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464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5190658" y="4621436"/>
            <a:ext cx="455425" cy="144922"/>
            <a:chOff x="765934" y="2789793"/>
            <a:chExt cx="455425" cy="144922"/>
          </a:xfrm>
        </p:grpSpPr>
        <p:sp>
          <p:nvSpPr>
            <p:cNvPr id="465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69"/>
              </p:custDataLst>
            </p:nvPr>
          </p:nvSpPr>
          <p:spPr bwMode="auto">
            <a:xfrm>
              <a:off x="855420" y="2789793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66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467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70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68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71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470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1285538" y="4264270"/>
            <a:ext cx="362451" cy="144922"/>
            <a:chOff x="765934" y="2789793"/>
            <a:chExt cx="362451" cy="144922"/>
          </a:xfrm>
        </p:grpSpPr>
        <p:sp>
          <p:nvSpPr>
            <p:cNvPr id="471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66"/>
              </p:custDataLst>
            </p:nvPr>
          </p:nvSpPr>
          <p:spPr bwMode="auto">
            <a:xfrm>
              <a:off x="855420" y="2789793"/>
              <a:ext cx="272965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30</a:t>
              </a:r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일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72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473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67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74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68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475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1725033" y="4263241"/>
            <a:ext cx="362451" cy="144922"/>
            <a:chOff x="765934" y="2789793"/>
            <a:chExt cx="362451" cy="144922"/>
          </a:xfrm>
        </p:grpSpPr>
        <p:sp>
          <p:nvSpPr>
            <p:cNvPr id="476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855420" y="2789793"/>
              <a:ext cx="272965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60</a:t>
              </a:r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일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77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478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64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79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65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480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2144782" y="4261990"/>
            <a:ext cx="362451" cy="144922"/>
            <a:chOff x="765934" y="2789793"/>
            <a:chExt cx="362451" cy="144922"/>
          </a:xfrm>
        </p:grpSpPr>
        <p:sp>
          <p:nvSpPr>
            <p:cNvPr id="481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60"/>
              </p:custDataLst>
            </p:nvPr>
          </p:nvSpPr>
          <p:spPr bwMode="auto">
            <a:xfrm>
              <a:off x="855420" y="2789793"/>
              <a:ext cx="272965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90</a:t>
              </a:r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일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82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483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61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84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62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485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2580029" y="4256090"/>
            <a:ext cx="418557" cy="144922"/>
            <a:chOff x="765934" y="2789793"/>
            <a:chExt cx="418557" cy="144922"/>
          </a:xfrm>
        </p:grpSpPr>
        <p:sp>
          <p:nvSpPr>
            <p:cNvPr id="486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855420" y="2789793"/>
              <a:ext cx="329071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180</a:t>
              </a:r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일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87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488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58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89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59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490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3123762" y="4262661"/>
            <a:ext cx="306346" cy="144922"/>
            <a:chOff x="765934" y="2789793"/>
            <a:chExt cx="306346" cy="144922"/>
          </a:xfrm>
        </p:grpSpPr>
        <p:sp>
          <p:nvSpPr>
            <p:cNvPr id="491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855420" y="2789793"/>
              <a:ext cx="216860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1</a:t>
              </a:r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년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92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493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55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94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56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495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3549880" y="4261452"/>
            <a:ext cx="306346" cy="144922"/>
            <a:chOff x="765934" y="2789793"/>
            <a:chExt cx="306346" cy="144922"/>
          </a:xfrm>
        </p:grpSpPr>
        <p:sp>
          <p:nvSpPr>
            <p:cNvPr id="496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855420" y="2789793"/>
              <a:ext cx="216860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5</a:t>
              </a:r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년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97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498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52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99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53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500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3950990" y="4260270"/>
            <a:ext cx="352833" cy="144922"/>
            <a:chOff x="765934" y="2789793"/>
            <a:chExt cx="352833" cy="144922"/>
          </a:xfrm>
        </p:grpSpPr>
        <p:sp>
          <p:nvSpPr>
            <p:cNvPr id="501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855420" y="2789793"/>
              <a:ext cx="26334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입력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502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503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49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504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50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505" name="직사각형 50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4321292" y="4231065"/>
            <a:ext cx="826973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6" name="TextBox 505"/>
          <p:cNvSpPr txBox="1"/>
          <p:nvPr/>
        </p:nvSpPr>
        <p:spPr>
          <a:xfrm>
            <a:off x="5114628" y="425007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일</a:t>
            </a:r>
            <a:endParaRPr lang="ko-KR" altLang="en-US" sz="800" dirty="0"/>
          </a:p>
        </p:txBody>
      </p:sp>
      <p:sp>
        <p:nvSpPr>
          <p:cNvPr id="507" name="직사각형 506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3070898" y="6155784"/>
            <a:ext cx="826973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8" name="TextBox 507"/>
          <p:cNvSpPr txBox="1"/>
          <p:nvPr/>
        </p:nvSpPr>
        <p:spPr>
          <a:xfrm>
            <a:off x="2809999" y="615334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총</a:t>
            </a:r>
          </a:p>
        </p:txBody>
      </p:sp>
      <p:sp>
        <p:nvSpPr>
          <p:cNvPr id="509" name="TextBox 508"/>
          <p:cNvSpPr txBox="1"/>
          <p:nvPr/>
        </p:nvSpPr>
        <p:spPr>
          <a:xfrm>
            <a:off x="3848706" y="615267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일</a:t>
            </a:r>
            <a:endParaRPr lang="ko-KR" altLang="en-US" sz="800" dirty="0"/>
          </a:p>
        </p:txBody>
      </p:sp>
      <p:sp>
        <p:nvSpPr>
          <p:cNvPr id="511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15" y="4640570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2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1287031" y="3552590"/>
            <a:ext cx="455425" cy="144922"/>
            <a:chOff x="765932" y="2788621"/>
            <a:chExt cx="455425" cy="144922"/>
          </a:xfrm>
        </p:grpSpPr>
        <p:sp>
          <p:nvSpPr>
            <p:cNvPr id="513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514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515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516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47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517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7"/>
            </p:custDataLst>
          </p:nvPr>
        </p:nvGrpSpPr>
        <p:grpSpPr>
          <a:xfrm>
            <a:off x="1845727" y="3547818"/>
            <a:ext cx="352833" cy="144922"/>
            <a:chOff x="765934" y="2789793"/>
            <a:chExt cx="352833" cy="144922"/>
          </a:xfrm>
        </p:grpSpPr>
        <p:sp>
          <p:nvSpPr>
            <p:cNvPr id="518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855420" y="2789793"/>
              <a:ext cx="26334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519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520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521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pic>
        <p:nvPicPr>
          <p:cNvPr id="522" name="Picture 668" descr="ico_cal">
            <a:extLst>
              <a:ext uri="{FF2B5EF4-FFF2-40B4-BE49-F238E27FC236}">
                <a16:creationId xmlns:a16="http://schemas.microsoft.com/office/drawing/2014/main" id="{06A4D19C-6F24-EE8B-7EC9-5F321A15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4" cstate="print"/>
          <a:srcRect/>
          <a:stretch>
            <a:fillRect/>
          </a:stretch>
        </p:blipFill>
        <p:spPr bwMode="auto">
          <a:xfrm>
            <a:off x="3180559" y="3541454"/>
            <a:ext cx="172191" cy="17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3" name="직사각형 522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321627" y="3522059"/>
            <a:ext cx="828000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2024-07-01</a:t>
            </a:r>
            <a:endParaRPr lang="ko-KR" altLang="en-US" sz="8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4" name="Picture 668" descr="ico_cal">
            <a:extLst>
              <a:ext uri="{FF2B5EF4-FFF2-40B4-BE49-F238E27FC236}">
                <a16:creationId xmlns:a16="http://schemas.microsoft.com/office/drawing/2014/main" id="{06A4D19C-6F24-EE8B-7EC9-5F321A15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4" cstate="print"/>
          <a:srcRect/>
          <a:stretch>
            <a:fillRect/>
          </a:stretch>
        </p:blipFill>
        <p:spPr bwMode="auto">
          <a:xfrm>
            <a:off x="4393932" y="3543496"/>
            <a:ext cx="172191" cy="17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5" name="직사각형 52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3535000" y="3524101"/>
            <a:ext cx="828000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2030-12-31</a:t>
            </a:r>
            <a:endParaRPr lang="ko-KR" altLang="en-US" sz="8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6" name="Text Box 671">
            <a:extLst>
              <a:ext uri="{FF2B5EF4-FFF2-40B4-BE49-F238E27FC236}">
                <a16:creationId xmlns:a16="http://schemas.microsoft.com/office/drawing/2014/main" id="{2E632CD3-A8C4-8E0E-54D8-3DBF6988E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8237" y="3472521"/>
            <a:ext cx="253523" cy="302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</a:p>
        </p:txBody>
      </p:sp>
      <p:grpSp>
        <p:nvGrpSpPr>
          <p:cNvPr id="527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18"/>
            </p:custDataLst>
          </p:nvPr>
        </p:nvGrpSpPr>
        <p:grpSpPr>
          <a:xfrm>
            <a:off x="1841710" y="4634684"/>
            <a:ext cx="352833" cy="144922"/>
            <a:chOff x="765932" y="2788621"/>
            <a:chExt cx="352833" cy="144922"/>
          </a:xfrm>
        </p:grpSpPr>
        <p:sp>
          <p:nvSpPr>
            <p:cNvPr id="528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855418" y="2788621"/>
              <a:ext cx="26334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529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530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531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532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1278782" y="4636892"/>
            <a:ext cx="455425" cy="144922"/>
            <a:chOff x="765934" y="2789793"/>
            <a:chExt cx="455425" cy="144922"/>
          </a:xfrm>
        </p:grpSpPr>
        <p:sp>
          <p:nvSpPr>
            <p:cNvPr id="533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855420" y="2789793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534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535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536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537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0" y="3550204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8" name="직사각형 537"/>
          <p:cNvSpPr/>
          <p:nvPr/>
        </p:nvSpPr>
        <p:spPr>
          <a:xfrm>
            <a:off x="1236580" y="4181827"/>
            <a:ext cx="4502138" cy="35365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9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843" y="4115127"/>
            <a:ext cx="252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40" name="꺾인 연결선 539"/>
          <p:cNvCxnSpPr/>
          <p:nvPr/>
        </p:nvCxnSpPr>
        <p:spPr>
          <a:xfrm rot="16200000" flipH="1">
            <a:off x="1641445" y="4840019"/>
            <a:ext cx="2052803" cy="51285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1" name="직사각형 540"/>
          <p:cNvSpPr/>
          <p:nvPr/>
        </p:nvSpPr>
        <p:spPr>
          <a:xfrm>
            <a:off x="125862" y="6086653"/>
            <a:ext cx="4502138" cy="35365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2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624" y="5995305"/>
            <a:ext cx="252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-2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3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20"/>
            </p:custDataLst>
          </p:nvPr>
        </p:nvGrpSpPr>
        <p:grpSpPr>
          <a:xfrm>
            <a:off x="5187277" y="4973828"/>
            <a:ext cx="455425" cy="144922"/>
            <a:chOff x="765932" y="2788621"/>
            <a:chExt cx="455425" cy="144922"/>
          </a:xfrm>
        </p:grpSpPr>
        <p:sp>
          <p:nvSpPr>
            <p:cNvPr id="544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545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546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547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548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21"/>
            </p:custDataLst>
          </p:nvPr>
        </p:nvGrpSpPr>
        <p:grpSpPr>
          <a:xfrm>
            <a:off x="5738718" y="4973209"/>
            <a:ext cx="352833" cy="144922"/>
            <a:chOff x="765934" y="2789793"/>
            <a:chExt cx="352833" cy="144922"/>
          </a:xfrm>
        </p:grpSpPr>
        <p:sp>
          <p:nvSpPr>
            <p:cNvPr id="549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855420" y="2789793"/>
              <a:ext cx="26334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550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551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552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553" name="직사각형 552"/>
          <p:cNvSpPr/>
          <p:nvPr/>
        </p:nvSpPr>
        <p:spPr>
          <a:xfrm>
            <a:off x="5074603" y="5699915"/>
            <a:ext cx="22807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11. </a:t>
            </a:r>
            <a:r>
              <a:rPr lang="ko-KR" altLang="en-US" sz="800" b="1" dirty="0">
                <a:latin typeface="맑은 고딕" pitchFamily="50" charset="-127"/>
              </a:rPr>
              <a:t>금액교환권여부</a:t>
            </a:r>
            <a:endParaRPr lang="en-US" altLang="ko-KR" sz="800" b="1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</a:rPr>
              <a:t>교환권일 경우 해당 상품이 없을 경우</a:t>
            </a:r>
            <a:r>
              <a:rPr lang="en-US" altLang="ko-KR" sz="800" dirty="0" smtClean="0">
                <a:latin typeface="맑은 고딕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itchFamily="50" charset="-127"/>
              </a:rPr>
              <a:t> </a:t>
            </a:r>
            <a:r>
              <a:rPr lang="en-US" altLang="ko-KR" sz="800" dirty="0" smtClean="0">
                <a:latin typeface="맑은 고딕" pitchFamily="50" charset="-127"/>
              </a:rPr>
              <a:t> POS</a:t>
            </a:r>
            <a:r>
              <a:rPr lang="ko-KR" altLang="en-US" sz="800" dirty="0" smtClean="0">
                <a:latin typeface="맑은 고딕" pitchFamily="50" charset="-127"/>
              </a:rPr>
              <a:t>에서 </a:t>
            </a:r>
            <a:r>
              <a:rPr lang="ko-KR" altLang="en-US" sz="800" dirty="0" err="1" smtClean="0">
                <a:latin typeface="맑은 고딕" pitchFamily="50" charset="-127"/>
              </a:rPr>
              <a:t>금액권으로</a:t>
            </a:r>
            <a:r>
              <a:rPr lang="ko-KR" altLang="en-US" sz="800" dirty="0" smtClean="0">
                <a:latin typeface="맑은 고딕" pitchFamily="50" charset="-127"/>
              </a:rPr>
              <a:t> 처리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</a:rPr>
              <a:t>설정 </a:t>
            </a:r>
            <a:r>
              <a:rPr lang="en-US" altLang="ko-KR" sz="800" dirty="0" smtClean="0">
                <a:latin typeface="맑은 고딕" pitchFamily="50" charset="-127"/>
              </a:rPr>
              <a:t>– </a:t>
            </a:r>
            <a:r>
              <a:rPr lang="ko-KR" altLang="en-US" sz="800" dirty="0" smtClean="0">
                <a:latin typeface="맑은 고딕" pitchFamily="50" charset="-127"/>
              </a:rPr>
              <a:t>권종타입 교환권일경우 만 설정 가능</a:t>
            </a:r>
            <a:endParaRPr lang="en-US" altLang="ko-KR" sz="800" dirty="0">
              <a:latin typeface="맑은 고딕" pitchFamily="50" charset="-127"/>
            </a:endParaRPr>
          </a:p>
        </p:txBody>
      </p:sp>
      <p:sp>
        <p:nvSpPr>
          <p:cNvPr id="554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7000" y="4990729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5" name="직사각형 55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178428" y="2801391"/>
            <a:ext cx="2052000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6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70" y="2828916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7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0879" y="2828916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4CAB6272-2DC9-C836-63FC-76B4DF326D5D}"/>
              </a:ext>
            </a:extLst>
          </p:cNvPr>
          <p:cNvSpPr txBox="1"/>
          <p:nvPr/>
        </p:nvSpPr>
        <p:spPr>
          <a:xfrm>
            <a:off x="7865531" y="536445"/>
            <a:ext cx="2006184" cy="63709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상품권코드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실제 판매지사 내 전시 및 판매될 상품권 코드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등록일자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신규등록록시 자동 생성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공급지사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브랜드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교환처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검색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상태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상품권 판매 상태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판매중지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상품권 발행 불가능 상태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판매중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상품권 발행 가능 상태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상품권명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상품권명 입력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관리상품권명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운영자 관리 상품권명 입력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800" b="1" dirty="0">
                <a:latin typeface="맑은 고딕" pitchFamily="50" charset="-127"/>
              </a:rPr>
              <a:t>권종타입 </a:t>
            </a:r>
            <a:r>
              <a:rPr lang="en-US" altLang="ko-KR" sz="800" b="1" dirty="0">
                <a:latin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</a:rPr>
              <a:t>금액권</a:t>
            </a:r>
            <a:r>
              <a:rPr lang="en-US" altLang="ko-KR" sz="800" dirty="0">
                <a:latin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</a:rPr>
              <a:t>교환권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기본상품은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할인권 제외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800" dirty="0">
                <a:solidFill>
                  <a:srgbClr val="FF0000"/>
                </a:solidFill>
                <a:latin typeface="맑은 고딕" pitchFamily="50" charset="-127"/>
              </a:rPr>
              <a:t>발행채널 </a:t>
            </a:r>
            <a:r>
              <a:rPr lang="en-US" altLang="ko-KR" sz="800" dirty="0">
                <a:solidFill>
                  <a:srgbClr val="FF0000"/>
                </a:solidFill>
                <a:latin typeface="맑은 고딕" pitchFamily="50" charset="-127"/>
              </a:rPr>
              <a:t>: </a:t>
            </a:r>
            <a:r>
              <a:rPr lang="ko-KR" altLang="en-US" sz="800" dirty="0">
                <a:solidFill>
                  <a:srgbClr val="FF0000"/>
                </a:solidFill>
                <a:latin typeface="맑은 고딕" pitchFamily="50" charset="-127"/>
              </a:rPr>
              <a:t>연동 방법 확인 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</a:rPr>
              <a:t>필요  </a:t>
            </a:r>
            <a:endParaRPr lang="en-US" altLang="ko-KR" sz="800" dirty="0">
              <a:solidFill>
                <a:srgbClr val="FF0000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rgbClr val="FF0000"/>
                </a:solidFill>
                <a:latin typeface="맑은 고딕" pitchFamily="50" charset="-127"/>
              </a:rPr>
              <a:t>: </a:t>
            </a:r>
            <a:r>
              <a:rPr lang="ko-KR" altLang="en-US" sz="800" dirty="0">
                <a:solidFill>
                  <a:srgbClr val="FF0000"/>
                </a:solidFill>
                <a:latin typeface="맑은 고딕" pitchFamily="50" charset="-127"/>
              </a:rPr>
              <a:t>선택</a:t>
            </a:r>
            <a:r>
              <a:rPr lang="en-US" altLang="ko-KR" sz="800" dirty="0">
                <a:solidFill>
                  <a:srgbClr val="FF0000"/>
                </a:solidFill>
                <a:latin typeface="맑은 고딕" pitchFamily="50" charset="-127"/>
              </a:rPr>
              <a:t>(</a:t>
            </a:r>
            <a:r>
              <a:rPr lang="ko-KR" altLang="en-US" sz="800" dirty="0">
                <a:solidFill>
                  <a:srgbClr val="FF0000"/>
                </a:solidFill>
                <a:latin typeface="맑은 고딕" pitchFamily="50" charset="-127"/>
              </a:rPr>
              <a:t>디폴트</a:t>
            </a:r>
            <a:r>
              <a:rPr lang="en-US" altLang="ko-KR" sz="800" dirty="0">
                <a:solidFill>
                  <a:srgbClr val="FF0000"/>
                </a:solidFill>
                <a:latin typeface="맑은 고딕" pitchFamily="50" charset="-127"/>
              </a:rPr>
              <a:t>), </a:t>
            </a:r>
            <a:r>
              <a:rPr lang="ko-KR" altLang="en-US" sz="800" dirty="0" err="1">
                <a:solidFill>
                  <a:srgbClr val="FF0000"/>
                </a:solidFill>
                <a:latin typeface="맑은 고딕" pitchFamily="50" charset="-127"/>
              </a:rPr>
              <a:t>일반발행</a:t>
            </a:r>
            <a:r>
              <a:rPr lang="en-US" altLang="ko-KR" sz="800" dirty="0">
                <a:solidFill>
                  <a:srgbClr val="FF0000"/>
                </a:solidFill>
                <a:latin typeface="맑은 고딕" pitchFamily="50" charset="-127"/>
              </a:rPr>
              <a:t>, CU</a:t>
            </a:r>
            <a:r>
              <a:rPr lang="ko-KR" altLang="en-US" sz="800" dirty="0">
                <a:solidFill>
                  <a:srgbClr val="FF0000"/>
                </a:solidFill>
                <a:latin typeface="맑은 고딕" pitchFamily="50" charset="-127"/>
              </a:rPr>
              <a:t>행사</a:t>
            </a:r>
            <a:r>
              <a:rPr lang="en-US" altLang="ko-KR" sz="800" dirty="0">
                <a:solidFill>
                  <a:srgbClr val="FF0000"/>
                </a:solidFill>
                <a:latin typeface="맑은 고딕" pitchFamily="50" charset="-127"/>
              </a:rPr>
              <a:t>, </a:t>
            </a:r>
            <a:r>
              <a:rPr lang="ko-KR" altLang="en-US" sz="800" dirty="0" err="1">
                <a:solidFill>
                  <a:srgbClr val="FF0000"/>
                </a:solidFill>
                <a:latin typeface="맑은 고딕" pitchFamily="50" charset="-127"/>
              </a:rPr>
              <a:t>실시간발행</a:t>
            </a:r>
            <a:r>
              <a:rPr lang="en-US" altLang="ko-KR" sz="800" dirty="0">
                <a:solidFill>
                  <a:srgbClr val="FF0000"/>
                </a:solidFill>
                <a:latin typeface="맑은 고딕" pitchFamily="50" charset="-127"/>
              </a:rPr>
              <a:t>(</a:t>
            </a:r>
            <a:r>
              <a:rPr lang="ko-KR" altLang="en-US" sz="800" dirty="0">
                <a:solidFill>
                  <a:srgbClr val="FF0000"/>
                </a:solidFill>
                <a:latin typeface="맑은 고딕" pitchFamily="50" charset="-127"/>
              </a:rPr>
              <a:t>제휴사</a:t>
            </a:r>
            <a:r>
              <a:rPr lang="en-US" altLang="ko-KR" sz="800" dirty="0">
                <a:solidFill>
                  <a:srgbClr val="FF0000"/>
                </a:solidFill>
                <a:latin typeface="맑은 고딕" pitchFamily="50" charset="-127"/>
              </a:rPr>
              <a:t>), </a:t>
            </a:r>
            <a:r>
              <a:rPr lang="ko-KR" altLang="en-US" sz="800" dirty="0" err="1">
                <a:solidFill>
                  <a:srgbClr val="FF0000"/>
                </a:solidFill>
                <a:latin typeface="맑은 고딕" pitchFamily="50" charset="-127"/>
              </a:rPr>
              <a:t>일매출행사</a:t>
            </a:r>
            <a:r>
              <a:rPr lang="en-US" altLang="ko-KR" sz="800" dirty="0">
                <a:solidFill>
                  <a:srgbClr val="FF0000"/>
                </a:solidFill>
                <a:latin typeface="맑은 고딕" pitchFamily="50" charset="-127"/>
              </a:rPr>
              <a:t>, POS</a:t>
            </a:r>
            <a:r>
              <a:rPr lang="ko-KR" altLang="en-US" sz="800" dirty="0">
                <a:solidFill>
                  <a:srgbClr val="FF0000"/>
                </a:solidFill>
                <a:latin typeface="맑은 고딕" pitchFamily="50" charset="-127"/>
              </a:rPr>
              <a:t>발행</a:t>
            </a:r>
            <a:r>
              <a:rPr lang="en-US" altLang="ko-KR" sz="800" dirty="0">
                <a:solidFill>
                  <a:srgbClr val="FF0000"/>
                </a:solidFill>
                <a:latin typeface="맑은 고딕" pitchFamily="50" charset="-127"/>
              </a:rPr>
              <a:t>, </a:t>
            </a:r>
            <a:r>
              <a:rPr lang="ko-KR" altLang="en-US" sz="800" dirty="0" err="1">
                <a:solidFill>
                  <a:srgbClr val="FF0000"/>
                </a:solidFill>
                <a:latin typeface="맑은 고딕" pitchFamily="50" charset="-127"/>
              </a:rPr>
              <a:t>플러스원</a:t>
            </a:r>
            <a:endParaRPr lang="en-US" altLang="ko-KR" sz="800" dirty="0">
              <a:solidFill>
                <a:srgbClr val="FF0000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판매기간설정여부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미설정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디폴트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 –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현재일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~ 2030-12-31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출력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수정 가능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설정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현재일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~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현재일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유효기간타입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발행일기준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디폴트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9-1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발행일기준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일자 선택 및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입력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선택 시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텍스트박스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활성화 및 일자 입력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숫자만 입력 가능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9-2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기간설정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시작일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~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종료일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기간 설정 폼 출력 및 기간 설정 시 총 일 계산하여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텍스트박스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내 출력 텍스트 박스는 입력 불가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10. </a:t>
            </a:r>
            <a:r>
              <a:rPr lang="ko-KR" altLang="en-US" sz="800" b="1" dirty="0" smtClean="0">
                <a:latin typeface="맑은 고딕" pitchFamily="50" charset="-127"/>
              </a:rPr>
              <a:t>유효기간연장여부</a:t>
            </a:r>
            <a:r>
              <a:rPr lang="en-US" altLang="ko-KR" sz="800" b="1" dirty="0" smtClean="0">
                <a:latin typeface="맑은 고딕" pitchFamily="50" charset="-127"/>
              </a:rPr>
              <a:t>, </a:t>
            </a:r>
            <a:r>
              <a:rPr lang="ko-KR" altLang="en-US" sz="800" b="1" dirty="0" smtClean="0">
                <a:latin typeface="맑은 고딕" pitchFamily="50" charset="-127"/>
              </a:rPr>
              <a:t>취소가능여부</a:t>
            </a:r>
            <a:r>
              <a:rPr lang="en-US" altLang="ko-KR" sz="800" b="1" dirty="0" smtClean="0">
                <a:latin typeface="맑은 고딕" pitchFamily="50" charset="-127"/>
              </a:rPr>
              <a:t>, </a:t>
            </a:r>
            <a:r>
              <a:rPr lang="ko-KR" altLang="en-US" sz="800" b="1" dirty="0" smtClean="0">
                <a:latin typeface="맑은 고딕" pitchFamily="50" charset="-127"/>
              </a:rPr>
              <a:t>환불가능여부 </a:t>
            </a:r>
            <a:r>
              <a:rPr lang="en-US" altLang="ko-KR" sz="800" dirty="0" smtClean="0">
                <a:latin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</a:rPr>
              <a:t>불가</a:t>
            </a:r>
            <a:r>
              <a:rPr lang="en-US" altLang="ko-KR" sz="800" dirty="0">
                <a:latin typeface="맑은 고딕" pitchFamily="50" charset="-127"/>
              </a:rPr>
              <a:t>, </a:t>
            </a:r>
            <a:r>
              <a:rPr lang="ko-KR" altLang="en-US" sz="800" dirty="0">
                <a:latin typeface="맑은 고딕" pitchFamily="50" charset="-127"/>
              </a:rPr>
              <a:t>가능</a:t>
            </a:r>
            <a:r>
              <a:rPr lang="en-US" altLang="ko-KR" sz="800" dirty="0">
                <a:latin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</a:rPr>
              <a:t>디폴트</a:t>
            </a:r>
            <a:r>
              <a:rPr lang="en-US" altLang="ko-KR" sz="800" dirty="0" smtClean="0">
                <a:latin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12. </a:t>
            </a:r>
            <a:r>
              <a:rPr lang="ko-KR" altLang="en-US" sz="800" b="1" dirty="0">
                <a:latin typeface="맑은 고딕" pitchFamily="50" charset="-127"/>
              </a:rPr>
              <a:t>온</a:t>
            </a:r>
            <a:r>
              <a:rPr lang="en-US" altLang="ko-KR" sz="800" b="1" dirty="0">
                <a:latin typeface="맑은 고딕" pitchFamily="50" charset="-127"/>
              </a:rPr>
              <a:t>/</a:t>
            </a:r>
            <a:r>
              <a:rPr lang="ko-KR" altLang="en-US" sz="800" b="1" dirty="0">
                <a:latin typeface="맑은 고딕" pitchFamily="50" charset="-127"/>
              </a:rPr>
              <a:t>오프라인타입 </a:t>
            </a:r>
            <a:r>
              <a:rPr lang="en-US" altLang="ko-KR" sz="800" dirty="0">
                <a:latin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</a:rPr>
              <a:t>온라인</a:t>
            </a:r>
            <a:r>
              <a:rPr lang="en-US" altLang="ko-KR" sz="800" dirty="0">
                <a:latin typeface="맑은 고딕" pitchFamily="50" charset="-127"/>
              </a:rPr>
              <a:t>/</a:t>
            </a:r>
            <a:r>
              <a:rPr lang="ko-KR" altLang="en-US" sz="800" dirty="0">
                <a:latin typeface="맑은 고딕" pitchFamily="50" charset="-127"/>
              </a:rPr>
              <a:t>오프라인</a:t>
            </a:r>
            <a:r>
              <a:rPr lang="en-US" altLang="ko-KR" sz="800" dirty="0">
                <a:latin typeface="맑은 고딕" pitchFamily="50" charset="-127"/>
              </a:rPr>
              <a:t>(</a:t>
            </a:r>
            <a:r>
              <a:rPr lang="ko-KR" altLang="en-US" sz="800" dirty="0">
                <a:latin typeface="맑은 고딕" pitchFamily="50" charset="-127"/>
              </a:rPr>
              <a:t>디폴트</a:t>
            </a:r>
            <a:r>
              <a:rPr lang="en-US" altLang="ko-KR" sz="800" dirty="0">
                <a:latin typeface="맑은 고딕" pitchFamily="50" charset="-127"/>
              </a:rPr>
              <a:t>), </a:t>
            </a:r>
            <a:r>
              <a:rPr lang="ko-KR" altLang="en-US" sz="800" dirty="0" err="1">
                <a:latin typeface="맑은 고딕" pitchFamily="50" charset="-127"/>
              </a:rPr>
              <a:t>매장전용</a:t>
            </a:r>
            <a:r>
              <a:rPr lang="en-US" altLang="ko-KR" sz="800" dirty="0">
                <a:latin typeface="맑은 고딕" pitchFamily="50" charset="-127"/>
              </a:rPr>
              <a:t>, </a:t>
            </a:r>
            <a:r>
              <a:rPr lang="ko-KR" altLang="en-US" sz="800" dirty="0">
                <a:latin typeface="맑은 고딕" pitchFamily="50" charset="-127"/>
              </a:rPr>
              <a:t>온라인</a:t>
            </a:r>
            <a:r>
              <a:rPr lang="en-US" altLang="ko-KR" sz="800" dirty="0">
                <a:latin typeface="맑은 고딕" pitchFamily="50" charset="-127"/>
              </a:rPr>
              <a:t>APP</a:t>
            </a:r>
            <a:r>
              <a:rPr lang="ko-KR" altLang="en-US" sz="800" dirty="0">
                <a:latin typeface="맑은 고딕" pitchFamily="50" charset="-127"/>
              </a:rPr>
              <a:t>전용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맑은 고딕" pitchFamily="50" charset="-127"/>
            </a:endParaRPr>
          </a:p>
        </p:txBody>
      </p:sp>
      <p:grpSp>
        <p:nvGrpSpPr>
          <p:cNvPr id="566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22"/>
            </p:custDataLst>
          </p:nvPr>
        </p:nvGrpSpPr>
        <p:grpSpPr>
          <a:xfrm>
            <a:off x="1285538" y="3201147"/>
            <a:ext cx="455425" cy="144922"/>
            <a:chOff x="765934" y="2789793"/>
            <a:chExt cx="455425" cy="144922"/>
          </a:xfrm>
        </p:grpSpPr>
        <p:sp>
          <p:nvSpPr>
            <p:cNvPr id="567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855420" y="2789793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교환권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568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569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570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572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23"/>
            </p:custDataLst>
          </p:nvPr>
        </p:nvGrpSpPr>
        <p:grpSpPr>
          <a:xfrm>
            <a:off x="1902113" y="3199656"/>
            <a:ext cx="455425" cy="144922"/>
            <a:chOff x="765934" y="2789793"/>
            <a:chExt cx="455425" cy="144922"/>
          </a:xfrm>
        </p:grpSpPr>
        <p:sp>
          <p:nvSpPr>
            <p:cNvPr id="573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855420" y="2789793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금액권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574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575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576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584" name="TextBox 583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73007" y="966673"/>
            <a:ext cx="7793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기본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정보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1" name="표 6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433312"/>
              </p:ext>
            </p:extLst>
          </p:nvPr>
        </p:nvGraphicFramePr>
        <p:xfrm>
          <a:off x="125042" y="1218539"/>
          <a:ext cx="7590579" cy="36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511">
                  <a:extLst>
                    <a:ext uri="{9D8B030D-6E8A-4147-A177-3AD203B41FA5}">
                      <a16:colId xmlns:a16="http://schemas.microsoft.com/office/drawing/2014/main" val="2379570598"/>
                    </a:ext>
                  </a:extLst>
                </a:gridCol>
                <a:gridCol w="6499068">
                  <a:extLst>
                    <a:ext uri="{9D8B030D-6E8A-4147-A177-3AD203B41FA5}">
                      <a16:colId xmlns:a16="http://schemas.microsoft.com/office/drawing/2014/main" val="321420373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템플릿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888491"/>
                  </a:ext>
                </a:extLst>
              </a:tr>
            </a:tbl>
          </a:graphicData>
        </a:graphic>
      </p:graphicFrame>
      <p:sp>
        <p:nvSpPr>
          <p:cNvPr id="602" name="타원 601"/>
          <p:cNvSpPr/>
          <p:nvPr/>
        </p:nvSpPr>
        <p:spPr>
          <a:xfrm>
            <a:off x="920703" y="1325440"/>
            <a:ext cx="144000" cy="144000"/>
          </a:xfrm>
          <a:prstGeom prst="ellipse">
            <a:avLst/>
          </a:prstGeom>
          <a:solidFill>
            <a:srgbClr val="E4E7F4"/>
          </a:solidFill>
          <a:ln>
            <a:solidFill>
              <a:srgbClr val="BDC7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3" name="TextBox 602"/>
          <p:cNvSpPr txBox="1"/>
          <p:nvPr/>
        </p:nvSpPr>
        <p:spPr>
          <a:xfrm>
            <a:off x="875961" y="1281949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rgbClr val="6E88B9"/>
                </a:solidFill>
                <a:latin typeface="+mn-ea"/>
              </a:rPr>
              <a:t>?</a:t>
            </a:r>
            <a:endParaRPr lang="ko-KR" altLang="en-US" sz="900" b="1" dirty="0">
              <a:solidFill>
                <a:srgbClr val="6E88B9"/>
              </a:solidFill>
              <a:latin typeface="+mn-ea"/>
            </a:endParaRPr>
          </a:p>
        </p:txBody>
      </p:sp>
      <p:sp>
        <p:nvSpPr>
          <p:cNvPr id="604" name="직사각형 60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289147" y="1290817"/>
            <a:ext cx="2052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5" name="직사각형 604">
            <a:extLst>
              <a:ext uri="{FF2B5EF4-FFF2-40B4-BE49-F238E27FC236}">
                <a16:creationId xmlns:a16="http://schemas.microsoft.com/office/drawing/2014/main" id="{71C6713A-8C04-544F-5742-043B7EFC4E4D}"/>
              </a:ext>
            </a:extLst>
          </p:cNvPr>
          <p:cNvSpPr/>
          <p:nvPr/>
        </p:nvSpPr>
        <p:spPr>
          <a:xfrm>
            <a:off x="3383760" y="1283213"/>
            <a:ext cx="396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6" name="직사각형 605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5730279" y="884529"/>
            <a:ext cx="611289" cy="215739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임시저장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0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81" y="5347317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1" name="직사각형 610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289524" y="5313378"/>
            <a:ext cx="1800000" cy="252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온라인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오프라인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      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2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SC-03-007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8099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상품권관리 </a:t>
            </a:r>
            <a:r>
              <a:rPr lang="en-US" altLang="ko-KR" dirty="0"/>
              <a:t>&gt; </a:t>
            </a:r>
            <a:r>
              <a:rPr lang="ko-KR" altLang="en-US" dirty="0"/>
              <a:t>상품권 등록 </a:t>
            </a:r>
            <a:r>
              <a:rPr lang="en-US" altLang="ko-KR" dirty="0"/>
              <a:t>&gt; </a:t>
            </a:r>
            <a:r>
              <a:rPr lang="ko-KR" altLang="en-US" dirty="0"/>
              <a:t>템플릿 적용 </a:t>
            </a:r>
            <a:r>
              <a:rPr lang="en-US" altLang="ko-KR" dirty="0"/>
              <a:t>&gt; </a:t>
            </a:r>
            <a:r>
              <a:rPr lang="ko-KR" altLang="en-US" dirty="0" smtClean="0"/>
              <a:t>프로모션 </a:t>
            </a:r>
            <a:r>
              <a:rPr lang="ko-KR" altLang="en-US" dirty="0"/>
              <a:t>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91764" y="679762"/>
            <a:ext cx="9845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프로모션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설정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AA17D4D-AFD1-C0EB-CA1D-845F957AE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820355"/>
              </p:ext>
            </p:extLst>
          </p:nvPr>
        </p:nvGraphicFramePr>
        <p:xfrm>
          <a:off x="125990" y="1035249"/>
          <a:ext cx="7644589" cy="64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3789">
                  <a:extLst>
                    <a:ext uri="{9D8B030D-6E8A-4147-A177-3AD203B41FA5}">
                      <a16:colId xmlns:a16="http://schemas.microsoft.com/office/drawing/2014/main" val="3166275727"/>
                    </a:ext>
                  </a:extLst>
                </a:gridCol>
                <a:gridCol w="4849978">
                  <a:extLst>
                    <a:ext uri="{9D8B030D-6E8A-4147-A177-3AD203B41FA5}">
                      <a16:colId xmlns:a16="http://schemas.microsoft.com/office/drawing/2014/main" val="3927074102"/>
                    </a:ext>
                  </a:extLst>
                </a:gridCol>
                <a:gridCol w="1829200">
                  <a:extLst>
                    <a:ext uri="{9D8B030D-6E8A-4147-A177-3AD203B41FA5}">
                      <a16:colId xmlns:a16="http://schemas.microsoft.com/office/drawing/2014/main" val="2737980033"/>
                    </a:ext>
                  </a:extLst>
                </a:gridCol>
                <a:gridCol w="571622">
                  <a:extLst>
                    <a:ext uri="{9D8B030D-6E8A-4147-A177-3AD203B41FA5}">
                      <a16:colId xmlns:a16="http://schemas.microsoft.com/office/drawing/2014/main" val="190224798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기간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혜택방법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7803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정율          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 ▼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2632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463445" y="1428035"/>
            <a:ext cx="1106005" cy="19758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">
            <a:extLst>
              <a:ext uri="{FF2B5EF4-FFF2-40B4-BE49-F238E27FC236}">
                <a16:creationId xmlns:a16="http://schemas.microsoft.com/office/drawing/2014/main" id="{CEF5C520-336D-2682-CE20-9775B98EC5C8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656419" y="1415645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    ▼</a:t>
            </a:r>
            <a:endParaRPr 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">
            <a:extLst>
              <a:ext uri="{FF2B5EF4-FFF2-40B4-BE49-F238E27FC236}">
                <a16:creationId xmlns:a16="http://schemas.microsoft.com/office/drawing/2014/main" id="{3D68ECB0-3A71-64A1-AE58-F2043C425AFD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259591" y="1415645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</a:rPr>
              <a:t>00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</a:rPr>
              <a:t>분    </a:t>
            </a: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</a:rPr>
              <a:t>▼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9" name="Text Box">
            <a:extLst>
              <a:ext uri="{FF2B5EF4-FFF2-40B4-BE49-F238E27FC236}">
                <a16:creationId xmlns:a16="http://schemas.microsoft.com/office/drawing/2014/main" id="{409F8EC2-C1E9-0259-99A2-FFCA50EDD63C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171664" y="1415645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ko-KR" sz="700">
                <a:solidFill>
                  <a:srgbClr val="000000"/>
                </a:solidFill>
                <a:latin typeface="맑은 고딕" pitchFamily="50" charset="-127"/>
              </a:rPr>
              <a:t>00</a:t>
            </a:r>
            <a:r>
              <a:rPr lang="ko-KR" altLang="en-US" sz="700">
                <a:solidFill>
                  <a:srgbClr val="000000"/>
                </a:solidFill>
                <a:latin typeface="맑은 고딕" pitchFamily="50" charset="-127"/>
              </a:rPr>
              <a:t>시    ▼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0" name="Text Box">
            <a:extLst>
              <a:ext uri="{FF2B5EF4-FFF2-40B4-BE49-F238E27FC236}">
                <a16:creationId xmlns:a16="http://schemas.microsoft.com/office/drawing/2014/main" id="{E95DDC19-1B27-8957-CF57-22D3382F74C5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774836" y="1415645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</a:rPr>
              <a:t>00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</a:rPr>
              <a:t>분    </a:t>
            </a: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</a:rPr>
              <a:t>▼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pic>
        <p:nvPicPr>
          <p:cNvPr id="11" name="Picture 668" descr="ico_cal">
            <a:extLst>
              <a:ext uri="{FF2B5EF4-FFF2-40B4-BE49-F238E27FC236}">
                <a16:creationId xmlns:a16="http://schemas.microsoft.com/office/drawing/2014/main" id="{06A4D19C-6F24-EE8B-7EC9-5F321A15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52632" y="1437404"/>
            <a:ext cx="172191" cy="17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93700" y="1418009"/>
            <a:ext cx="828000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668" descr="ico_cal">
            <a:extLst>
              <a:ext uri="{FF2B5EF4-FFF2-40B4-BE49-F238E27FC236}">
                <a16:creationId xmlns:a16="http://schemas.microsoft.com/office/drawing/2014/main" id="{06A4D19C-6F24-EE8B-7EC9-5F321A15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952907" y="1436828"/>
            <a:ext cx="172191" cy="17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3093975" y="1417433"/>
            <a:ext cx="828000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 Box 671">
            <a:extLst>
              <a:ext uri="{FF2B5EF4-FFF2-40B4-BE49-F238E27FC236}">
                <a16:creationId xmlns:a16="http://schemas.microsoft.com/office/drawing/2014/main" id="{2E632CD3-A8C4-8E0E-54D8-3DBF6988E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986" y="1367785"/>
            <a:ext cx="253523" cy="302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323468" y="760825"/>
            <a:ext cx="432000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Cutout">
            <a:extLst>
              <a:ext uri="{FF2B5EF4-FFF2-40B4-BE49-F238E27FC236}">
                <a16:creationId xmlns:a16="http://schemas.microsoft.com/office/drawing/2014/main" id="{7404BC51-6761-BD60-E6EE-C9C3D4127BB7}"/>
              </a:ext>
            </a:extLst>
          </p:cNvPr>
          <p:cNvGrpSpPr/>
          <p:nvPr/>
        </p:nvGrpSpPr>
        <p:grpSpPr>
          <a:xfrm rot="10800000">
            <a:off x="7010059" y="1049972"/>
            <a:ext cx="215155" cy="612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18" name="Fill">
              <a:extLst>
                <a:ext uri="{FF2B5EF4-FFF2-40B4-BE49-F238E27FC236}">
                  <a16:creationId xmlns:a16="http://schemas.microsoft.com/office/drawing/2014/main" id="{27FDB44E-4AF2-1A77-BA60-DBE677FC1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Border">
              <a:extLst>
                <a:ext uri="{FF2B5EF4-FFF2-40B4-BE49-F238E27FC236}">
                  <a16:creationId xmlns:a16="http://schemas.microsoft.com/office/drawing/2014/main" id="{A6E95437-469A-5B71-9D2B-EA98182626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64" y="994603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표 5">
            <a:extLst>
              <a:ext uri="{FF2B5EF4-FFF2-40B4-BE49-F238E27FC236}">
                <a16:creationId xmlns:a16="http://schemas.microsoft.com/office/drawing/2014/main" id="{3AA17D4D-AFD1-C0EB-CA1D-845F957AE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134167"/>
              </p:ext>
            </p:extLst>
          </p:nvPr>
        </p:nvGraphicFramePr>
        <p:xfrm>
          <a:off x="154476" y="2502997"/>
          <a:ext cx="7644589" cy="97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3789">
                  <a:extLst>
                    <a:ext uri="{9D8B030D-6E8A-4147-A177-3AD203B41FA5}">
                      <a16:colId xmlns:a16="http://schemas.microsoft.com/office/drawing/2014/main" val="3166275727"/>
                    </a:ext>
                  </a:extLst>
                </a:gridCol>
                <a:gridCol w="4849978">
                  <a:extLst>
                    <a:ext uri="{9D8B030D-6E8A-4147-A177-3AD203B41FA5}">
                      <a16:colId xmlns:a16="http://schemas.microsoft.com/office/drawing/2014/main" val="3927074102"/>
                    </a:ext>
                  </a:extLst>
                </a:gridCol>
                <a:gridCol w="1287475">
                  <a:extLst>
                    <a:ext uri="{9D8B030D-6E8A-4147-A177-3AD203B41FA5}">
                      <a16:colId xmlns:a16="http://schemas.microsoft.com/office/drawing/2014/main" val="2737980033"/>
                    </a:ext>
                  </a:extLst>
                </a:gridCol>
                <a:gridCol w="1113347">
                  <a:extLst>
                    <a:ext uri="{9D8B030D-6E8A-4147-A177-3AD203B41FA5}">
                      <a16:colId xmlns:a16="http://schemas.microsoft.com/office/drawing/2014/main" val="190224798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기간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혜택방법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혜택값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7803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정율          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 ▼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263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정율          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 ▼</a:t>
                      </a:r>
                      <a:endParaRPr lang="ko-KR" altLang="en-US" sz="80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287194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491931" y="2895783"/>
            <a:ext cx="1106005" cy="19758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 Box">
            <a:extLst>
              <a:ext uri="{FF2B5EF4-FFF2-40B4-BE49-F238E27FC236}">
                <a16:creationId xmlns:a16="http://schemas.microsoft.com/office/drawing/2014/main" id="{CEF5C520-336D-2682-CE20-9775B98EC5C8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684905" y="2883393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    ▼</a:t>
            </a:r>
            <a:endParaRPr 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 Box">
            <a:extLst>
              <a:ext uri="{FF2B5EF4-FFF2-40B4-BE49-F238E27FC236}">
                <a16:creationId xmlns:a16="http://schemas.microsoft.com/office/drawing/2014/main" id="{3D68ECB0-3A71-64A1-AE58-F2043C425AFD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2288077" y="2883393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</a:rPr>
              <a:t>00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</a:rPr>
              <a:t>분    </a:t>
            </a: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</a:rPr>
              <a:t>▼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5" name="Text Box">
            <a:extLst>
              <a:ext uri="{FF2B5EF4-FFF2-40B4-BE49-F238E27FC236}">
                <a16:creationId xmlns:a16="http://schemas.microsoft.com/office/drawing/2014/main" id="{409F8EC2-C1E9-0259-99A2-FFCA50EDD63C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200150" y="2883393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ko-KR" sz="700">
                <a:solidFill>
                  <a:srgbClr val="000000"/>
                </a:solidFill>
                <a:latin typeface="맑은 고딕" pitchFamily="50" charset="-127"/>
              </a:rPr>
              <a:t>00</a:t>
            </a:r>
            <a:r>
              <a:rPr lang="ko-KR" altLang="en-US" sz="700">
                <a:solidFill>
                  <a:srgbClr val="000000"/>
                </a:solidFill>
                <a:latin typeface="맑은 고딕" pitchFamily="50" charset="-127"/>
              </a:rPr>
              <a:t>시    ▼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6" name="Text Box">
            <a:extLst>
              <a:ext uri="{FF2B5EF4-FFF2-40B4-BE49-F238E27FC236}">
                <a16:creationId xmlns:a16="http://schemas.microsoft.com/office/drawing/2014/main" id="{E95DDC19-1B27-8957-CF57-22D3382F74C5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4803322" y="2883393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</a:rPr>
              <a:t>00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</a:rPr>
              <a:t>분    </a:t>
            </a: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</a:rPr>
              <a:t>▼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pic>
        <p:nvPicPr>
          <p:cNvPr id="27" name="Picture 668" descr="ico_cal">
            <a:extLst>
              <a:ext uri="{FF2B5EF4-FFF2-40B4-BE49-F238E27FC236}">
                <a16:creationId xmlns:a16="http://schemas.microsoft.com/office/drawing/2014/main" id="{06A4D19C-6F24-EE8B-7EC9-5F321A15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81118" y="2905152"/>
            <a:ext cx="172191" cy="17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622186" y="2885757"/>
            <a:ext cx="828000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668" descr="ico_cal">
            <a:extLst>
              <a:ext uri="{FF2B5EF4-FFF2-40B4-BE49-F238E27FC236}">
                <a16:creationId xmlns:a16="http://schemas.microsoft.com/office/drawing/2014/main" id="{06A4D19C-6F24-EE8B-7EC9-5F321A15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981393" y="2904576"/>
            <a:ext cx="172191" cy="17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3122461" y="2885181"/>
            <a:ext cx="828000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 Box 671">
            <a:extLst>
              <a:ext uri="{FF2B5EF4-FFF2-40B4-BE49-F238E27FC236}">
                <a16:creationId xmlns:a16="http://schemas.microsoft.com/office/drawing/2014/main" id="{2E632CD3-A8C4-8E0E-54D8-3DBF6988E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3472" y="2835533"/>
            <a:ext cx="253523" cy="302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6757680" y="2894688"/>
            <a:ext cx="962384" cy="19758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491931" y="3210352"/>
            <a:ext cx="1106005" cy="19758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 Box">
            <a:extLst>
              <a:ext uri="{FF2B5EF4-FFF2-40B4-BE49-F238E27FC236}">
                <a16:creationId xmlns:a16="http://schemas.microsoft.com/office/drawing/2014/main" id="{CEF5C520-336D-2682-CE20-9775B98EC5C8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1684905" y="3197962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    ▼</a:t>
            </a:r>
            <a:endParaRPr 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 Box">
            <a:extLst>
              <a:ext uri="{FF2B5EF4-FFF2-40B4-BE49-F238E27FC236}">
                <a16:creationId xmlns:a16="http://schemas.microsoft.com/office/drawing/2014/main" id="{3D68ECB0-3A71-64A1-AE58-F2043C425AFD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2288077" y="3197962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</a:rPr>
              <a:t>00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</a:rPr>
              <a:t>분    </a:t>
            </a: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</a:rPr>
              <a:t>▼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36" name="Text Box">
            <a:extLst>
              <a:ext uri="{FF2B5EF4-FFF2-40B4-BE49-F238E27FC236}">
                <a16:creationId xmlns:a16="http://schemas.microsoft.com/office/drawing/2014/main" id="{409F8EC2-C1E9-0259-99A2-FFCA50EDD63C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4200150" y="3197962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ko-KR" sz="700">
                <a:solidFill>
                  <a:srgbClr val="000000"/>
                </a:solidFill>
                <a:latin typeface="맑은 고딕" pitchFamily="50" charset="-127"/>
              </a:rPr>
              <a:t>00</a:t>
            </a:r>
            <a:r>
              <a:rPr lang="ko-KR" altLang="en-US" sz="700">
                <a:solidFill>
                  <a:srgbClr val="000000"/>
                </a:solidFill>
                <a:latin typeface="맑은 고딕" pitchFamily="50" charset="-127"/>
              </a:rPr>
              <a:t>시    ▼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37" name="Text Box">
            <a:extLst>
              <a:ext uri="{FF2B5EF4-FFF2-40B4-BE49-F238E27FC236}">
                <a16:creationId xmlns:a16="http://schemas.microsoft.com/office/drawing/2014/main" id="{E95DDC19-1B27-8957-CF57-22D3382F74C5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4803322" y="3197962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</a:rPr>
              <a:t>00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</a:rPr>
              <a:t>분    </a:t>
            </a: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</a:rPr>
              <a:t>▼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pic>
        <p:nvPicPr>
          <p:cNvPr id="38" name="Picture 668" descr="ico_cal">
            <a:extLst>
              <a:ext uri="{FF2B5EF4-FFF2-40B4-BE49-F238E27FC236}">
                <a16:creationId xmlns:a16="http://schemas.microsoft.com/office/drawing/2014/main" id="{06A4D19C-6F24-EE8B-7EC9-5F321A15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81118" y="3219721"/>
            <a:ext cx="172191" cy="17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622186" y="3200326"/>
            <a:ext cx="828000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668" descr="ico_cal">
            <a:extLst>
              <a:ext uri="{FF2B5EF4-FFF2-40B4-BE49-F238E27FC236}">
                <a16:creationId xmlns:a16="http://schemas.microsoft.com/office/drawing/2014/main" id="{06A4D19C-6F24-EE8B-7EC9-5F321A15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981393" y="3219145"/>
            <a:ext cx="172191" cy="17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3122461" y="3199750"/>
            <a:ext cx="828000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 Box 671">
            <a:extLst>
              <a:ext uri="{FF2B5EF4-FFF2-40B4-BE49-F238E27FC236}">
                <a16:creationId xmlns:a16="http://schemas.microsoft.com/office/drawing/2014/main" id="{2E632CD3-A8C4-8E0E-54D8-3DBF6988E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3472" y="3150102"/>
            <a:ext cx="253523" cy="302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6757680" y="3209257"/>
            <a:ext cx="962384" cy="19758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Cutout">
            <a:extLst>
              <a:ext uri="{FF2B5EF4-FFF2-40B4-BE49-F238E27FC236}">
                <a16:creationId xmlns:a16="http://schemas.microsoft.com/office/drawing/2014/main" id="{7404BC51-6761-BD60-E6EE-C9C3D4127BB7}"/>
              </a:ext>
            </a:extLst>
          </p:cNvPr>
          <p:cNvGrpSpPr/>
          <p:nvPr/>
        </p:nvGrpSpPr>
        <p:grpSpPr>
          <a:xfrm rot="10800000">
            <a:off x="7591642" y="2488367"/>
            <a:ext cx="215155" cy="1040158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45" name="Fill">
              <a:extLst>
                <a:ext uri="{FF2B5EF4-FFF2-40B4-BE49-F238E27FC236}">
                  <a16:creationId xmlns:a16="http://schemas.microsoft.com/office/drawing/2014/main" id="{27FDB44E-4AF2-1A77-BA60-DBE677FC1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Border">
              <a:extLst>
                <a:ext uri="{FF2B5EF4-FFF2-40B4-BE49-F238E27FC236}">
                  <a16:creationId xmlns:a16="http://schemas.microsoft.com/office/drawing/2014/main" id="{A6E95437-469A-5B71-9D2B-EA98182626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7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197" y="658606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8" name="꺾인 연결선 47"/>
          <p:cNvCxnSpPr>
            <a:stCxn id="16" idx="2"/>
            <a:endCxn id="50" idx="0"/>
          </p:cNvCxnSpPr>
          <p:nvPr/>
        </p:nvCxnSpPr>
        <p:spPr>
          <a:xfrm rot="5400000">
            <a:off x="5445544" y="951771"/>
            <a:ext cx="2068870" cy="211897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25990" y="3137924"/>
            <a:ext cx="7680807" cy="3882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489" y="3045695"/>
            <a:ext cx="252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AB6272-2DC9-C836-63FC-76B4DF326D5D}"/>
              </a:ext>
            </a:extLst>
          </p:cNvPr>
          <p:cNvSpPr txBox="1"/>
          <p:nvPr/>
        </p:nvSpPr>
        <p:spPr>
          <a:xfrm>
            <a:off x="7865531" y="573020"/>
            <a:ext cx="2006184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프로모션 설정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: N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개 등록 가능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신 </a:t>
            </a:r>
            <a:r>
              <a:rPr lang="ko-KR" altLang="en-US" sz="800" b="1" dirty="0" err="1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정기구독권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프로모션 리스트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현재는 </a:t>
            </a:r>
            <a:r>
              <a:rPr lang="ko-KR" altLang="en-US" sz="800" b="1" dirty="0" err="1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기간밖에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되지 않지만 프로모션 타입 추가로 인해 다른 </a:t>
            </a:r>
            <a:r>
              <a:rPr lang="ko-KR" altLang="en-US" sz="800" b="1" dirty="0" err="1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권종에도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추후 적용 예정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b="1" dirty="0" smtClean="0">
                <a:latin typeface="맑은 고딕" pitchFamily="50" charset="-127"/>
              </a:rPr>
              <a:t>프로모션 </a:t>
            </a:r>
            <a:r>
              <a:rPr lang="ko-KR" altLang="en-US" sz="800" b="1" dirty="0" smtClean="0">
                <a:latin typeface="맑은 고딕" pitchFamily="50" charset="-127"/>
              </a:rPr>
              <a:t>입력 테이블</a:t>
            </a:r>
            <a:endParaRPr lang="en-US" altLang="ko-KR" sz="800" b="1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</a:rPr>
              <a:t>2</a:t>
            </a:r>
            <a:r>
              <a:rPr lang="en-US" altLang="ko-KR" sz="800" b="1" dirty="0" smtClean="0">
                <a:latin typeface="맑은 고딕" pitchFamily="50" charset="-127"/>
              </a:rPr>
              <a:t>. </a:t>
            </a:r>
            <a:r>
              <a:rPr lang="ko-KR" altLang="en-US" sz="800" b="1" dirty="0" smtClean="0">
                <a:latin typeface="맑은 고딕" pitchFamily="50" charset="-127"/>
              </a:rPr>
              <a:t>추가 버튼 클릭</a:t>
            </a:r>
            <a:endParaRPr lang="en-US" altLang="ko-KR" sz="800" b="1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</a:rPr>
              <a:t>2</a:t>
            </a:r>
            <a:r>
              <a:rPr lang="en-US" altLang="ko-KR" sz="800" b="1" dirty="0" smtClean="0">
                <a:latin typeface="맑은 고딕" pitchFamily="50" charset="-127"/>
              </a:rPr>
              <a:t>-1</a:t>
            </a:r>
            <a:r>
              <a:rPr lang="en-US" altLang="ko-KR" sz="800" b="1" dirty="0" smtClean="0">
                <a:latin typeface="맑은 고딕" pitchFamily="50" charset="-127"/>
              </a:rPr>
              <a:t>) </a:t>
            </a:r>
            <a:r>
              <a:rPr lang="ko-KR" altLang="en-US" sz="800" b="1" dirty="0" smtClean="0">
                <a:latin typeface="맑은 고딕" pitchFamily="50" charset="-127"/>
              </a:rPr>
              <a:t>형태로 아래 리스트 계속 추가</a:t>
            </a:r>
            <a:endParaRPr lang="en-US" altLang="ko-KR" sz="800" b="1" dirty="0">
              <a:latin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AD880E6-416F-8B81-6842-DAEC59BCC748}"/>
              </a:ext>
            </a:extLst>
          </p:cNvPr>
          <p:cNvSpPr/>
          <p:nvPr/>
        </p:nvSpPr>
        <p:spPr>
          <a:xfrm>
            <a:off x="74368" y="6638694"/>
            <a:ext cx="7776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</a:rPr>
              <a:t>다음 페이지에 계속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3BA36D4-2004-2FD8-713A-0995151BD4D8}"/>
              </a:ext>
            </a:extLst>
          </p:cNvPr>
          <p:cNvSpPr/>
          <p:nvPr/>
        </p:nvSpPr>
        <p:spPr>
          <a:xfrm>
            <a:off x="82095" y="345289"/>
            <a:ext cx="7740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페이지에 이어서</a:t>
            </a:r>
          </a:p>
        </p:txBody>
      </p:sp>
      <p:sp>
        <p:nvSpPr>
          <p:cNvPr id="55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8193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상품권관리 </a:t>
            </a:r>
            <a:r>
              <a:rPr lang="en-US" altLang="ko-KR" dirty="0"/>
              <a:t>&gt; </a:t>
            </a:r>
            <a:r>
              <a:rPr lang="ko-KR" altLang="en-US" dirty="0"/>
              <a:t>상품권 등록 </a:t>
            </a:r>
            <a:r>
              <a:rPr lang="en-US" altLang="ko-KR" dirty="0"/>
              <a:t>&gt; </a:t>
            </a:r>
            <a:r>
              <a:rPr lang="ko-KR" altLang="en-US" dirty="0"/>
              <a:t>템플릿 적용 </a:t>
            </a:r>
            <a:r>
              <a:rPr lang="en-US" altLang="ko-KR" dirty="0"/>
              <a:t>&gt; </a:t>
            </a:r>
            <a:r>
              <a:rPr lang="ko-KR" altLang="en-US" dirty="0" smtClean="0"/>
              <a:t>프로모션 </a:t>
            </a:r>
            <a:r>
              <a:rPr lang="ko-KR" altLang="en-US" dirty="0"/>
              <a:t>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91764" y="679762"/>
            <a:ext cx="9845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프로모션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설정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369736" y="850866"/>
            <a:ext cx="432000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표 5">
            <a:extLst>
              <a:ext uri="{FF2B5EF4-FFF2-40B4-BE49-F238E27FC236}">
                <a16:creationId xmlns:a16="http://schemas.microsoft.com/office/drawing/2014/main" id="{3AA17D4D-AFD1-C0EB-CA1D-845F957AE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036423"/>
              </p:ext>
            </p:extLst>
          </p:nvPr>
        </p:nvGraphicFramePr>
        <p:xfrm>
          <a:off x="103147" y="1152156"/>
          <a:ext cx="7644589" cy="97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3789">
                  <a:extLst>
                    <a:ext uri="{9D8B030D-6E8A-4147-A177-3AD203B41FA5}">
                      <a16:colId xmlns:a16="http://schemas.microsoft.com/office/drawing/2014/main" val="3166275727"/>
                    </a:ext>
                  </a:extLst>
                </a:gridCol>
                <a:gridCol w="4849978">
                  <a:extLst>
                    <a:ext uri="{9D8B030D-6E8A-4147-A177-3AD203B41FA5}">
                      <a16:colId xmlns:a16="http://schemas.microsoft.com/office/drawing/2014/main" val="3927074102"/>
                    </a:ext>
                  </a:extLst>
                </a:gridCol>
                <a:gridCol w="1287475">
                  <a:extLst>
                    <a:ext uri="{9D8B030D-6E8A-4147-A177-3AD203B41FA5}">
                      <a16:colId xmlns:a16="http://schemas.microsoft.com/office/drawing/2014/main" val="2737980033"/>
                    </a:ext>
                  </a:extLst>
                </a:gridCol>
                <a:gridCol w="1113347">
                  <a:extLst>
                    <a:ext uri="{9D8B030D-6E8A-4147-A177-3AD203B41FA5}">
                      <a16:colId xmlns:a16="http://schemas.microsoft.com/office/drawing/2014/main" val="190224798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기간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혜택방법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혜택값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7803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정율          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 ▼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263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정율          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</a:rPr>
                        <a:t> ▼</a:t>
                      </a:r>
                      <a:endParaRPr lang="ko-KR" altLang="en-US" sz="800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287194"/>
                  </a:ext>
                </a:extLst>
              </a:tr>
            </a:tbl>
          </a:graphicData>
        </a:graphic>
      </p:graphicFrame>
      <p:sp>
        <p:nvSpPr>
          <p:cNvPr id="53" name="직사각형 52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440602" y="1544942"/>
            <a:ext cx="1106005" cy="19758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 Box">
            <a:extLst>
              <a:ext uri="{FF2B5EF4-FFF2-40B4-BE49-F238E27FC236}">
                <a16:creationId xmlns:a16="http://schemas.microsoft.com/office/drawing/2014/main" id="{CEF5C520-336D-2682-CE20-9775B98EC5C8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633576" y="1532552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    ▼</a:t>
            </a:r>
            <a:endParaRPr 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 Box">
            <a:extLst>
              <a:ext uri="{FF2B5EF4-FFF2-40B4-BE49-F238E27FC236}">
                <a16:creationId xmlns:a16="http://schemas.microsoft.com/office/drawing/2014/main" id="{3D68ECB0-3A71-64A1-AE58-F2043C425AFD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236748" y="1532552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</a:rPr>
              <a:t>00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</a:rPr>
              <a:t>분    </a:t>
            </a: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</a:rPr>
              <a:t>▼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56" name="Text Box">
            <a:extLst>
              <a:ext uri="{FF2B5EF4-FFF2-40B4-BE49-F238E27FC236}">
                <a16:creationId xmlns:a16="http://schemas.microsoft.com/office/drawing/2014/main" id="{409F8EC2-C1E9-0259-99A2-FFCA50EDD63C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148821" y="1532552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ko-KR" sz="700">
                <a:solidFill>
                  <a:srgbClr val="000000"/>
                </a:solidFill>
                <a:latin typeface="맑은 고딕" pitchFamily="50" charset="-127"/>
              </a:rPr>
              <a:t>00</a:t>
            </a:r>
            <a:r>
              <a:rPr lang="ko-KR" altLang="en-US" sz="700">
                <a:solidFill>
                  <a:srgbClr val="000000"/>
                </a:solidFill>
                <a:latin typeface="맑은 고딕" pitchFamily="50" charset="-127"/>
              </a:rPr>
              <a:t>시    ▼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57" name="Text Box">
            <a:extLst>
              <a:ext uri="{FF2B5EF4-FFF2-40B4-BE49-F238E27FC236}">
                <a16:creationId xmlns:a16="http://schemas.microsoft.com/office/drawing/2014/main" id="{E95DDC19-1B27-8957-CF57-22D3382F74C5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751993" y="1532552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</a:rPr>
              <a:t>00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</a:rPr>
              <a:t>분    </a:t>
            </a: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</a:rPr>
              <a:t>▼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pic>
        <p:nvPicPr>
          <p:cNvPr id="58" name="Picture 668" descr="ico_cal">
            <a:extLst>
              <a:ext uri="{FF2B5EF4-FFF2-40B4-BE49-F238E27FC236}">
                <a16:creationId xmlns:a16="http://schemas.microsoft.com/office/drawing/2014/main" id="{06A4D19C-6F24-EE8B-7EC9-5F321A15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29789" y="1554311"/>
            <a:ext cx="172191" cy="17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70857" y="1534916"/>
            <a:ext cx="828000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668" descr="ico_cal">
            <a:extLst>
              <a:ext uri="{FF2B5EF4-FFF2-40B4-BE49-F238E27FC236}">
                <a16:creationId xmlns:a16="http://schemas.microsoft.com/office/drawing/2014/main" id="{06A4D19C-6F24-EE8B-7EC9-5F321A15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930064" y="1553735"/>
            <a:ext cx="172191" cy="17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3071132" y="1534340"/>
            <a:ext cx="828000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 Box 671">
            <a:extLst>
              <a:ext uri="{FF2B5EF4-FFF2-40B4-BE49-F238E27FC236}">
                <a16:creationId xmlns:a16="http://schemas.microsoft.com/office/drawing/2014/main" id="{2E632CD3-A8C4-8E0E-54D8-3DBF6988E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2143" y="1484692"/>
            <a:ext cx="253523" cy="302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6706351" y="1543847"/>
            <a:ext cx="962384" cy="19758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440602" y="1859511"/>
            <a:ext cx="1106005" cy="19758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 Box">
            <a:extLst>
              <a:ext uri="{FF2B5EF4-FFF2-40B4-BE49-F238E27FC236}">
                <a16:creationId xmlns:a16="http://schemas.microsoft.com/office/drawing/2014/main" id="{CEF5C520-336D-2682-CE20-9775B98EC5C8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633576" y="1847121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    ▼</a:t>
            </a:r>
            <a:endParaRPr 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 Box">
            <a:extLst>
              <a:ext uri="{FF2B5EF4-FFF2-40B4-BE49-F238E27FC236}">
                <a16:creationId xmlns:a16="http://schemas.microsoft.com/office/drawing/2014/main" id="{3D68ECB0-3A71-64A1-AE58-F2043C425AFD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2236748" y="1847121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</a:rPr>
              <a:t>00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</a:rPr>
              <a:t>분    </a:t>
            </a: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</a:rPr>
              <a:t>▼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67" name="Text Box">
            <a:extLst>
              <a:ext uri="{FF2B5EF4-FFF2-40B4-BE49-F238E27FC236}">
                <a16:creationId xmlns:a16="http://schemas.microsoft.com/office/drawing/2014/main" id="{409F8EC2-C1E9-0259-99A2-FFCA50EDD63C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148821" y="1847121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ko-KR" sz="700">
                <a:solidFill>
                  <a:srgbClr val="000000"/>
                </a:solidFill>
                <a:latin typeface="맑은 고딕" pitchFamily="50" charset="-127"/>
              </a:rPr>
              <a:t>00</a:t>
            </a:r>
            <a:r>
              <a:rPr lang="ko-KR" altLang="en-US" sz="700">
                <a:solidFill>
                  <a:srgbClr val="000000"/>
                </a:solidFill>
                <a:latin typeface="맑은 고딕" pitchFamily="50" charset="-127"/>
              </a:rPr>
              <a:t>시    ▼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68" name="Text Box">
            <a:extLst>
              <a:ext uri="{FF2B5EF4-FFF2-40B4-BE49-F238E27FC236}">
                <a16:creationId xmlns:a16="http://schemas.microsoft.com/office/drawing/2014/main" id="{E95DDC19-1B27-8957-CF57-22D3382F74C5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4751993" y="1847121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</a:rPr>
              <a:t>00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</a:rPr>
              <a:t>분    </a:t>
            </a: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</a:rPr>
              <a:t>▼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pic>
        <p:nvPicPr>
          <p:cNvPr id="69" name="Picture 668" descr="ico_cal">
            <a:extLst>
              <a:ext uri="{FF2B5EF4-FFF2-40B4-BE49-F238E27FC236}">
                <a16:creationId xmlns:a16="http://schemas.microsoft.com/office/drawing/2014/main" id="{06A4D19C-6F24-EE8B-7EC9-5F321A15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29789" y="1868880"/>
            <a:ext cx="172191" cy="17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70857" y="1849485"/>
            <a:ext cx="828000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668" descr="ico_cal">
            <a:extLst>
              <a:ext uri="{FF2B5EF4-FFF2-40B4-BE49-F238E27FC236}">
                <a16:creationId xmlns:a16="http://schemas.microsoft.com/office/drawing/2014/main" id="{06A4D19C-6F24-EE8B-7EC9-5F321A15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930064" y="1868304"/>
            <a:ext cx="172191" cy="17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3071132" y="1848909"/>
            <a:ext cx="828000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 Box 671">
            <a:extLst>
              <a:ext uri="{FF2B5EF4-FFF2-40B4-BE49-F238E27FC236}">
                <a16:creationId xmlns:a16="http://schemas.microsoft.com/office/drawing/2014/main" id="{2E632CD3-A8C4-8E0E-54D8-3DBF6988E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2143" y="1799261"/>
            <a:ext cx="253523" cy="302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6706351" y="1858416"/>
            <a:ext cx="962384" cy="19758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110" y="1128506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6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323" y="1127092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7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0054" y="1126430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8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8" y="1126430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8312EA8-2220-62A4-3DF9-D3D5CDBCB6A0}"/>
              </a:ext>
            </a:extLst>
          </p:cNvPr>
          <p:cNvSpPr/>
          <p:nvPr/>
        </p:nvSpPr>
        <p:spPr>
          <a:xfrm>
            <a:off x="7693736" y="1135024"/>
            <a:ext cx="108000" cy="1008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계속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56BA17F-5214-8677-EAF2-DC44B0FEE24A}"/>
              </a:ext>
            </a:extLst>
          </p:cNvPr>
          <p:cNvSpPr/>
          <p:nvPr/>
        </p:nvSpPr>
        <p:spPr>
          <a:xfrm>
            <a:off x="171960" y="2424096"/>
            <a:ext cx="108000" cy="1944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이어서</a:t>
            </a: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448715"/>
              </p:ext>
            </p:extLst>
          </p:nvPr>
        </p:nvGraphicFramePr>
        <p:xfrm>
          <a:off x="279960" y="2431845"/>
          <a:ext cx="7388775" cy="194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6881">
                  <a:extLst>
                    <a:ext uri="{9D8B030D-6E8A-4147-A177-3AD203B41FA5}">
                      <a16:colId xmlns:a16="http://schemas.microsoft.com/office/drawing/2014/main" val="2861586968"/>
                    </a:ext>
                  </a:extLst>
                </a:gridCol>
                <a:gridCol w="6211894">
                  <a:extLst>
                    <a:ext uri="{9D8B030D-6E8A-4147-A177-3AD203B41FA5}">
                      <a16:colId xmlns:a16="http://schemas.microsoft.com/office/drawing/2014/main" val="427624126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타입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타입 설정 값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86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8604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일 지정형 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매월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8125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요일 지정형 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매주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48113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74416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767747"/>
                  </a:ext>
                </a:extLst>
              </a:tr>
            </a:tbl>
          </a:graphicData>
        </a:graphic>
      </p:graphicFrame>
      <p:sp>
        <p:nvSpPr>
          <p:cNvPr id="82" name="직사각형 81">
            <a:extLst>
              <a:ext uri="{FF2B5EF4-FFF2-40B4-BE49-F238E27FC236}">
                <a16:creationId xmlns:a16="http://schemas.microsoft.com/office/drawing/2014/main" id="{F77FC2FA-1664-9F5C-6BFD-BD8DB295594F}"/>
              </a:ext>
            </a:extLst>
          </p:cNvPr>
          <p:cNvSpPr/>
          <p:nvPr/>
        </p:nvSpPr>
        <p:spPr>
          <a:xfrm>
            <a:off x="1001511" y="4662924"/>
            <a:ext cx="108000" cy="972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끝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387960" y="2819054"/>
            <a:ext cx="1001321" cy="19758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기간별          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</a:rPr>
              <a:t>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387959" y="3121598"/>
            <a:ext cx="1001321" cy="19758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지정일          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</a:rPr>
              <a:t>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349979" y="3136561"/>
            <a:ext cx="857061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3285998" y="3136561"/>
            <a:ext cx="715512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일추가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4072164" y="3136561"/>
            <a:ext cx="529336" cy="21945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1</a:t>
            </a:r>
            <a:r>
              <a:rPr lang="ko-KR" altLang="en-US" sz="800" dirty="0" smtClean="0">
                <a:latin typeface="+mn-ea"/>
              </a:rPr>
              <a:t>일 </a:t>
            </a:r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</a:t>
            </a:r>
            <a:endParaRPr lang="ko-KR" altLang="en-US" sz="800" dirty="0">
              <a:latin typeface="+mn-ea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388792" y="3109796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4732616" y="3136561"/>
            <a:ext cx="529336" cy="21945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15</a:t>
            </a:r>
            <a:r>
              <a:rPr lang="ko-KR" altLang="en-US" sz="800" dirty="0" smtClean="0">
                <a:latin typeface="+mn-ea"/>
              </a:rPr>
              <a:t>일 </a:t>
            </a:r>
            <a:r>
              <a:rPr lang="en-US" altLang="ko-KR" sz="800" dirty="0" smtClean="0">
                <a:latin typeface="+mn-ea"/>
              </a:rPr>
              <a:t>    </a:t>
            </a:r>
            <a:endParaRPr lang="ko-KR" altLang="en-US" sz="800" dirty="0"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049244" y="3109796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387958" y="3468032"/>
            <a:ext cx="1001321" cy="19758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지정요일       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</a:rPr>
              <a:t>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387957" y="3797194"/>
            <a:ext cx="1001321" cy="19758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지정시간       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</a:rPr>
              <a:t>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387956" y="4117010"/>
            <a:ext cx="1001321" cy="19758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지정일자        </a:t>
            </a: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</a:rPr>
              <a:t>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323905" y="3411594"/>
            <a:ext cx="26901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b="1" dirty="0" smtClean="0">
                <a:latin typeface="맑은 고딕" panose="020B0503020000020004" pitchFamily="50" charset="-127"/>
              </a:rPr>
              <a:t>□ 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월    </a:t>
            </a:r>
            <a:r>
              <a:rPr lang="ko-KR" altLang="en-US" sz="800" b="1" dirty="0" smtClean="0">
                <a:latin typeface="맑은 고딕" panose="020B0503020000020004" pitchFamily="50" charset="-127"/>
              </a:rPr>
              <a:t>□ 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화   </a:t>
            </a:r>
            <a:r>
              <a:rPr lang="ko-KR" altLang="en-US" sz="800" b="1" dirty="0" smtClean="0">
                <a:latin typeface="맑은 고딕" panose="020B0503020000020004" pitchFamily="50" charset="-127"/>
              </a:rPr>
              <a:t>□ 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수</a:t>
            </a:r>
            <a:r>
              <a:rPr lang="ko-KR" altLang="en-US" sz="800" b="1" dirty="0" smtClean="0">
                <a:latin typeface="맑은 고딕" panose="020B0503020000020004" pitchFamily="50" charset="-127"/>
              </a:rPr>
              <a:t>   □ 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목</a:t>
            </a:r>
            <a:r>
              <a:rPr lang="ko-KR" altLang="en-US" sz="800" b="1" dirty="0" smtClean="0">
                <a:latin typeface="맑은 고딕" panose="020B0503020000020004" pitchFamily="50" charset="-127"/>
              </a:rPr>
              <a:t>   □ 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금</a:t>
            </a:r>
            <a:r>
              <a:rPr lang="ko-KR" altLang="en-US" sz="800" b="1" dirty="0" smtClean="0">
                <a:latin typeface="맑은 고딕" panose="020B0503020000020004" pitchFamily="50" charset="-127"/>
              </a:rPr>
              <a:t>   □ 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토</a:t>
            </a:r>
            <a:r>
              <a:rPr lang="ko-KR" altLang="en-US" sz="800" b="1" dirty="0" smtClean="0">
                <a:latin typeface="맑은 고딕" panose="020B0503020000020004" pitchFamily="50" charset="-127"/>
              </a:rPr>
              <a:t>   □ </a:t>
            </a:r>
            <a:r>
              <a:rPr lang="ko-KR" altLang="en-US" sz="800" dirty="0" smtClean="0">
                <a:latin typeface="맑은 고딕" panose="020B0503020000020004" pitchFamily="50" charset="-127"/>
              </a:rPr>
              <a:t>일</a:t>
            </a:r>
            <a:r>
              <a:rPr lang="ko-KR" altLang="en-US" sz="800" b="1" dirty="0" smtClean="0">
                <a:latin typeface="맑은 고딕" panose="020B0503020000020004" pitchFamily="50" charset="-127"/>
              </a:rPr>
              <a:t>   </a:t>
            </a:r>
            <a:endParaRPr lang="ko-KR" altLang="en-US" sz="800" b="1" dirty="0">
              <a:latin typeface="맑은 고딕" panose="020B0503020000020004" pitchFamily="50" charset="-127"/>
            </a:endParaRPr>
          </a:p>
        </p:txBody>
      </p:sp>
      <p:sp>
        <p:nvSpPr>
          <p:cNvPr id="95" name="Text Box">
            <a:extLst>
              <a:ext uri="{FF2B5EF4-FFF2-40B4-BE49-F238E27FC236}">
                <a16:creationId xmlns:a16="http://schemas.microsoft.com/office/drawing/2014/main" id="{CEF5C520-336D-2682-CE20-9775B98EC5C8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1548734" y="3787187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    ▼</a:t>
            </a:r>
            <a:endParaRPr lang="en-US" sz="7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 Box">
            <a:extLst>
              <a:ext uri="{FF2B5EF4-FFF2-40B4-BE49-F238E27FC236}">
                <a16:creationId xmlns:a16="http://schemas.microsoft.com/office/drawing/2014/main" id="{3D68ECB0-3A71-64A1-AE58-F2043C425AFD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2151906" y="3787187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</a:rPr>
              <a:t>00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</a:rPr>
              <a:t>분    </a:t>
            </a: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</a:rPr>
              <a:t>▼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97" name="Text Box">
            <a:extLst>
              <a:ext uri="{FF2B5EF4-FFF2-40B4-BE49-F238E27FC236}">
                <a16:creationId xmlns:a16="http://schemas.microsoft.com/office/drawing/2014/main" id="{409F8EC2-C1E9-0259-99A2-FFCA50EDD63C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2957541" y="3787187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ko-KR" sz="700">
                <a:solidFill>
                  <a:srgbClr val="000000"/>
                </a:solidFill>
                <a:latin typeface="맑은 고딕" pitchFamily="50" charset="-127"/>
              </a:rPr>
              <a:t>00</a:t>
            </a:r>
            <a:r>
              <a:rPr lang="ko-KR" altLang="en-US" sz="700">
                <a:solidFill>
                  <a:srgbClr val="000000"/>
                </a:solidFill>
                <a:latin typeface="맑은 고딕" pitchFamily="50" charset="-127"/>
              </a:rPr>
              <a:t>시    ▼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98" name="Text Box">
            <a:extLst>
              <a:ext uri="{FF2B5EF4-FFF2-40B4-BE49-F238E27FC236}">
                <a16:creationId xmlns:a16="http://schemas.microsoft.com/office/drawing/2014/main" id="{E95DDC19-1B27-8957-CF57-22D3382F74C5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3560713" y="3787187"/>
            <a:ext cx="524144" cy="2066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ko-KR" sz="700" dirty="0" smtClean="0">
                <a:solidFill>
                  <a:srgbClr val="000000"/>
                </a:solidFill>
                <a:latin typeface="맑은 고딕" pitchFamily="50" charset="-127"/>
              </a:rPr>
              <a:t>00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itchFamily="50" charset="-127"/>
              </a:rPr>
              <a:t>분    </a:t>
            </a:r>
            <a:r>
              <a:rPr lang="ko-KR" altLang="en-US" sz="700" dirty="0">
                <a:solidFill>
                  <a:srgbClr val="000000"/>
                </a:solidFill>
                <a:latin typeface="맑은 고딕" pitchFamily="50" charset="-127"/>
              </a:rPr>
              <a:t>▼</a:t>
            </a:r>
            <a:endParaRPr lang="en-US" altLang="ko-KR" sz="70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99" name="Text Box 671">
            <a:extLst>
              <a:ext uri="{FF2B5EF4-FFF2-40B4-BE49-F238E27FC236}">
                <a16:creationId xmlns:a16="http://schemas.microsoft.com/office/drawing/2014/main" id="{2E632CD3-A8C4-8E0E-54D8-3DBF6988E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4018" y="3739327"/>
            <a:ext cx="253523" cy="302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4192429" y="3783536"/>
            <a:ext cx="715512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시간추가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998383" y="3783536"/>
            <a:ext cx="1036315" cy="21945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17:00 ~ 21:00    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</a:t>
            </a:r>
            <a:endParaRPr lang="ko-KR" altLang="en-US" sz="800" dirty="0">
              <a:latin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811105" y="3754963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6130892" y="3783536"/>
            <a:ext cx="1036315" cy="21945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21:00 ~ 23:00    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</a:t>
            </a:r>
            <a:endParaRPr lang="ko-KR" altLang="en-US" sz="800" dirty="0">
              <a:latin typeface="+mn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943614" y="3754963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2670086" y="4100740"/>
            <a:ext cx="715512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일자추가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3493598" y="4116112"/>
            <a:ext cx="927772" cy="21945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2024-07-01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</a:t>
            </a:r>
            <a:endParaRPr lang="ko-KR" altLang="en-US" sz="800" dirty="0"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209013" y="4095414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8" name="Picture 668" descr="ico_cal">
            <a:extLst>
              <a:ext uri="{FF2B5EF4-FFF2-40B4-BE49-F238E27FC236}">
                <a16:creationId xmlns:a16="http://schemas.microsoft.com/office/drawing/2014/main" id="{06A4D19C-6F24-EE8B-7EC9-5F321A15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407666" y="4122627"/>
            <a:ext cx="172191" cy="17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548734" y="4103232"/>
            <a:ext cx="828000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4524054" y="4122043"/>
            <a:ext cx="927772" cy="21945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latin typeface="+mn-ea"/>
              </a:rPr>
              <a:t>2024-07-05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 </a:t>
            </a:r>
            <a:endParaRPr lang="ko-KR" altLang="en-US" sz="800" dirty="0">
              <a:latin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239469" y="4101345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2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49" y="2379008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13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037" y="2696228"/>
            <a:ext cx="252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5-1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075" y="3010307"/>
            <a:ext cx="252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5-2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8884" y="3022930"/>
            <a:ext cx="252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5-2-1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685" y="3009627"/>
            <a:ext cx="252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5-2-2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4162" y="3008750"/>
            <a:ext cx="252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5-2-3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075" y="3357314"/>
            <a:ext cx="252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5-3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037" y="3694376"/>
            <a:ext cx="252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5-4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000" y="4017235"/>
            <a:ext cx="252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5-5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4162" y="3682538"/>
            <a:ext cx="252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5-4-1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933" y="3679606"/>
            <a:ext cx="252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5-4-2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38312EA8-2220-62A4-3DF9-D3D5CDBCB6A0}"/>
              </a:ext>
            </a:extLst>
          </p:cNvPr>
          <p:cNvSpPr/>
          <p:nvPr/>
        </p:nvSpPr>
        <p:spPr>
          <a:xfrm>
            <a:off x="7657182" y="2415174"/>
            <a:ext cx="108000" cy="1944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계속</a:t>
            </a:r>
          </a:p>
        </p:txBody>
      </p:sp>
      <p:graphicFrame>
        <p:nvGraphicFramePr>
          <p:cNvPr id="124" name="표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751136"/>
              </p:ext>
            </p:extLst>
          </p:nvPr>
        </p:nvGraphicFramePr>
        <p:xfrm>
          <a:off x="275426" y="4663491"/>
          <a:ext cx="742492" cy="97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2492">
                  <a:extLst>
                    <a:ext uri="{9D8B030D-6E8A-4147-A177-3AD203B41FA5}">
                      <a16:colId xmlns:a16="http://schemas.microsoft.com/office/drawing/2014/main" val="255712011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9197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7810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450176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56BA17F-5214-8677-EAF2-DC44B0FEE24A}"/>
              </a:ext>
            </a:extLst>
          </p:cNvPr>
          <p:cNvSpPr/>
          <p:nvPr/>
        </p:nvSpPr>
        <p:spPr>
          <a:xfrm>
            <a:off x="168474" y="4662924"/>
            <a:ext cx="108000" cy="972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이어서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368067" y="5350779"/>
            <a:ext cx="549563" cy="23589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CAB6272-2DC9-C836-63FC-76B4DF326D5D}"/>
              </a:ext>
            </a:extLst>
          </p:cNvPr>
          <p:cNvSpPr txBox="1"/>
          <p:nvPr/>
        </p:nvSpPr>
        <p:spPr>
          <a:xfrm>
            <a:off x="7865531" y="573020"/>
            <a:ext cx="2006184" cy="58169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No. 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번호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부터 순차 정렬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기간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프로모션 시작일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~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종료일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시간 입력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이때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프로모션 추가 시 기간 및 시간 중복 체크 중복일 경우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alert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출력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중복된 기간 및 시간이 존재 합니다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혜택방법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정율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디폴트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정액 선택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혜택값 입력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타입 선택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5-1)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기간별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디폴트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타입 설정 값 없음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5-2)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지정일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– 5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15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25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일 등 기간내 월별 일 지정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5-2-1) 1~31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일 출력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5-2-2)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일추가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버튼 클릭 시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선택된 일자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5-2-3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형식으로 출력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이때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중복일 추가 시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alert “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이미 선택된 일 입니다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5-2-3) x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버튼 클릭 시 삭제 처리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5-3)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지정요일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요일 중복 체크 가능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체크 시 해당 기간 내 매주 선택된 요일만 프로모션 적용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5-4)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지정시간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시간 추가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5-4-1)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시간추가버튼 클릭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시 선택된 시간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5-4-2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형식으로 출력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이때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중복 시간 추가 시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alert “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이미 선택된 시간 입니다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.”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5-5)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지정일자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일자 선택 및 추가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이때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중복 일자 추가 시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alert “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이미 선택된 일자 입니다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.” </a:t>
            </a:r>
          </a:p>
          <a:p>
            <a:pPr>
              <a:lnSpc>
                <a:spcPct val="150000"/>
              </a:lnSpc>
            </a:pP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FAD880E6-416F-8B81-6842-DAEC59BCC748}"/>
              </a:ext>
            </a:extLst>
          </p:cNvPr>
          <p:cNvSpPr/>
          <p:nvPr/>
        </p:nvSpPr>
        <p:spPr>
          <a:xfrm>
            <a:off x="74368" y="6638694"/>
            <a:ext cx="7776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</a:rPr>
              <a:t>다음 페이지에 계속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63BA36D4-2004-2FD8-713A-0995151BD4D8}"/>
              </a:ext>
            </a:extLst>
          </p:cNvPr>
          <p:cNvSpPr/>
          <p:nvPr/>
        </p:nvSpPr>
        <p:spPr>
          <a:xfrm>
            <a:off x="82095" y="345289"/>
            <a:ext cx="7740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페이지에 이어서</a:t>
            </a:r>
          </a:p>
        </p:txBody>
      </p:sp>
      <p:sp>
        <p:nvSpPr>
          <p:cNvPr id="131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642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상품권관리 </a:t>
            </a:r>
            <a:r>
              <a:rPr lang="en-US" altLang="ko-KR" dirty="0"/>
              <a:t>&gt; </a:t>
            </a:r>
            <a:r>
              <a:rPr lang="ko-KR" altLang="en-US" dirty="0"/>
              <a:t>상품권 등록 </a:t>
            </a:r>
            <a:r>
              <a:rPr lang="en-US" altLang="ko-KR" dirty="0"/>
              <a:t>&gt; </a:t>
            </a:r>
            <a:r>
              <a:rPr lang="ko-KR" altLang="en-US" dirty="0"/>
              <a:t>템플릿 적용 </a:t>
            </a:r>
            <a:r>
              <a:rPr lang="en-US" altLang="ko-KR" dirty="0"/>
              <a:t>&gt; </a:t>
            </a:r>
            <a:r>
              <a:rPr lang="ko-KR" altLang="en-US" dirty="0" smtClean="0"/>
              <a:t>행사 </a:t>
            </a:r>
            <a:r>
              <a:rPr lang="ko-KR" altLang="en-US" dirty="0"/>
              <a:t>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91764" y="679762"/>
            <a:ext cx="7793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행사 설정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id="{BC6451B7-BA9C-2334-5BF3-272566F4B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199432"/>
              </p:ext>
            </p:extLst>
          </p:nvPr>
        </p:nvGraphicFramePr>
        <p:xfrm>
          <a:off x="161556" y="1189525"/>
          <a:ext cx="7590579" cy="144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511">
                  <a:extLst>
                    <a:ext uri="{9D8B030D-6E8A-4147-A177-3AD203B41FA5}">
                      <a16:colId xmlns:a16="http://schemas.microsoft.com/office/drawing/2014/main" val="1060882675"/>
                    </a:ext>
                  </a:extLst>
                </a:gridCol>
                <a:gridCol w="6499068">
                  <a:extLst>
                    <a:ext uri="{9D8B030D-6E8A-4147-A177-3AD203B41FA5}">
                      <a16:colId xmlns:a16="http://schemas.microsoft.com/office/drawing/2014/main" val="34081623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행사아이디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4052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행사명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4592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행사일자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5887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</a:t>
                      </a: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정보검색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068042"/>
                  </a:ext>
                </a:extLst>
              </a:tr>
            </a:tbl>
          </a:graphicData>
        </a:graphic>
      </p:graphicFrame>
      <p:sp>
        <p:nvSpPr>
          <p:cNvPr id="129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02" y="1290644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30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08" y="1666210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131" name="Picture 668" descr="ico_cal">
            <a:extLst>
              <a:ext uri="{FF2B5EF4-FFF2-40B4-BE49-F238E27FC236}">
                <a16:creationId xmlns:a16="http://schemas.microsoft.com/office/drawing/2014/main" id="{06A4D19C-6F24-EE8B-7EC9-5F321A15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69352" y="2000717"/>
            <a:ext cx="172191" cy="17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10420" y="1981322"/>
            <a:ext cx="828000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" name="Picture 668" descr="ico_cal">
            <a:extLst>
              <a:ext uri="{FF2B5EF4-FFF2-40B4-BE49-F238E27FC236}">
                <a16:creationId xmlns:a16="http://schemas.microsoft.com/office/drawing/2014/main" id="{06A4D19C-6F24-EE8B-7EC9-5F321A15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82725" y="1995444"/>
            <a:ext cx="172191" cy="17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523793" y="1976049"/>
            <a:ext cx="828000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Text Box 671">
            <a:extLst>
              <a:ext uri="{FF2B5EF4-FFF2-40B4-BE49-F238E27FC236}">
                <a16:creationId xmlns:a16="http://schemas.microsoft.com/office/drawing/2014/main" id="{2E632CD3-A8C4-8E0E-54D8-3DBF6988E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030" y="1931784"/>
            <a:ext cx="253523" cy="302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12145" y="1610359"/>
            <a:ext cx="2052000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61" y="2013901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74" y="2371678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6482230" y="2330747"/>
            <a:ext cx="1221203" cy="23302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샘플파일다운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1C6713A-8C04-544F-5742-043B7EFC4E4D}"/>
              </a:ext>
            </a:extLst>
          </p:cNvPr>
          <p:cNvSpPr/>
          <p:nvPr/>
        </p:nvSpPr>
        <p:spPr>
          <a:xfrm>
            <a:off x="1311300" y="2349950"/>
            <a:ext cx="648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파일 검색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2A0E493-C76B-E4BD-3221-50DC1BF1FEE5}"/>
              </a:ext>
            </a:extLst>
          </p:cNvPr>
          <p:cNvSpPr txBox="1"/>
          <p:nvPr/>
        </p:nvSpPr>
        <p:spPr>
          <a:xfrm>
            <a:off x="2256115" y="2336769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파일명</a:t>
            </a:r>
            <a:r>
              <a:rPr lang="en-US" altLang="ko-KR" sz="800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800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확장자</a:t>
            </a:r>
            <a:endParaRPr lang="ko-KR" altLang="en-US" sz="800" u="sng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52535C1-D0C1-23F1-D692-CA7FA0C625D8}"/>
              </a:ext>
            </a:extLst>
          </p:cNvPr>
          <p:cNvSpPr txBox="1"/>
          <p:nvPr/>
        </p:nvSpPr>
        <p:spPr>
          <a:xfrm>
            <a:off x="3047393" y="2223816"/>
            <a:ext cx="227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                                       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3063998" y="2365282"/>
            <a:ext cx="18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8" name="표 5">
            <a:extLst>
              <a:ext uri="{FF2B5EF4-FFF2-40B4-BE49-F238E27FC236}">
                <a16:creationId xmlns:a16="http://schemas.microsoft.com/office/drawing/2014/main" id="{3AA17D4D-AFD1-C0EB-CA1D-845F957AE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258805"/>
              </p:ext>
            </p:extLst>
          </p:nvPr>
        </p:nvGraphicFramePr>
        <p:xfrm>
          <a:off x="162436" y="3075829"/>
          <a:ext cx="7534444" cy="19579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2643">
                  <a:extLst>
                    <a:ext uri="{9D8B030D-6E8A-4147-A177-3AD203B41FA5}">
                      <a16:colId xmlns:a16="http://schemas.microsoft.com/office/drawing/2014/main" val="3166275727"/>
                    </a:ext>
                  </a:extLst>
                </a:gridCol>
                <a:gridCol w="2213980">
                  <a:extLst>
                    <a:ext uri="{9D8B030D-6E8A-4147-A177-3AD203B41FA5}">
                      <a16:colId xmlns:a16="http://schemas.microsoft.com/office/drawing/2014/main" val="3927074102"/>
                    </a:ext>
                  </a:extLst>
                </a:gridCol>
                <a:gridCol w="2137075">
                  <a:extLst>
                    <a:ext uri="{9D8B030D-6E8A-4147-A177-3AD203B41FA5}">
                      <a16:colId xmlns:a16="http://schemas.microsoft.com/office/drawing/2014/main" val="353041480"/>
                    </a:ext>
                  </a:extLst>
                </a:gridCol>
                <a:gridCol w="1386004">
                  <a:extLst>
                    <a:ext uri="{9D8B030D-6E8A-4147-A177-3AD203B41FA5}">
                      <a16:colId xmlns:a16="http://schemas.microsoft.com/office/drawing/2014/main" val="551122967"/>
                    </a:ext>
                  </a:extLst>
                </a:gridCol>
                <a:gridCol w="1354742">
                  <a:extLst>
                    <a:ext uri="{9D8B030D-6E8A-4147-A177-3AD203B41FA5}">
                      <a16:colId xmlns:a16="http://schemas.microsoft.com/office/drawing/2014/main" val="57962710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BIN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카드사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카드유형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카드브랜드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7803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26325"/>
                  </a:ext>
                </a:extLst>
              </a:tr>
              <a:tr h="33792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9566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6953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862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5385"/>
                  </a:ext>
                </a:extLst>
              </a:tr>
            </a:tbl>
          </a:graphicData>
        </a:graphic>
      </p:graphicFrame>
      <p:sp>
        <p:nvSpPr>
          <p:cNvPr id="170" name="TextBox 169"/>
          <p:cNvSpPr txBox="1"/>
          <p:nvPr/>
        </p:nvSpPr>
        <p:spPr>
          <a:xfrm>
            <a:off x="5307456" y="397809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리스트 </a:t>
            </a:r>
            <a:r>
              <a:rPr lang="en-US" altLang="ko-KR" sz="900" dirty="0" smtClean="0">
                <a:solidFill>
                  <a:srgbClr val="FF0000"/>
                </a:solidFill>
              </a:rPr>
              <a:t>10</a:t>
            </a:r>
            <a:r>
              <a:rPr lang="ko-KR" altLang="en-US" sz="900" dirty="0" smtClean="0">
                <a:solidFill>
                  <a:srgbClr val="FF0000"/>
                </a:solidFill>
              </a:rPr>
              <a:t>개 영역으로 고정</a:t>
            </a:r>
            <a:endParaRPr lang="en-US" altLang="ko-KR" sz="900" dirty="0" smtClean="0">
              <a:solidFill>
                <a:srgbClr val="FF0000"/>
              </a:solidFill>
            </a:endParaRPr>
          </a:p>
          <a:p>
            <a:r>
              <a:rPr lang="ko-KR" altLang="en-US" sz="900" dirty="0" smtClean="0">
                <a:solidFill>
                  <a:srgbClr val="FF0000"/>
                </a:solidFill>
              </a:rPr>
              <a:t>나머지 내역은 스크롤 처리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71" name="원호 170"/>
          <p:cNvSpPr/>
          <p:nvPr/>
        </p:nvSpPr>
        <p:spPr>
          <a:xfrm>
            <a:off x="4903848" y="3481534"/>
            <a:ext cx="387573" cy="1445905"/>
          </a:xfrm>
          <a:prstGeom prst="arc">
            <a:avLst>
              <a:gd name="adj1" fmla="val 16200000"/>
              <a:gd name="adj2" fmla="val 538244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2" name="Vertical Scrollbar"/>
          <p:cNvGrpSpPr/>
          <p:nvPr>
            <p:custDataLst>
              <p:tags r:id="rId1"/>
            </p:custDataLst>
          </p:nvPr>
        </p:nvGrpSpPr>
        <p:grpSpPr>
          <a:xfrm>
            <a:off x="7578745" y="3396980"/>
            <a:ext cx="118135" cy="1604492"/>
            <a:chOff x="508000" y="1539522"/>
            <a:chExt cx="144016" cy="1800200"/>
          </a:xfrm>
        </p:grpSpPr>
        <p:sp>
          <p:nvSpPr>
            <p:cNvPr id="173" name="Track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508000" y="1539522"/>
              <a:ext cx="144016" cy="18002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4" name="Scroll Thumb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527548" y="1557777"/>
              <a:ext cx="104920" cy="1428255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047168" y="2729603"/>
            <a:ext cx="632875" cy="23797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초기화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104975" y="2768570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총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건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97119" y="2690642"/>
            <a:ext cx="7711714" cy="249981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9" name="꺾인 연결선 178"/>
          <p:cNvCxnSpPr>
            <a:stCxn id="154" idx="3"/>
          </p:cNvCxnSpPr>
          <p:nvPr/>
        </p:nvCxnSpPr>
        <p:spPr>
          <a:xfrm>
            <a:off x="1959300" y="2457672"/>
            <a:ext cx="160830" cy="175813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408" y="2297215"/>
            <a:ext cx="288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0203" y="2672021"/>
            <a:ext cx="288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-2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1620" y="2235067"/>
            <a:ext cx="288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-3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10420" y="1266173"/>
            <a:ext cx="2052000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CAB6272-2DC9-C836-63FC-76B4DF326D5D}"/>
              </a:ext>
            </a:extLst>
          </p:cNvPr>
          <p:cNvSpPr txBox="1"/>
          <p:nvPr/>
        </p:nvSpPr>
        <p:spPr>
          <a:xfrm>
            <a:off x="7865531" y="536445"/>
            <a:ext cx="2006184" cy="52629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행사 설정 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b="1" dirty="0" err="1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리테일에서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사용하는 행사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신 조건부 할인권의 경우 해당 행사에 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BIN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정보가 </a:t>
            </a:r>
            <a:r>
              <a:rPr lang="ko-KR" altLang="en-US" sz="800" b="1" dirty="0" err="1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물려있음</a:t>
            </a:r>
            <a:endParaRPr lang="en-US" altLang="ko-KR" sz="8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!!!! </a:t>
            </a:r>
            <a:r>
              <a:rPr lang="ko-KR" altLang="en-US" sz="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행사코드</a:t>
            </a:r>
            <a:r>
              <a:rPr lang="en-US" altLang="ko-KR" sz="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서비스사용여부</a:t>
            </a:r>
            <a:r>
              <a:rPr lang="en-US" altLang="ko-KR" sz="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서비스코드숫자</a:t>
            </a:r>
            <a:endParaRPr lang="en-US" altLang="ko-KR" sz="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기존 조건부 카드 행사 내 서비스 사용여부 및 행사 코드가 존재해서 현업과 확인 후 필드 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추가</a:t>
            </a:r>
            <a:endParaRPr lang="en-US" altLang="ko-KR" sz="8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rgbClr val="FF0000"/>
                </a:solidFill>
                <a:latin typeface="맑은 고딕" pitchFamily="50" charset="-127"/>
              </a:rPr>
              <a:t>서비스사용여부</a:t>
            </a:r>
            <a:endParaRPr lang="en-US" altLang="ko-KR" sz="800" b="1" dirty="0">
              <a:solidFill>
                <a:srgbClr val="FF0000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FF0000"/>
                </a:solidFill>
                <a:latin typeface="맑은 고딕" pitchFamily="50" charset="-127"/>
              </a:rPr>
              <a:t>: </a:t>
            </a:r>
            <a:r>
              <a:rPr lang="ko-KR" altLang="en-US" sz="800" dirty="0">
                <a:solidFill>
                  <a:srgbClr val="FF0000"/>
                </a:solidFill>
                <a:latin typeface="맑은 고딕" pitchFamily="50" charset="-127"/>
              </a:rPr>
              <a:t>사용안함</a:t>
            </a:r>
            <a:r>
              <a:rPr lang="en-US" altLang="ko-KR" sz="800" dirty="0">
                <a:solidFill>
                  <a:srgbClr val="FF0000"/>
                </a:solidFill>
                <a:latin typeface="맑은 고딕" pitchFamily="50" charset="-127"/>
              </a:rPr>
              <a:t>(</a:t>
            </a:r>
            <a:r>
              <a:rPr lang="ko-KR" altLang="en-US" sz="800" dirty="0">
                <a:solidFill>
                  <a:srgbClr val="FF0000"/>
                </a:solidFill>
                <a:latin typeface="맑은 고딕" pitchFamily="50" charset="-127"/>
              </a:rPr>
              <a:t>디폴트</a:t>
            </a:r>
            <a:r>
              <a:rPr lang="en-US" altLang="ko-KR" sz="800" dirty="0">
                <a:solidFill>
                  <a:srgbClr val="FF0000"/>
                </a:solidFill>
                <a:latin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FF0000"/>
                </a:solidFill>
                <a:latin typeface="맑은 고딕" pitchFamily="50" charset="-127"/>
              </a:rPr>
              <a:t>: </a:t>
            </a:r>
            <a:r>
              <a:rPr lang="ko-KR" altLang="en-US" sz="800" dirty="0">
                <a:solidFill>
                  <a:srgbClr val="FF0000"/>
                </a:solidFill>
                <a:latin typeface="맑은 고딕" pitchFamily="50" charset="-127"/>
              </a:rPr>
              <a:t>사용 일 경우 서비스 코드 숫자 활성화</a:t>
            </a:r>
            <a:endParaRPr lang="en-US" altLang="ko-KR" sz="800" dirty="0">
              <a:solidFill>
                <a:srgbClr val="FF0000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행사 아이디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신통합정보시스템에서 생성한 행사코드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(13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자리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카드사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권종일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경우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BIN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정보를 포함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행사명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행사명 입력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행사일자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행사 시작일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종료일 설정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BIN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정보검색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BIN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엑셀 파일 등록 시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-1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영역 출력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-1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) BIN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정보 리스트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-2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초기화 버튼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클릭 시 내역 전체 삭제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등록 파일도 삭제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,4-1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전체 영역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숨김처리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-3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샘플파일다운 클릭 시 엑셀 파일다운로드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다운로드 파일 필드 내역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BIN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카드사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카드유형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카드브랜드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27311" y="734438"/>
            <a:ext cx="3477991" cy="12520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bg1"/>
                </a:solidFill>
              </a:rPr>
              <a:t>권종옵션에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 없는 데이터 확인 요청</a:t>
            </a:r>
            <a:endParaRPr lang="en-US" altLang="ko-KR" sz="10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</a:rPr>
              <a:t> 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</a:rPr>
              <a:t>행사코드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</a:rPr>
              <a:t>, 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</a:rPr>
              <a:t>서비스사용여부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</a:rPr>
              <a:t>,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</a:rPr>
              <a:t>서비스사용일경우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</a:rPr>
              <a:t>)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</a:rPr>
              <a:t>서비스코드숫자</a:t>
            </a:r>
            <a:endParaRPr lang="en-US" altLang="ko-KR" sz="1000" b="1" dirty="0">
              <a:solidFill>
                <a:schemeClr val="bg1"/>
              </a:solidFill>
              <a:latin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bg1"/>
                </a:solidFill>
                <a:latin typeface="맑은 고딕" pitchFamily="50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latin typeface="맑은 고딕" pitchFamily="50" charset="-127"/>
              </a:rPr>
              <a:t>기존 조건부 카드 행사 내 서비스 사용여부 및 행사 코드가 존재해서 현업과 확인 후 필드 </a:t>
            </a:r>
            <a:r>
              <a:rPr lang="ko-KR" altLang="en-US" sz="1000" dirty="0" smtClean="0">
                <a:solidFill>
                  <a:schemeClr val="bg1"/>
                </a:solidFill>
                <a:latin typeface="맑은 고딕" pitchFamily="50" charset="-127"/>
              </a:rPr>
              <a:t>추가</a:t>
            </a:r>
            <a:endParaRPr lang="en-US" altLang="ko-KR" sz="1000" dirty="0">
              <a:solidFill>
                <a:schemeClr val="bg1"/>
              </a:solidFill>
              <a:latin typeface="맑은 고딕" pitchFamily="50" charset="-127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4176212" y="5571928"/>
            <a:ext cx="3477991" cy="6636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조건부 카드 옵션 중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필드 추가 내역 확인 필요</a:t>
            </a:r>
            <a:endParaRPr lang="en-US" altLang="ko-KR" sz="1000" dirty="0">
              <a:solidFill>
                <a:schemeClr val="bg1"/>
              </a:solidFill>
              <a:latin typeface="맑은 고딕" pitchFamily="50" charset="-127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FAD880E6-416F-8B81-6842-DAEC59BCC748}"/>
              </a:ext>
            </a:extLst>
          </p:cNvPr>
          <p:cNvSpPr/>
          <p:nvPr/>
        </p:nvSpPr>
        <p:spPr>
          <a:xfrm>
            <a:off x="74368" y="6638694"/>
            <a:ext cx="7776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</a:rPr>
              <a:t>다음 페이지에 계속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63BA36D4-2004-2FD8-713A-0995151BD4D8}"/>
              </a:ext>
            </a:extLst>
          </p:cNvPr>
          <p:cNvSpPr/>
          <p:nvPr/>
        </p:nvSpPr>
        <p:spPr>
          <a:xfrm>
            <a:off x="82095" y="345289"/>
            <a:ext cx="7740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페이지에 이어서</a:t>
            </a:r>
          </a:p>
        </p:txBody>
      </p:sp>
      <p:sp>
        <p:nvSpPr>
          <p:cNvPr id="188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880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5601" y="102220"/>
            <a:ext cx="6472991" cy="180000"/>
          </a:xfrm>
        </p:spPr>
        <p:txBody>
          <a:bodyPr>
            <a:noAutofit/>
          </a:bodyPr>
          <a:lstStyle/>
          <a:p>
            <a:r>
              <a:rPr lang="ko-KR" altLang="en-US" dirty="0"/>
              <a:t>상품권관리 </a:t>
            </a:r>
            <a:r>
              <a:rPr lang="en-US" altLang="ko-KR" dirty="0"/>
              <a:t>&gt; </a:t>
            </a:r>
            <a:r>
              <a:rPr lang="ko-KR" altLang="en-US" dirty="0"/>
              <a:t>상품권 등록 </a:t>
            </a:r>
            <a:r>
              <a:rPr lang="en-US" altLang="ko-KR" dirty="0"/>
              <a:t>&gt; </a:t>
            </a:r>
            <a:r>
              <a:rPr lang="ko-KR" altLang="en-US" dirty="0"/>
              <a:t>기본 등록 정보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0" y="487510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AB6272-2DC9-C836-63FC-76B4DF326D5D}"/>
              </a:ext>
            </a:extLst>
          </p:cNvPr>
          <p:cNvSpPr txBox="1"/>
          <p:nvPr/>
        </p:nvSpPr>
        <p:spPr>
          <a:xfrm>
            <a:off x="7865531" y="614503"/>
            <a:ext cx="2006184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rgbClr val="0000FF"/>
                </a:solidFill>
                <a:latin typeface="맑은 고딕" pitchFamily="50" charset="-127"/>
              </a:rPr>
              <a:t># 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</a:rPr>
              <a:t>BGF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</a:rPr>
              <a:t>리테일 템플릿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</a:rPr>
              <a:t>등록한 상품권 경우 상품이미지가 없을 수 있음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</a:rPr>
              <a:t>.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</a:rPr>
              <a:t>이때 상세 내역에서는 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</a:rPr>
              <a:t>no image (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</a:rPr>
              <a:t>기본값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</a:rPr>
              <a:t>)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</a:rPr>
              <a:t>으로 출력 요청</a:t>
            </a:r>
            <a:endParaRPr lang="en-US" altLang="ko-KR" sz="800" b="1" dirty="0">
              <a:solidFill>
                <a:srgbClr val="0000FF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상품이미지 등록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권장 사이즈 확인 필요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브랜드이미지 등록과 기능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동일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템플릿 내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BGF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상품옵션 선택 시 선택한 상품이미지가 자동 등록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세팅된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자동이미지는 수정 가능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스킨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2-1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기본스킨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디폴트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스킨관리 내 기본스킨으로 체크된 스킨 발송처리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기본스킨이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변경되면 변경된 기본스킨으로 발송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2-2)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스킨검색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검색 시 스킨 이미지 검색 폴더 팝업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이미지만 첨부 가능 처리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ALERT [2-2-2]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기본스킨 선택이 되어있는데 스킨 검색 버튼을 클릭 했을 경우 스킨검색 라디오버튼에 체크 처리 후 스킨 검색 팝업 띄움</a:t>
            </a:r>
            <a:endParaRPr lang="en-US" altLang="ko-KR" sz="800" dirty="0" smtClean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2-3)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미리보기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미리보기 클릭 시 선택된 스킨 확인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띄움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기본 스킨 선택 후 미리보기 클릭 시 기본 스킨 팝업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스킨검색 선택 후 미리보기 클릭 시 선택된 스킨이 없을 경우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ALERT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[2-3-1]</a:t>
            </a: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BC6451B7-BA9C-2334-5BF3-272566F4B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60184"/>
              </p:ext>
            </p:extLst>
          </p:nvPr>
        </p:nvGraphicFramePr>
        <p:xfrm>
          <a:off x="161556" y="741109"/>
          <a:ext cx="7590579" cy="22484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511">
                  <a:extLst>
                    <a:ext uri="{9D8B030D-6E8A-4147-A177-3AD203B41FA5}">
                      <a16:colId xmlns:a16="http://schemas.microsoft.com/office/drawing/2014/main" val="1060882675"/>
                    </a:ext>
                  </a:extLst>
                </a:gridCol>
                <a:gridCol w="6499068">
                  <a:extLst>
                    <a:ext uri="{9D8B030D-6E8A-4147-A177-3AD203B41FA5}">
                      <a16:colId xmlns:a16="http://schemas.microsoft.com/office/drawing/2014/main" val="3408162325"/>
                    </a:ext>
                  </a:extLst>
                </a:gridCol>
              </a:tblGrid>
              <a:tr h="1798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상품이미지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79248"/>
                  </a:ext>
                </a:extLst>
              </a:tr>
              <a:tr h="4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스킨</a:t>
                      </a:r>
                      <a:r>
                        <a:rPr lang="ko-KR" altLang="en-US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421057"/>
                  </a:ext>
                </a:extLst>
              </a:tr>
            </a:tbl>
          </a:graphicData>
        </a:graphic>
      </p:graphicFrame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FAD880E6-416F-8B81-6842-DAEC59BCC748}"/>
              </a:ext>
            </a:extLst>
          </p:cNvPr>
          <p:cNvSpPr/>
          <p:nvPr/>
        </p:nvSpPr>
        <p:spPr>
          <a:xfrm>
            <a:off x="74368" y="6638694"/>
            <a:ext cx="7776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끝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63BA36D4-2004-2FD8-713A-0995151BD4D8}"/>
              </a:ext>
            </a:extLst>
          </p:cNvPr>
          <p:cNvSpPr/>
          <p:nvPr/>
        </p:nvSpPr>
        <p:spPr>
          <a:xfrm>
            <a:off x="82095" y="345289"/>
            <a:ext cx="7740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페이지에 이어서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708711" y="2700258"/>
            <a:ext cx="2052000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1C6713A-8C04-544F-5742-043B7EFC4E4D}"/>
              </a:ext>
            </a:extLst>
          </p:cNvPr>
          <p:cNvSpPr/>
          <p:nvPr/>
        </p:nvSpPr>
        <p:spPr>
          <a:xfrm>
            <a:off x="4808133" y="2700258"/>
            <a:ext cx="396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71C6713A-8C04-544F-5742-043B7EFC4E4D}"/>
              </a:ext>
            </a:extLst>
          </p:cNvPr>
          <p:cNvSpPr/>
          <p:nvPr/>
        </p:nvSpPr>
        <p:spPr>
          <a:xfrm>
            <a:off x="5364889" y="2696600"/>
            <a:ext cx="883376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미리보기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7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044636" y="2695473"/>
            <a:ext cx="558017" cy="144922"/>
            <a:chOff x="765932" y="2788621"/>
            <a:chExt cx="558017" cy="144922"/>
          </a:xfrm>
        </p:grpSpPr>
        <p:sp>
          <p:nvSpPr>
            <p:cNvPr id="168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855418" y="2788621"/>
              <a:ext cx="468531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스킨검색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169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170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171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5F519C66-5F50-9028-1DC0-16999E14E3D5}"/>
              </a:ext>
            </a:extLst>
          </p:cNvPr>
          <p:cNvSpPr/>
          <p:nvPr/>
        </p:nvSpPr>
        <p:spPr>
          <a:xfrm>
            <a:off x="1501670" y="1996737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 등록</a:t>
            </a: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C60689C-ADF3-5ED3-8FC9-7C6B30F5FA3F}"/>
              </a:ext>
            </a:extLst>
          </p:cNvPr>
          <p:cNvSpPr/>
          <p:nvPr/>
        </p:nvSpPr>
        <p:spPr>
          <a:xfrm>
            <a:off x="1397354" y="883000"/>
            <a:ext cx="1080000" cy="1080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3F9660F9-FAFE-25C4-B6DB-3B698834F631}"/>
              </a:ext>
            </a:extLst>
          </p:cNvPr>
          <p:cNvSpPr/>
          <p:nvPr/>
        </p:nvSpPr>
        <p:spPr>
          <a:xfrm>
            <a:off x="1354306" y="4563605"/>
            <a:ext cx="1664282" cy="60962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스킨을 검색 해 주세요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1" name="AutoShape 256">
            <a:extLst>
              <a:ext uri="{FF2B5EF4-FFF2-40B4-BE49-F238E27FC236}">
                <a16:creationId xmlns:a16="http://schemas.microsoft.com/office/drawing/2014/main" id="{1C09591E-E36F-71E3-F8B9-D752F474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065" y="4486327"/>
            <a:ext cx="296792" cy="142221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2-3-1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2" name="그림 191">
            <a:extLst>
              <a:ext uri="{FF2B5EF4-FFF2-40B4-BE49-F238E27FC236}">
                <a16:creationId xmlns:a16="http://schemas.microsoft.com/office/drawing/2014/main" id="{E8EF5C88-3F00-8FCF-D895-33E04AD32E97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9342" b="56860" l="13396" r="877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01" t="14652" r="2944" b="38450"/>
          <a:stretch/>
        </p:blipFill>
        <p:spPr>
          <a:xfrm>
            <a:off x="1395870" y="909750"/>
            <a:ext cx="1110076" cy="1059760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CF337BB1-3C7E-753D-3D61-95F2D63F6319}"/>
              </a:ext>
            </a:extLst>
          </p:cNvPr>
          <p:cNvSpPr txBox="1"/>
          <p:nvPr/>
        </p:nvSpPr>
        <p:spPr>
          <a:xfrm>
            <a:off x="2244947" y="882246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3121" y="2305025"/>
            <a:ext cx="5018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* </a:t>
            </a:r>
            <a:r>
              <a:rPr lang="ko-KR" altLang="en-US" sz="800" dirty="0" smtClean="0">
                <a:latin typeface="+mn-ea"/>
              </a:rPr>
              <a:t>권장 사이즈 </a:t>
            </a:r>
            <a:r>
              <a:rPr lang="en-US" altLang="ko-KR" sz="800" dirty="0" smtClean="0">
                <a:latin typeface="+mn-ea"/>
              </a:rPr>
              <a:t>370x370 /5MB</a:t>
            </a:r>
            <a:r>
              <a:rPr lang="ko-KR" altLang="en-US" sz="800" dirty="0" smtClean="0">
                <a:latin typeface="+mn-ea"/>
              </a:rPr>
              <a:t>이하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지원 파일 형식 </a:t>
            </a:r>
            <a:r>
              <a:rPr lang="en-US" altLang="ko-KR" sz="800" dirty="0" smtClean="0">
                <a:latin typeface="+mn-ea"/>
              </a:rPr>
              <a:t>png, jpg, jpeg</a:t>
            </a:r>
            <a:r>
              <a:rPr lang="ko-KR" altLang="en-US" sz="800" dirty="0" smtClean="0">
                <a:latin typeface="+mn-ea"/>
              </a:rPr>
              <a:t> </a:t>
            </a:r>
            <a:endParaRPr lang="ko-KR" altLang="en-US" sz="800" dirty="0">
              <a:latin typeface="+mn-ea"/>
            </a:endParaRPr>
          </a:p>
        </p:txBody>
      </p:sp>
      <p:sp>
        <p:nvSpPr>
          <p:cNvPr id="207" name="AutoShape 256">
            <a:extLst>
              <a:ext uri="{FF2B5EF4-FFF2-40B4-BE49-F238E27FC236}">
                <a16:creationId xmlns:a16="http://schemas.microsoft.com/office/drawing/2014/main" id="{1C09591E-E36F-71E3-F8B9-D752F474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106" y="3010594"/>
            <a:ext cx="296792" cy="142221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8" name="그림 20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08517" y="3528672"/>
            <a:ext cx="1477611" cy="2773615"/>
          </a:xfrm>
          <a:prstGeom prst="rect">
            <a:avLst/>
          </a:prstGeom>
        </p:spPr>
      </p:pic>
      <p:sp>
        <p:nvSpPr>
          <p:cNvPr id="216" name="AutoShape 256">
            <a:extLst>
              <a:ext uri="{FF2B5EF4-FFF2-40B4-BE49-F238E27FC236}">
                <a16:creationId xmlns:a16="http://schemas.microsoft.com/office/drawing/2014/main" id="{1C09591E-E36F-71E3-F8B9-D752F474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546" y="2594655"/>
            <a:ext cx="296792" cy="142221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7" name="AutoShape 256">
            <a:extLst>
              <a:ext uri="{FF2B5EF4-FFF2-40B4-BE49-F238E27FC236}">
                <a16:creationId xmlns:a16="http://schemas.microsoft.com/office/drawing/2014/main" id="{1C09591E-E36F-71E3-F8B9-D752F474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336" y="3559881"/>
            <a:ext cx="296792" cy="142221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3F9660F9-FAFE-25C4-B6DB-3B698834F631}"/>
              </a:ext>
            </a:extLst>
          </p:cNvPr>
          <p:cNvSpPr/>
          <p:nvPr/>
        </p:nvSpPr>
        <p:spPr>
          <a:xfrm>
            <a:off x="1354306" y="3744873"/>
            <a:ext cx="1664282" cy="60962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이미지는 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PNG, JPG, jpeg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형식만 등록 가능합니다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7" name="AutoShape 256">
            <a:extLst>
              <a:ext uri="{FF2B5EF4-FFF2-40B4-BE49-F238E27FC236}">
                <a16:creationId xmlns:a16="http://schemas.microsoft.com/office/drawing/2014/main" id="{1C09591E-E36F-71E3-F8B9-D752F474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065" y="3667595"/>
            <a:ext cx="296792" cy="142221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2-2-2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8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56" y="1560129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29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00" y="2680388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708711" y="3176798"/>
            <a:ext cx="2052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71C6713A-8C04-544F-5742-043B7EFC4E4D}"/>
              </a:ext>
            </a:extLst>
          </p:cNvPr>
          <p:cNvSpPr/>
          <p:nvPr/>
        </p:nvSpPr>
        <p:spPr>
          <a:xfrm>
            <a:off x="4808133" y="3176798"/>
            <a:ext cx="396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71C6713A-8C04-544F-5742-043B7EFC4E4D}"/>
              </a:ext>
            </a:extLst>
          </p:cNvPr>
          <p:cNvSpPr/>
          <p:nvPr/>
        </p:nvSpPr>
        <p:spPr>
          <a:xfrm>
            <a:off x="5364889" y="3173140"/>
            <a:ext cx="883376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미리보기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8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050735" y="3191454"/>
            <a:ext cx="558017" cy="144922"/>
            <a:chOff x="765934" y="2789793"/>
            <a:chExt cx="558017" cy="144922"/>
          </a:xfrm>
        </p:grpSpPr>
        <p:sp>
          <p:nvSpPr>
            <p:cNvPr id="239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855420" y="2789793"/>
              <a:ext cx="468531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스킨검색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240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241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242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246" name="AutoShape 256">
            <a:extLst>
              <a:ext uri="{FF2B5EF4-FFF2-40B4-BE49-F238E27FC236}">
                <a16:creationId xmlns:a16="http://schemas.microsoft.com/office/drawing/2014/main" id="{1C09591E-E36F-71E3-F8B9-D752F474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919" y="2546343"/>
            <a:ext cx="296792" cy="142221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7" name="AutoShape 256">
            <a:extLst>
              <a:ext uri="{FF2B5EF4-FFF2-40B4-BE49-F238E27FC236}">
                <a16:creationId xmlns:a16="http://schemas.microsoft.com/office/drawing/2014/main" id="{1C09591E-E36F-71E3-F8B9-D752F474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1753" y="3076591"/>
            <a:ext cx="296792" cy="142221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2-2-1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255" y="3926315"/>
            <a:ext cx="1114613" cy="1970683"/>
          </a:xfrm>
          <a:prstGeom prst="rect">
            <a:avLst/>
          </a:prstGeom>
        </p:spPr>
      </p:pic>
      <p:grpSp>
        <p:nvGrpSpPr>
          <p:cNvPr id="248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354306" y="2701607"/>
            <a:ext cx="558017" cy="144922"/>
            <a:chOff x="765934" y="2789793"/>
            <a:chExt cx="558017" cy="144922"/>
          </a:xfrm>
        </p:grpSpPr>
        <p:sp>
          <p:nvSpPr>
            <p:cNvPr id="249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855420" y="2789793"/>
              <a:ext cx="468531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기본스킨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250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251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252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254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2433" y="3191454"/>
            <a:ext cx="558017" cy="144922"/>
            <a:chOff x="765932" y="2788621"/>
            <a:chExt cx="558017" cy="144922"/>
          </a:xfrm>
        </p:grpSpPr>
        <p:sp>
          <p:nvSpPr>
            <p:cNvPr id="255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855418" y="2788621"/>
              <a:ext cx="468531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기본스킨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258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259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260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52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SC-03-008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135984" y="522009"/>
            <a:ext cx="881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정보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572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상품권관리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전시관리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2D213E-2A07-2B37-19AE-156F6688DFD8}"/>
              </a:ext>
            </a:extLst>
          </p:cNvPr>
          <p:cNvSpPr txBox="1"/>
          <p:nvPr/>
        </p:nvSpPr>
        <p:spPr>
          <a:xfrm>
            <a:off x="83160" y="43642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전시관리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5" name="Active Tab Marker">
            <a:extLst>
              <a:ext uri="{FF2B5EF4-FFF2-40B4-BE49-F238E27FC236}">
                <a16:creationId xmlns:a16="http://schemas.microsoft.com/office/drawing/2014/main" id="{F7ABB5A0-9452-786C-BB24-24298EE95206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 bwMode="auto">
          <a:xfrm>
            <a:off x="169877" y="963984"/>
            <a:ext cx="936000" cy="0"/>
          </a:xfrm>
          <a:prstGeom prst="line">
            <a:avLst/>
          </a:prstGeom>
          <a:ln w="19050" cap="sq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25CED33C-A7A9-42BC-D358-F7FE64306296}"/>
              </a:ext>
            </a:extLst>
          </p:cNvPr>
          <p:cNvCxnSpPr/>
          <p:nvPr/>
        </p:nvCxnSpPr>
        <p:spPr>
          <a:xfrm>
            <a:off x="67860" y="760871"/>
            <a:ext cx="968400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8A4B6A-70A7-C5C3-61E3-A2D8FEB650CE}"/>
              </a:ext>
            </a:extLst>
          </p:cNvPr>
          <p:cNvSpPr/>
          <p:nvPr/>
        </p:nvSpPr>
        <p:spPr>
          <a:xfrm>
            <a:off x="8749857" y="1383000"/>
            <a:ext cx="1023249" cy="19503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364521"/>
              </p:ext>
            </p:extLst>
          </p:nvPr>
        </p:nvGraphicFramePr>
        <p:xfrm>
          <a:off x="176557" y="2130296"/>
          <a:ext cx="3395802" cy="45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28">
                  <a:extLst>
                    <a:ext uri="{9D8B030D-6E8A-4147-A177-3AD203B41FA5}">
                      <a16:colId xmlns:a16="http://schemas.microsoft.com/office/drawing/2014/main" val="3758135815"/>
                    </a:ext>
                  </a:extLst>
                </a:gridCol>
                <a:gridCol w="2888574">
                  <a:extLst>
                    <a:ext uri="{9D8B030D-6E8A-4147-A177-3AD203B41FA5}">
                      <a16:colId xmlns:a16="http://schemas.microsoft.com/office/drawing/2014/main" val="199220885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                               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10859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카카오톡 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[C00000000012]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6725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ㄴ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□ </a:t>
                      </a:r>
                      <a:r>
                        <a:rPr lang="ko-KR" altLang="en-US" sz="800" b="0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카카오톡지사</a:t>
                      </a:r>
                      <a:r>
                        <a:rPr lang="ko-KR" altLang="en-US" sz="800" b="0" u="sng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명</a:t>
                      </a:r>
                      <a:r>
                        <a:rPr lang="en-US" altLang="ko-KR" sz="800" b="0" u="sng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 [SL0000000002]</a:t>
                      </a: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7280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ㄴ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□ </a:t>
                      </a:r>
                      <a:r>
                        <a:rPr lang="ko-KR" altLang="en-US" sz="800" b="0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카카오톡</a:t>
                      </a:r>
                      <a:r>
                        <a:rPr lang="ko-KR" altLang="en-US" sz="800" b="0" u="sng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지사명</a:t>
                      </a:r>
                      <a:r>
                        <a:rPr lang="en-US" altLang="ko-KR" sz="800" b="0" u="sng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 [SL0000000002]</a:t>
                      </a: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66786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ㄴ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□ </a:t>
                      </a:r>
                      <a:r>
                        <a:rPr lang="ko-KR" altLang="en-US" sz="800" b="0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카카오톡</a:t>
                      </a:r>
                      <a:r>
                        <a:rPr lang="ko-KR" altLang="en-US" sz="800" b="0" u="sng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지사명</a:t>
                      </a:r>
                      <a:r>
                        <a:rPr lang="en-US" altLang="ko-KR" sz="800" b="0" u="sng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[SL0000000002]</a:t>
                      </a: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5025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ㄴ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□ </a:t>
                      </a:r>
                      <a:r>
                        <a:rPr lang="ko-KR" altLang="en-US" sz="800" b="0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카카오톡</a:t>
                      </a:r>
                      <a:r>
                        <a:rPr lang="ko-KR" altLang="en-US" sz="800" b="0" u="sng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지사명</a:t>
                      </a:r>
                      <a:r>
                        <a:rPr lang="en-US" altLang="ko-KR" sz="800" b="0" u="sng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 [SL0000000002]</a:t>
                      </a: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926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판매처명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31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판매처명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26936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판매처명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89583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판매처명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21514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판매처명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0057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판매처명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4490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판매처명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95456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판매처명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880767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2845613" y="4121806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2845613" y="4436661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2845613" y="4766147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2844978" y="5088318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2844978" y="5417803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2844978" y="5739974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2844978" y="6074441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2844978" y="6389296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FD2E6E-5AC9-B2C0-A3DC-3C78BBCEF941}"/>
              </a:ext>
            </a:extLst>
          </p:cNvPr>
          <p:cNvSpPr txBox="1"/>
          <p:nvPr/>
        </p:nvSpPr>
        <p:spPr>
          <a:xfrm>
            <a:off x="2834558" y="2505734"/>
            <a:ext cx="256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^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585060"/>
              </p:ext>
            </p:extLst>
          </p:nvPr>
        </p:nvGraphicFramePr>
        <p:xfrm>
          <a:off x="3708805" y="2130296"/>
          <a:ext cx="6066830" cy="45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58135815"/>
                    </a:ext>
                  </a:extLst>
                </a:gridCol>
                <a:gridCol w="1260548">
                  <a:extLst>
                    <a:ext uri="{9D8B030D-6E8A-4147-A177-3AD203B41FA5}">
                      <a16:colId xmlns:a16="http://schemas.microsoft.com/office/drawing/2014/main" val="1992208855"/>
                    </a:ext>
                  </a:extLst>
                </a:gridCol>
                <a:gridCol w="1082872">
                  <a:extLst>
                    <a:ext uri="{9D8B030D-6E8A-4147-A177-3AD203B41FA5}">
                      <a16:colId xmlns:a16="http://schemas.microsoft.com/office/drawing/2014/main" val="360239344"/>
                    </a:ext>
                  </a:extLst>
                </a:gridCol>
                <a:gridCol w="1171710">
                  <a:extLst>
                    <a:ext uri="{9D8B030D-6E8A-4147-A177-3AD203B41FA5}">
                      <a16:colId xmlns:a16="http://schemas.microsoft.com/office/drawing/2014/main" val="2837516947"/>
                    </a:ext>
                  </a:extLst>
                </a:gridCol>
                <a:gridCol w="1171710">
                  <a:extLst>
                    <a:ext uri="{9D8B030D-6E8A-4147-A177-3AD203B41FA5}">
                      <a16:colId xmlns:a16="http://schemas.microsoft.com/office/drawing/2014/main" val="4043432433"/>
                    </a:ext>
                  </a:extLst>
                </a:gridCol>
                <a:gridCol w="1171710">
                  <a:extLst>
                    <a:ext uri="{9D8B030D-6E8A-4147-A177-3AD203B41FA5}">
                      <a16:colId xmlns:a16="http://schemas.microsoft.com/office/drawing/2014/main" val="258270153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공급지사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권종타입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10859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공급지사명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권종타입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6725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공급지사명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권종타입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7280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공급지사명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권종타입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66786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공급지사명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권종타입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5025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공급지사명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권종타입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926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공급지사명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권종타입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31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공급지사명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권종타입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26936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공급지사명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권종타입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89583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공급지사명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권종타입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21514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공급지사명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권종타입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0057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공급지사명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권종타입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4490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공급지사명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권종타입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95456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u="sng" dirty="0" smtClean="0">
                          <a:solidFill>
                            <a:schemeClr val="tx1"/>
                          </a:solidFill>
                        </a:rPr>
                        <a:t>상품권코드</a:t>
                      </a:r>
                      <a:r>
                        <a:rPr lang="en-US" altLang="ko-KR" sz="800" b="0" u="sng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공급지사명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브랜드명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#{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권종타입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880767"/>
                  </a:ext>
                </a:extLst>
              </a:tr>
            </a:tbl>
          </a:graphicData>
        </a:graphic>
      </p:graphicFrame>
      <p:grpSp>
        <p:nvGrpSpPr>
          <p:cNvPr id="60" name="Vertical Scrollbar"/>
          <p:cNvGrpSpPr/>
          <p:nvPr>
            <p:custDataLst>
              <p:tags r:id="rId2"/>
            </p:custDataLst>
          </p:nvPr>
        </p:nvGrpSpPr>
        <p:grpSpPr>
          <a:xfrm>
            <a:off x="3451474" y="2457189"/>
            <a:ext cx="108000" cy="4212000"/>
            <a:chOff x="508000" y="1539522"/>
            <a:chExt cx="144016" cy="1800200"/>
          </a:xfrm>
        </p:grpSpPr>
        <p:sp>
          <p:nvSpPr>
            <p:cNvPr id="61" name="Track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508000" y="1539522"/>
              <a:ext cx="144016" cy="18002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" name="Scroll Thumb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527548" y="1557777"/>
              <a:ext cx="104920" cy="1428255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9" name="Vertical Scrollbar"/>
          <p:cNvGrpSpPr/>
          <p:nvPr>
            <p:custDataLst>
              <p:tags r:id="rId3"/>
            </p:custDataLst>
          </p:nvPr>
        </p:nvGrpSpPr>
        <p:grpSpPr>
          <a:xfrm>
            <a:off x="9665106" y="2457189"/>
            <a:ext cx="108000" cy="4212000"/>
            <a:chOff x="508000" y="1539522"/>
            <a:chExt cx="144016" cy="1800200"/>
          </a:xfrm>
        </p:grpSpPr>
        <p:sp>
          <p:nvSpPr>
            <p:cNvPr id="30" name="Track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508000" y="1539522"/>
              <a:ext cx="144016" cy="18002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Scroll Thumb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527548" y="1557777"/>
              <a:ext cx="104920" cy="1428255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3" name="Vertical Scrollbar"/>
          <p:cNvGrpSpPr/>
          <p:nvPr>
            <p:custDataLst>
              <p:tags r:id="rId4"/>
            </p:custDataLst>
          </p:nvPr>
        </p:nvGrpSpPr>
        <p:grpSpPr>
          <a:xfrm rot="16200000">
            <a:off x="6626146" y="3640220"/>
            <a:ext cx="108735" cy="5943417"/>
            <a:chOff x="508000" y="1539522"/>
            <a:chExt cx="144016" cy="1800200"/>
          </a:xfrm>
        </p:grpSpPr>
        <p:sp>
          <p:nvSpPr>
            <p:cNvPr id="34" name="Track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508000" y="1539522"/>
              <a:ext cx="144016" cy="18002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Scroll Thumb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527548" y="1557777"/>
              <a:ext cx="104920" cy="1428255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127160" y="1858079"/>
            <a:ext cx="9845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판매처 리스트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3708804" y="1853727"/>
            <a:ext cx="9701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/>
              <a:t>상품권 리스트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8986306" y="1885762"/>
            <a:ext cx="778884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상품권 전시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Active Tab Marker">
            <a:extLst>
              <a:ext uri="{FF2B5EF4-FFF2-40B4-BE49-F238E27FC236}">
                <a16:creationId xmlns:a16="http://schemas.microsoft.com/office/drawing/2014/main" id="{F7ABB5A0-9452-786C-BB24-24298EE95206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 bwMode="auto">
          <a:xfrm>
            <a:off x="169877" y="963984"/>
            <a:ext cx="936000" cy="0"/>
          </a:xfrm>
          <a:prstGeom prst="line">
            <a:avLst/>
          </a:prstGeom>
          <a:ln w="19050" cap="sq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805823"/>
              </p:ext>
            </p:extLst>
          </p:nvPr>
        </p:nvGraphicFramePr>
        <p:xfrm>
          <a:off x="169878" y="1039486"/>
          <a:ext cx="3402482" cy="3150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02482">
                  <a:extLst>
                    <a:ext uri="{9D8B030D-6E8A-4147-A177-3AD203B41FA5}">
                      <a16:colId xmlns:a16="http://schemas.microsoft.com/office/drawing/2014/main" val="2670107787"/>
                    </a:ext>
                  </a:extLst>
                </a:gridCol>
              </a:tblGrid>
              <a:tr h="3150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20864"/>
                  </a:ext>
                </a:extLst>
              </a:tr>
            </a:tbl>
          </a:graphicData>
        </a:graphic>
      </p:graphicFrame>
      <p:sp>
        <p:nvSpPr>
          <p:cNvPr id="43" name="Rectangle 91">
            <a:extLst>
              <a:ext uri="{FF2B5EF4-FFF2-40B4-BE49-F238E27FC236}">
                <a16:creationId xmlns:a16="http://schemas.microsoft.com/office/drawing/2014/main" id="{60591FAC-4F92-A5A3-8C0D-244DB6934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366" y="1079791"/>
            <a:ext cx="1219385" cy="21777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latinLnBrk="0">
              <a:spcBef>
                <a:spcPct val="25000"/>
              </a:spcBef>
              <a:defRPr/>
            </a:pPr>
            <a:r>
              <a:rPr lang="ko-KR" altLang="en-US" sz="8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판매지사</a:t>
            </a:r>
            <a:endParaRPr lang="ko-KR" altLang="en-US" sz="8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Rectangle 91">
            <a:extLst>
              <a:ext uri="{FF2B5EF4-FFF2-40B4-BE49-F238E27FC236}">
                <a16:creationId xmlns:a16="http://schemas.microsoft.com/office/drawing/2014/main" id="{560F5DB3-6E55-0AC3-6931-29C07BA9B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56" y="1085519"/>
            <a:ext cx="1006610" cy="22106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latinLnBrk="0">
              <a:spcBef>
                <a:spcPct val="25000"/>
              </a:spcBef>
              <a:defRPr/>
            </a:pPr>
            <a:r>
              <a:rPr lang="ko-KR" altLang="en-US" sz="8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판매처</a:t>
            </a:r>
            <a:endParaRPr lang="ko-KR" altLang="en-US" sz="8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7" name="Active Tab Marker">
            <a:extLst>
              <a:ext uri="{FF2B5EF4-FFF2-40B4-BE49-F238E27FC236}">
                <a16:creationId xmlns:a16="http://schemas.microsoft.com/office/drawing/2014/main" id="{F7ABB5A0-9452-786C-BB24-24298EE95206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 bwMode="auto">
          <a:xfrm>
            <a:off x="3708803" y="960314"/>
            <a:ext cx="936000" cy="0"/>
          </a:xfrm>
          <a:prstGeom prst="line">
            <a:avLst/>
          </a:prstGeom>
          <a:ln w="19050" cap="sq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Active Tab Marker">
            <a:extLst>
              <a:ext uri="{FF2B5EF4-FFF2-40B4-BE49-F238E27FC236}">
                <a16:creationId xmlns:a16="http://schemas.microsoft.com/office/drawing/2014/main" id="{F7ABB5A0-9452-786C-BB24-24298EE95206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 bwMode="auto">
          <a:xfrm>
            <a:off x="3708803" y="960314"/>
            <a:ext cx="936000" cy="0"/>
          </a:xfrm>
          <a:prstGeom prst="line">
            <a:avLst/>
          </a:prstGeom>
          <a:ln w="19050" cap="sq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400016"/>
              </p:ext>
            </p:extLst>
          </p:nvPr>
        </p:nvGraphicFramePr>
        <p:xfrm>
          <a:off x="3708804" y="1035816"/>
          <a:ext cx="6056386" cy="3150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56386">
                  <a:extLst>
                    <a:ext uri="{9D8B030D-6E8A-4147-A177-3AD203B41FA5}">
                      <a16:colId xmlns:a16="http://schemas.microsoft.com/office/drawing/2014/main" val="2670107787"/>
                    </a:ext>
                  </a:extLst>
                </a:gridCol>
              </a:tblGrid>
              <a:tr h="3150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20864"/>
                  </a:ext>
                </a:extLst>
              </a:tr>
            </a:tbl>
          </a:graphicData>
        </a:graphic>
      </p:graphicFrame>
      <p:sp>
        <p:nvSpPr>
          <p:cNvPr id="63" name="Rectangle 91">
            <a:extLst>
              <a:ext uri="{FF2B5EF4-FFF2-40B4-BE49-F238E27FC236}">
                <a16:creationId xmlns:a16="http://schemas.microsoft.com/office/drawing/2014/main" id="{60591FAC-4F92-A5A3-8C0D-244DB6934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133" y="1076018"/>
            <a:ext cx="1440920" cy="21777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latinLnBrk="0">
              <a:spcBef>
                <a:spcPct val="25000"/>
              </a:spcBef>
              <a:defRPr/>
            </a:pPr>
            <a:r>
              <a:rPr lang="ko-KR" altLang="en-US" sz="8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상품권명</a:t>
            </a:r>
            <a:endParaRPr lang="ko-KR" altLang="en-US" sz="8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Rectangle 91">
            <a:extLst>
              <a:ext uri="{FF2B5EF4-FFF2-40B4-BE49-F238E27FC236}">
                <a16:creationId xmlns:a16="http://schemas.microsoft.com/office/drawing/2014/main" id="{560F5DB3-6E55-0AC3-6931-29C07BA9B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979" y="1080289"/>
            <a:ext cx="1006610" cy="22106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latinLnBrk="0">
              <a:spcBef>
                <a:spcPct val="25000"/>
              </a:spcBef>
              <a:defRPr/>
            </a:pPr>
            <a:r>
              <a:rPr lang="ko-KR" altLang="en-US" sz="8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공급지사</a:t>
            </a:r>
            <a:endParaRPr lang="ko-KR" altLang="en-US" sz="8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1C6713A-8C04-544F-5742-043B7EFC4E4D}"/>
              </a:ext>
            </a:extLst>
          </p:cNvPr>
          <p:cNvSpPr/>
          <p:nvPr/>
        </p:nvSpPr>
        <p:spPr>
          <a:xfrm>
            <a:off x="2629089" y="1086192"/>
            <a:ext cx="396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1C6713A-8C04-544F-5742-043B7EFC4E4D}"/>
              </a:ext>
            </a:extLst>
          </p:cNvPr>
          <p:cNvSpPr/>
          <p:nvPr/>
        </p:nvSpPr>
        <p:spPr>
          <a:xfrm>
            <a:off x="6932153" y="1077182"/>
            <a:ext cx="396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SC-03-009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1C6713A-8C04-544F-5742-043B7EFC4E4D}"/>
              </a:ext>
            </a:extLst>
          </p:cNvPr>
          <p:cNvSpPr/>
          <p:nvPr/>
        </p:nvSpPr>
        <p:spPr>
          <a:xfrm>
            <a:off x="4885689" y="1076018"/>
            <a:ext cx="396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286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상품권관리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상품권 등록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기본 등록 정보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0" y="487510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5CED33C-A7A9-42BC-D358-F7FE64306296}"/>
              </a:ext>
            </a:extLst>
          </p:cNvPr>
          <p:cNvCxnSpPr/>
          <p:nvPr/>
        </p:nvCxnSpPr>
        <p:spPr>
          <a:xfrm>
            <a:off x="67860" y="760871"/>
            <a:ext cx="777600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TextBox 46"/>
          <p:cNvSpPr txBox="1"/>
          <p:nvPr/>
        </p:nvSpPr>
        <p:spPr>
          <a:xfrm>
            <a:off x="125590" y="464427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상품권 등록</a:t>
            </a:r>
            <a:endParaRPr lang="ko-KR" altLang="en-US" sz="900" b="1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E677534-52BA-A99D-702E-9F2D0BE121E3}"/>
              </a:ext>
            </a:extLst>
          </p:cNvPr>
          <p:cNvSpPr/>
          <p:nvPr/>
        </p:nvSpPr>
        <p:spPr>
          <a:xfrm>
            <a:off x="7070276" y="891789"/>
            <a:ext cx="665285" cy="195030"/>
          </a:xfrm>
          <a:prstGeom prst="rect">
            <a:avLst/>
          </a:prstGeom>
          <a:solidFill>
            <a:srgbClr val="1877F2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6453894" y="882318"/>
            <a:ext cx="504056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FAD880E6-416F-8B81-6842-DAEC59BCC748}"/>
              </a:ext>
            </a:extLst>
          </p:cNvPr>
          <p:cNvSpPr/>
          <p:nvPr/>
        </p:nvSpPr>
        <p:spPr>
          <a:xfrm>
            <a:off x="74368" y="6646013"/>
            <a:ext cx="7776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페이지에 계속</a:t>
            </a:r>
          </a:p>
        </p:txBody>
      </p:sp>
      <p:graphicFrame>
        <p:nvGraphicFramePr>
          <p:cNvPr id="403" name="표 402">
            <a:extLst>
              <a:ext uri="{FF2B5EF4-FFF2-40B4-BE49-F238E27FC236}">
                <a16:creationId xmlns:a16="http://schemas.microsoft.com/office/drawing/2014/main" id="{BC6451B7-BA9C-2334-5BF3-272566F4B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670913"/>
              </p:ext>
            </p:extLst>
          </p:nvPr>
        </p:nvGraphicFramePr>
        <p:xfrm>
          <a:off x="125590" y="1635740"/>
          <a:ext cx="7590579" cy="398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511">
                  <a:extLst>
                    <a:ext uri="{9D8B030D-6E8A-4147-A177-3AD203B41FA5}">
                      <a16:colId xmlns:a16="http://schemas.microsoft.com/office/drawing/2014/main" val="1060882675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340816232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74017693"/>
                    </a:ext>
                  </a:extLst>
                </a:gridCol>
                <a:gridCol w="2629802">
                  <a:extLst>
                    <a:ext uri="{9D8B030D-6E8A-4147-A177-3AD203B41FA5}">
                      <a16:colId xmlns:a16="http://schemas.microsoft.com/office/drawing/2014/main" val="31907973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상품권코드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신규 등록 시 자동으로 생성됩니다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등록일자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신규 등록 시 자동으로 생성됩니다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0286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공급지사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브랜드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3935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교환처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 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0297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상품권명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관리상품권명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83182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권종타입</a:t>
                      </a:r>
                      <a:r>
                        <a:rPr lang="ko-KR" altLang="en-US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9153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판매기간설정여부</a:t>
                      </a:r>
                      <a:r>
                        <a:rPr lang="ko-KR" altLang="en-US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142203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유효기간타입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072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7003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유효기간연장여부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+mn-ea"/>
                        </a:rPr>
                        <a:t>취소가능여부 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2750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환불가능여부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금액교환권여부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4994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온</a:t>
                      </a: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오프라인타입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i="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64253"/>
                  </a:ext>
                </a:extLst>
              </a:tr>
            </a:tbl>
          </a:graphicData>
        </a:graphic>
      </p:graphicFrame>
      <p:sp>
        <p:nvSpPr>
          <p:cNvPr id="406" name="직사각형 405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155283" y="2075267"/>
            <a:ext cx="2052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7" name="직사각형 406">
            <a:extLst>
              <a:ext uri="{FF2B5EF4-FFF2-40B4-BE49-F238E27FC236}">
                <a16:creationId xmlns:a16="http://schemas.microsoft.com/office/drawing/2014/main" id="{71C6713A-8C04-544F-5742-043B7EFC4E4D}"/>
              </a:ext>
            </a:extLst>
          </p:cNvPr>
          <p:cNvSpPr/>
          <p:nvPr/>
        </p:nvSpPr>
        <p:spPr>
          <a:xfrm>
            <a:off x="7254705" y="2075267"/>
            <a:ext cx="396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8" name="직사각형 407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284679" y="2076887"/>
            <a:ext cx="2052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71C6713A-8C04-544F-5742-043B7EFC4E4D}"/>
              </a:ext>
            </a:extLst>
          </p:cNvPr>
          <p:cNvSpPr/>
          <p:nvPr/>
        </p:nvSpPr>
        <p:spPr>
          <a:xfrm>
            <a:off x="3384101" y="2076887"/>
            <a:ext cx="396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284679" y="2428537"/>
            <a:ext cx="2052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" name="직사각형 410">
            <a:extLst>
              <a:ext uri="{FF2B5EF4-FFF2-40B4-BE49-F238E27FC236}">
                <a16:creationId xmlns:a16="http://schemas.microsoft.com/office/drawing/2014/main" id="{71C6713A-8C04-544F-5742-043B7EFC4E4D}"/>
              </a:ext>
            </a:extLst>
          </p:cNvPr>
          <p:cNvSpPr/>
          <p:nvPr/>
        </p:nvSpPr>
        <p:spPr>
          <a:xfrm>
            <a:off x="3384101" y="2428537"/>
            <a:ext cx="396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2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174511" y="2473590"/>
            <a:ext cx="558017" cy="144922"/>
            <a:chOff x="765932" y="2788621"/>
            <a:chExt cx="558017" cy="144922"/>
          </a:xfrm>
        </p:grpSpPr>
        <p:sp>
          <p:nvSpPr>
            <p:cNvPr id="413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855418" y="2788621"/>
              <a:ext cx="468531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판매중지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14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415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95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16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96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417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893857" y="2470205"/>
            <a:ext cx="455425" cy="144922"/>
            <a:chOff x="765934" y="2789793"/>
            <a:chExt cx="455425" cy="144922"/>
          </a:xfrm>
        </p:grpSpPr>
        <p:sp>
          <p:nvSpPr>
            <p:cNvPr id="418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91"/>
              </p:custDataLst>
            </p:nvPr>
          </p:nvSpPr>
          <p:spPr bwMode="auto">
            <a:xfrm>
              <a:off x="855420" y="2789793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판매중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19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420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92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21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93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422" name="직사각형 42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284679" y="2805375"/>
            <a:ext cx="2052000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4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85538" y="3929730"/>
            <a:ext cx="660609" cy="144922"/>
            <a:chOff x="765932" y="2788621"/>
            <a:chExt cx="660609" cy="144922"/>
          </a:xfrm>
        </p:grpSpPr>
        <p:sp>
          <p:nvSpPr>
            <p:cNvPr id="425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88"/>
              </p:custDataLst>
            </p:nvPr>
          </p:nvSpPr>
          <p:spPr bwMode="auto">
            <a:xfrm>
              <a:off x="855418" y="2788621"/>
              <a:ext cx="571123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발행일기준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26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427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89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28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90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429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2321936" y="3925123"/>
            <a:ext cx="1309826" cy="144922"/>
            <a:chOff x="765934" y="2789793"/>
            <a:chExt cx="1309826" cy="144922"/>
          </a:xfrm>
        </p:grpSpPr>
        <p:sp>
          <p:nvSpPr>
            <p:cNvPr id="430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85"/>
              </p:custDataLst>
            </p:nvPr>
          </p:nvSpPr>
          <p:spPr bwMode="auto">
            <a:xfrm>
              <a:off x="855420" y="2789793"/>
              <a:ext cx="1220340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기간설정</a:t>
              </a:r>
              <a:r>
                <a:rPr lang="en-US" altLang="ko-KR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(</a:t>
              </a:r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시작일</a:t>
              </a:r>
              <a:r>
                <a:rPr lang="en-US" altLang="ko-KR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~</a:t>
              </a:r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종료일</a:t>
              </a:r>
              <a:r>
                <a:rPr lang="en-US" altLang="ko-KR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)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31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432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86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33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87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449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841869" y="4994468"/>
            <a:ext cx="352833" cy="144922"/>
            <a:chOff x="765932" y="2788621"/>
            <a:chExt cx="352833" cy="144922"/>
          </a:xfrm>
        </p:grpSpPr>
        <p:sp>
          <p:nvSpPr>
            <p:cNvPr id="450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82"/>
              </p:custDataLst>
            </p:nvPr>
          </p:nvSpPr>
          <p:spPr bwMode="auto">
            <a:xfrm>
              <a:off x="855418" y="2788621"/>
              <a:ext cx="26334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51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452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83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53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84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454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278941" y="4996676"/>
            <a:ext cx="455425" cy="144922"/>
            <a:chOff x="765934" y="2789793"/>
            <a:chExt cx="455425" cy="144922"/>
          </a:xfrm>
        </p:grpSpPr>
        <p:sp>
          <p:nvSpPr>
            <p:cNvPr id="455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79"/>
              </p:custDataLst>
            </p:nvPr>
          </p:nvSpPr>
          <p:spPr bwMode="auto">
            <a:xfrm>
              <a:off x="855420" y="2789793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56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457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80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58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81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459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5753586" y="4619228"/>
            <a:ext cx="352833" cy="144922"/>
            <a:chOff x="765932" y="2788621"/>
            <a:chExt cx="352833" cy="144922"/>
          </a:xfrm>
        </p:grpSpPr>
        <p:sp>
          <p:nvSpPr>
            <p:cNvPr id="460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76"/>
              </p:custDataLst>
            </p:nvPr>
          </p:nvSpPr>
          <p:spPr bwMode="auto">
            <a:xfrm>
              <a:off x="855418" y="2788621"/>
              <a:ext cx="26334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61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462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77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63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78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464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5190658" y="4621436"/>
            <a:ext cx="455425" cy="144922"/>
            <a:chOff x="765934" y="2789793"/>
            <a:chExt cx="455425" cy="144922"/>
          </a:xfrm>
        </p:grpSpPr>
        <p:sp>
          <p:nvSpPr>
            <p:cNvPr id="465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855420" y="2789793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66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467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74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68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75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470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1285538" y="4264270"/>
            <a:ext cx="362451" cy="144922"/>
            <a:chOff x="765934" y="2789793"/>
            <a:chExt cx="362451" cy="144922"/>
          </a:xfrm>
        </p:grpSpPr>
        <p:sp>
          <p:nvSpPr>
            <p:cNvPr id="471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70"/>
              </p:custDataLst>
            </p:nvPr>
          </p:nvSpPr>
          <p:spPr bwMode="auto">
            <a:xfrm>
              <a:off x="855420" y="2789793"/>
              <a:ext cx="272965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30</a:t>
              </a:r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일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72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473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71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74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72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475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1725033" y="4263241"/>
            <a:ext cx="362451" cy="144922"/>
            <a:chOff x="765934" y="2789793"/>
            <a:chExt cx="362451" cy="144922"/>
          </a:xfrm>
        </p:grpSpPr>
        <p:sp>
          <p:nvSpPr>
            <p:cNvPr id="476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67"/>
              </p:custDataLst>
            </p:nvPr>
          </p:nvSpPr>
          <p:spPr bwMode="auto">
            <a:xfrm>
              <a:off x="855420" y="2789793"/>
              <a:ext cx="272965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60</a:t>
              </a:r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일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77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478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68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79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69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480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2144782" y="4261990"/>
            <a:ext cx="362451" cy="144922"/>
            <a:chOff x="765934" y="2789793"/>
            <a:chExt cx="362451" cy="144922"/>
          </a:xfrm>
        </p:grpSpPr>
        <p:sp>
          <p:nvSpPr>
            <p:cNvPr id="481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855420" y="2789793"/>
              <a:ext cx="272965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90</a:t>
              </a:r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일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82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483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65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84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66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485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2580029" y="4256090"/>
            <a:ext cx="418557" cy="144922"/>
            <a:chOff x="765934" y="2789793"/>
            <a:chExt cx="418557" cy="144922"/>
          </a:xfrm>
        </p:grpSpPr>
        <p:sp>
          <p:nvSpPr>
            <p:cNvPr id="486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855420" y="2789793"/>
              <a:ext cx="329071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180</a:t>
              </a:r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일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87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488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62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89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63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490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3123762" y="4262661"/>
            <a:ext cx="306346" cy="144922"/>
            <a:chOff x="765934" y="2789793"/>
            <a:chExt cx="306346" cy="144922"/>
          </a:xfrm>
        </p:grpSpPr>
        <p:sp>
          <p:nvSpPr>
            <p:cNvPr id="491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855420" y="2789793"/>
              <a:ext cx="216860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1</a:t>
              </a:r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년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92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493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59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94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60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495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3549880" y="4261452"/>
            <a:ext cx="306346" cy="144922"/>
            <a:chOff x="765934" y="2789793"/>
            <a:chExt cx="306346" cy="144922"/>
          </a:xfrm>
        </p:grpSpPr>
        <p:sp>
          <p:nvSpPr>
            <p:cNvPr id="496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855420" y="2789793"/>
              <a:ext cx="216860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5</a:t>
              </a:r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년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97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498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56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99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57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500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3950990" y="4260270"/>
            <a:ext cx="352833" cy="144922"/>
            <a:chOff x="765934" y="2789793"/>
            <a:chExt cx="352833" cy="144922"/>
          </a:xfrm>
        </p:grpSpPr>
        <p:sp>
          <p:nvSpPr>
            <p:cNvPr id="501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855420" y="2789793"/>
              <a:ext cx="26334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입력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502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503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53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504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54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505" name="직사각형 50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4321292" y="4231065"/>
            <a:ext cx="826973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6" name="TextBox 505"/>
          <p:cNvSpPr txBox="1"/>
          <p:nvPr/>
        </p:nvSpPr>
        <p:spPr>
          <a:xfrm>
            <a:off x="5114628" y="425007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일</a:t>
            </a:r>
            <a:endParaRPr lang="ko-KR" altLang="en-US" sz="800" dirty="0"/>
          </a:p>
        </p:txBody>
      </p:sp>
      <p:grpSp>
        <p:nvGrpSpPr>
          <p:cNvPr id="512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1287031" y="3552590"/>
            <a:ext cx="455425" cy="144922"/>
            <a:chOff x="765932" y="2788621"/>
            <a:chExt cx="455425" cy="144922"/>
          </a:xfrm>
        </p:grpSpPr>
        <p:sp>
          <p:nvSpPr>
            <p:cNvPr id="513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514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515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50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516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51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517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7"/>
            </p:custDataLst>
          </p:nvPr>
        </p:nvGrpSpPr>
        <p:grpSpPr>
          <a:xfrm>
            <a:off x="1845727" y="3547818"/>
            <a:ext cx="352833" cy="144922"/>
            <a:chOff x="765934" y="2789793"/>
            <a:chExt cx="352833" cy="144922"/>
          </a:xfrm>
        </p:grpSpPr>
        <p:sp>
          <p:nvSpPr>
            <p:cNvPr id="518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855420" y="2789793"/>
              <a:ext cx="26334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519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520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47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521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48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pic>
        <p:nvPicPr>
          <p:cNvPr id="522" name="Picture 668" descr="ico_cal">
            <a:extLst>
              <a:ext uri="{FF2B5EF4-FFF2-40B4-BE49-F238E27FC236}">
                <a16:creationId xmlns:a16="http://schemas.microsoft.com/office/drawing/2014/main" id="{06A4D19C-6F24-EE8B-7EC9-5F321A15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8" cstate="print"/>
          <a:srcRect/>
          <a:stretch>
            <a:fillRect/>
          </a:stretch>
        </p:blipFill>
        <p:spPr bwMode="auto">
          <a:xfrm>
            <a:off x="3180559" y="3541454"/>
            <a:ext cx="172191" cy="17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3" name="직사각형 522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321627" y="3522059"/>
            <a:ext cx="828000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2024-07-01</a:t>
            </a:r>
            <a:endParaRPr lang="ko-KR" altLang="en-US" sz="8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4" name="Picture 668" descr="ico_cal">
            <a:extLst>
              <a:ext uri="{FF2B5EF4-FFF2-40B4-BE49-F238E27FC236}">
                <a16:creationId xmlns:a16="http://schemas.microsoft.com/office/drawing/2014/main" id="{06A4D19C-6F24-EE8B-7EC9-5F321A15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8" cstate="print"/>
          <a:srcRect/>
          <a:stretch>
            <a:fillRect/>
          </a:stretch>
        </p:blipFill>
        <p:spPr bwMode="auto">
          <a:xfrm>
            <a:off x="4393932" y="3543496"/>
            <a:ext cx="172191" cy="17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5" name="직사각형 52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3535000" y="3524101"/>
            <a:ext cx="828000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2030-12-31</a:t>
            </a:r>
            <a:endParaRPr lang="ko-KR" altLang="en-US" sz="8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6" name="Text Box 671">
            <a:extLst>
              <a:ext uri="{FF2B5EF4-FFF2-40B4-BE49-F238E27FC236}">
                <a16:creationId xmlns:a16="http://schemas.microsoft.com/office/drawing/2014/main" id="{2E632CD3-A8C4-8E0E-54D8-3DBF6988E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8237" y="3472521"/>
            <a:ext cx="253523" cy="302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</a:p>
        </p:txBody>
      </p:sp>
      <p:grpSp>
        <p:nvGrpSpPr>
          <p:cNvPr id="527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18"/>
            </p:custDataLst>
          </p:nvPr>
        </p:nvGrpSpPr>
        <p:grpSpPr>
          <a:xfrm>
            <a:off x="1841710" y="4634684"/>
            <a:ext cx="352833" cy="144922"/>
            <a:chOff x="765932" y="2788621"/>
            <a:chExt cx="352833" cy="144922"/>
          </a:xfrm>
        </p:grpSpPr>
        <p:sp>
          <p:nvSpPr>
            <p:cNvPr id="528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855418" y="2788621"/>
              <a:ext cx="26334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529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530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531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532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1278782" y="4636892"/>
            <a:ext cx="455425" cy="144922"/>
            <a:chOff x="765934" y="2789793"/>
            <a:chExt cx="455425" cy="144922"/>
          </a:xfrm>
        </p:grpSpPr>
        <p:sp>
          <p:nvSpPr>
            <p:cNvPr id="533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855420" y="2789793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534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535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536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543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20"/>
            </p:custDataLst>
          </p:nvPr>
        </p:nvGrpSpPr>
        <p:grpSpPr>
          <a:xfrm>
            <a:off x="5187277" y="4973828"/>
            <a:ext cx="455425" cy="144922"/>
            <a:chOff x="765932" y="2788621"/>
            <a:chExt cx="455425" cy="144922"/>
          </a:xfrm>
        </p:grpSpPr>
        <p:sp>
          <p:nvSpPr>
            <p:cNvPr id="544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545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546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547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548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21"/>
            </p:custDataLst>
          </p:nvPr>
        </p:nvGrpSpPr>
        <p:grpSpPr>
          <a:xfrm>
            <a:off x="5738718" y="4973209"/>
            <a:ext cx="352833" cy="144922"/>
            <a:chOff x="765934" y="2789793"/>
            <a:chExt cx="352833" cy="144922"/>
          </a:xfrm>
        </p:grpSpPr>
        <p:sp>
          <p:nvSpPr>
            <p:cNvPr id="549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855420" y="2789793"/>
              <a:ext cx="26334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550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551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552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555" name="직사각형 55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178428" y="2801391"/>
            <a:ext cx="2052000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4CAB6272-2DC9-C836-63FC-76B4DF326D5D}"/>
              </a:ext>
            </a:extLst>
          </p:cNvPr>
          <p:cNvSpPr txBox="1"/>
          <p:nvPr/>
        </p:nvSpPr>
        <p:spPr>
          <a:xfrm>
            <a:off x="7850368" y="609407"/>
            <a:ext cx="200618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b="1" dirty="0" smtClean="0">
                <a:latin typeface="맑은 고딕" pitchFamily="50" charset="-127"/>
              </a:rPr>
              <a:t>템플릿 검색 기능 추가 </a:t>
            </a:r>
            <a:r>
              <a:rPr lang="en-US" altLang="ko-KR" sz="800" b="1" dirty="0" smtClean="0">
                <a:latin typeface="맑은 고딕" pitchFamily="50" charset="-127"/>
              </a:rPr>
              <a:t>(8/26)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</a:rPr>
              <a:t>템플릿 검색 시 해당 템플릿에 정의된 필드 및 옵션 자동 생성</a:t>
            </a:r>
            <a:r>
              <a:rPr lang="en-US" altLang="ko-KR" sz="800" dirty="0" smtClean="0">
                <a:latin typeface="맑은 고딕" pitchFamily="50" charset="-127"/>
              </a:rPr>
              <a:t>.</a:t>
            </a:r>
            <a:endParaRPr lang="en-US" altLang="ko-KR" sz="800" b="1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1-1) </a:t>
            </a:r>
            <a:r>
              <a:rPr lang="ko-KR" altLang="en-US" sz="800" b="1" dirty="0" smtClean="0">
                <a:latin typeface="맑은 고딕" pitchFamily="50" charset="-127"/>
              </a:rPr>
              <a:t>템플릿 설명 출력</a:t>
            </a:r>
            <a:endParaRPr lang="en-US" altLang="ko-KR" sz="800" b="1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1-2) </a:t>
            </a:r>
            <a:r>
              <a:rPr lang="ko-KR" altLang="en-US" sz="800" dirty="0" smtClean="0">
                <a:latin typeface="맑은 고딕" pitchFamily="50" charset="-127"/>
              </a:rPr>
              <a:t>템플릿 검색 후 재 검색 할 경우 </a:t>
            </a:r>
            <a:r>
              <a:rPr lang="en-US" altLang="ko-KR" sz="800" dirty="0" smtClean="0">
                <a:latin typeface="맑은 고딕" pitchFamily="50" charset="-127"/>
              </a:rPr>
              <a:t>ALERT </a:t>
            </a:r>
            <a:r>
              <a:rPr lang="ko-KR" altLang="en-US" sz="800" dirty="0" smtClean="0">
                <a:latin typeface="맑은 고딕" pitchFamily="50" charset="-127"/>
              </a:rPr>
              <a:t>출력 </a:t>
            </a:r>
            <a:endParaRPr lang="en-US" altLang="ko-KR" sz="800" dirty="0">
              <a:latin typeface="맑은 고딕" pitchFamily="50" charset="-127"/>
            </a:endParaRPr>
          </a:p>
        </p:txBody>
      </p:sp>
      <p:grpSp>
        <p:nvGrpSpPr>
          <p:cNvPr id="566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22"/>
            </p:custDataLst>
          </p:nvPr>
        </p:nvGrpSpPr>
        <p:grpSpPr>
          <a:xfrm>
            <a:off x="1285538" y="3201147"/>
            <a:ext cx="455425" cy="144922"/>
            <a:chOff x="765934" y="2789793"/>
            <a:chExt cx="455425" cy="144922"/>
          </a:xfrm>
        </p:grpSpPr>
        <p:sp>
          <p:nvSpPr>
            <p:cNvPr id="567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855420" y="2789793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교환권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568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569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570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572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23"/>
            </p:custDataLst>
          </p:nvPr>
        </p:nvGrpSpPr>
        <p:grpSpPr>
          <a:xfrm>
            <a:off x="1902113" y="3199656"/>
            <a:ext cx="455425" cy="144922"/>
            <a:chOff x="765934" y="2789793"/>
            <a:chExt cx="455425" cy="144922"/>
          </a:xfrm>
        </p:grpSpPr>
        <p:sp>
          <p:nvSpPr>
            <p:cNvPr id="573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855420" y="2789793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금액권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574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575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576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578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2514062" y="3197983"/>
            <a:ext cx="455425" cy="144922"/>
            <a:chOff x="765934" y="2789793"/>
            <a:chExt cx="455425" cy="144922"/>
          </a:xfrm>
        </p:grpSpPr>
        <p:sp>
          <p:nvSpPr>
            <p:cNvPr id="579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855420" y="2789793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할인권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580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581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582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584" name="TextBox 583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73007" y="966673"/>
            <a:ext cx="7793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기본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정보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1" name="표 6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433312"/>
              </p:ext>
            </p:extLst>
          </p:nvPr>
        </p:nvGraphicFramePr>
        <p:xfrm>
          <a:off x="125042" y="1218539"/>
          <a:ext cx="7590579" cy="36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511">
                  <a:extLst>
                    <a:ext uri="{9D8B030D-6E8A-4147-A177-3AD203B41FA5}">
                      <a16:colId xmlns:a16="http://schemas.microsoft.com/office/drawing/2014/main" val="2379570598"/>
                    </a:ext>
                  </a:extLst>
                </a:gridCol>
                <a:gridCol w="6499068">
                  <a:extLst>
                    <a:ext uri="{9D8B030D-6E8A-4147-A177-3AD203B41FA5}">
                      <a16:colId xmlns:a16="http://schemas.microsoft.com/office/drawing/2014/main" val="321420373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템플릿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888491"/>
                  </a:ext>
                </a:extLst>
              </a:tr>
            </a:tbl>
          </a:graphicData>
        </a:graphic>
      </p:graphicFrame>
      <p:sp>
        <p:nvSpPr>
          <p:cNvPr id="602" name="타원 601"/>
          <p:cNvSpPr/>
          <p:nvPr/>
        </p:nvSpPr>
        <p:spPr>
          <a:xfrm>
            <a:off x="920703" y="1325440"/>
            <a:ext cx="144000" cy="144000"/>
          </a:xfrm>
          <a:prstGeom prst="ellipse">
            <a:avLst/>
          </a:prstGeom>
          <a:solidFill>
            <a:srgbClr val="E4E7F4"/>
          </a:solidFill>
          <a:ln>
            <a:solidFill>
              <a:srgbClr val="BDC7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3" name="TextBox 602"/>
          <p:cNvSpPr txBox="1"/>
          <p:nvPr/>
        </p:nvSpPr>
        <p:spPr>
          <a:xfrm>
            <a:off x="875961" y="1281949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rgbClr val="6E88B9"/>
                </a:solidFill>
                <a:latin typeface="+mn-ea"/>
              </a:rPr>
              <a:t>?</a:t>
            </a:r>
            <a:endParaRPr lang="ko-KR" altLang="en-US" sz="900" b="1" dirty="0">
              <a:solidFill>
                <a:srgbClr val="6E88B9"/>
              </a:solidFill>
              <a:latin typeface="+mn-ea"/>
            </a:endParaRPr>
          </a:p>
        </p:txBody>
      </p:sp>
      <p:sp>
        <p:nvSpPr>
          <p:cNvPr id="604" name="직사각형 60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289147" y="1290817"/>
            <a:ext cx="2052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5" name="직사각형 604">
            <a:extLst>
              <a:ext uri="{FF2B5EF4-FFF2-40B4-BE49-F238E27FC236}">
                <a16:creationId xmlns:a16="http://schemas.microsoft.com/office/drawing/2014/main" id="{71C6713A-8C04-544F-5742-043B7EFC4E4D}"/>
              </a:ext>
            </a:extLst>
          </p:cNvPr>
          <p:cNvSpPr/>
          <p:nvPr/>
        </p:nvSpPr>
        <p:spPr>
          <a:xfrm>
            <a:off x="3383760" y="1283213"/>
            <a:ext cx="396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6" name="직사각형 605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5730279" y="884529"/>
            <a:ext cx="611289" cy="215739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임시저장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1101541" y="1282846"/>
            <a:ext cx="2281974" cy="204311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900" b="1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상품권관리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템플릿관리에 등록한 상품권을 만들기 위한 템플릿 구성을 선택합니다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템플릿 선택 시 필수 옵션 필드가 자동 생성 됩니다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템플릿 미 선택 시 기본 상품권 등록이 가능합니다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F0F9885-FFBE-CA3A-0592-E7151DA664E5}"/>
              </a:ext>
            </a:extLst>
          </p:cNvPr>
          <p:cNvSpPr txBox="1"/>
          <p:nvPr/>
        </p:nvSpPr>
        <p:spPr>
          <a:xfrm>
            <a:off x="3080736" y="1311311"/>
            <a:ext cx="251992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237594" y="1377472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* </a:t>
            </a:r>
            <a:r>
              <a:rPr lang="ko-KR" altLang="en-US" sz="900" dirty="0" smtClean="0"/>
              <a:t>템플릿</a:t>
            </a:r>
            <a:endParaRPr lang="ko-KR" altLang="en-US" sz="900" dirty="0"/>
          </a:p>
        </p:txBody>
      </p:sp>
      <p:cxnSp>
        <p:nvCxnSpPr>
          <p:cNvPr id="187" name="직선 연결선 186"/>
          <p:cNvCxnSpPr/>
          <p:nvPr/>
        </p:nvCxnSpPr>
        <p:spPr>
          <a:xfrm flipV="1">
            <a:off x="1237594" y="1636094"/>
            <a:ext cx="1969138" cy="97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42" y="1309793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B038F52D-CD90-6D24-818A-1F83AEFC9D48}"/>
              </a:ext>
            </a:extLst>
          </p:cNvPr>
          <p:cNvSpPr/>
          <p:nvPr/>
        </p:nvSpPr>
        <p:spPr>
          <a:xfrm>
            <a:off x="144963" y="5649300"/>
            <a:ext cx="2270151" cy="905441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선택하신 템플릿을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하고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다시 템플릿 검색 시 기존 등록 필드 및 옵션이 초기화 됩니다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하시겠습니까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 </a:t>
            </a:r>
          </a:p>
          <a:p>
            <a:pPr algn="ctr"/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   [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8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D6ED069-B46F-43EC-9587-A756183E4847}"/>
              </a:ext>
            </a:extLst>
          </p:cNvPr>
          <p:cNvSpPr txBox="1"/>
          <p:nvPr/>
        </p:nvSpPr>
        <p:spPr>
          <a:xfrm>
            <a:off x="381332" y="6376544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현 페이지 유지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08D47CF-045D-2E09-1D83-4BBB0AB6676D}"/>
              </a:ext>
            </a:extLst>
          </p:cNvPr>
          <p:cNvSpPr txBox="1"/>
          <p:nvPr/>
        </p:nvSpPr>
        <p:spPr>
          <a:xfrm>
            <a:off x="1263254" y="6393025"/>
            <a:ext cx="44903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검색 팝업 띄우고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템플릿 선택 시 모든 필드 초기화 및 선택 템플릿으로 재 필드 및 옵션 구성</a:t>
            </a:r>
            <a:endParaRPr lang="ko-KR" altLang="en-US" sz="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2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945" y="1291401"/>
            <a:ext cx="216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3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968" y="5602833"/>
            <a:ext cx="2160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1-2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289524" y="5313378"/>
            <a:ext cx="1800000" cy="252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온라인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오프라인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      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SC-03-007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45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5601" y="102220"/>
            <a:ext cx="6472991" cy="180000"/>
          </a:xfrm>
        </p:spPr>
        <p:txBody>
          <a:bodyPr>
            <a:noAutofit/>
          </a:bodyPr>
          <a:lstStyle/>
          <a:p>
            <a:r>
              <a:rPr lang="ko-KR" altLang="en-US" dirty="0"/>
              <a:t>상품권관리 </a:t>
            </a:r>
            <a:r>
              <a:rPr lang="en-US" altLang="ko-KR" dirty="0"/>
              <a:t>&gt; </a:t>
            </a:r>
            <a:r>
              <a:rPr lang="ko-KR" altLang="en-US" dirty="0"/>
              <a:t>상품권 등록 </a:t>
            </a:r>
            <a:r>
              <a:rPr lang="en-US" altLang="ko-KR" dirty="0"/>
              <a:t>&gt; </a:t>
            </a:r>
            <a:r>
              <a:rPr lang="ko-KR" altLang="en-US" dirty="0"/>
              <a:t>기본 등록 정보</a:t>
            </a:r>
            <a:endParaRPr lang="ko-KR" altLang="en-US" dirty="0"/>
          </a:p>
        </p:txBody>
      </p:sp>
      <p:sp>
        <p:nvSpPr>
          <p:cNvPr id="76" name="슬라이드 번호 개체 틀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AB6272-2DC9-C836-63FC-76B4DF326D5D}"/>
              </a:ext>
            </a:extLst>
          </p:cNvPr>
          <p:cNvSpPr txBox="1"/>
          <p:nvPr/>
        </p:nvSpPr>
        <p:spPr>
          <a:xfrm>
            <a:off x="7865531" y="536445"/>
            <a:ext cx="2006184" cy="60016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공급사가 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BGF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리테일 </a:t>
            </a:r>
            <a:r>
              <a:rPr lang="ko-KR" altLang="en-US" sz="800" b="1" dirty="0" err="1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공급사이고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권종타입이 교환권</a:t>
            </a:r>
            <a:r>
              <a:rPr lang="en-US" altLang="ko-KR" sz="8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일 경우 상품 선택 시 선택된 상품의 판매가와 수량을 곱하여 상품권가격 및 판매가 상품 가격 계산하여 동시 출력 적용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권종타입 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할인권일 경우 상품권가격 및 판매가 리스트 미 출력 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할인권 경우 사용 시점 사용한 금액으로 상품권 가격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판매가 반영 처리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상품권가격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 액면가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MMS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발송 시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금액정보에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출력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판매가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판매 가격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</a:rPr>
              <a:t>3</a:t>
            </a:r>
            <a:r>
              <a:rPr lang="en-US" altLang="ko-KR" sz="800" b="1" dirty="0" smtClean="0">
                <a:latin typeface="맑은 고딕" pitchFamily="50" charset="-127"/>
              </a:rPr>
              <a:t>. </a:t>
            </a:r>
            <a:r>
              <a:rPr lang="ko-KR" altLang="en-US" sz="800" b="1" dirty="0" smtClean="0">
                <a:latin typeface="맑은 고딕" pitchFamily="50" charset="-127"/>
              </a:rPr>
              <a:t>정산구분 </a:t>
            </a:r>
            <a:r>
              <a:rPr lang="en-US" altLang="ko-KR" sz="800" dirty="0" smtClean="0">
                <a:latin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</a:rPr>
              <a:t>시스템관리 </a:t>
            </a:r>
            <a:r>
              <a:rPr lang="en-US" altLang="ko-KR" sz="800" dirty="0" smtClean="0">
                <a:latin typeface="맑은 고딕" pitchFamily="50" charset="-127"/>
              </a:rPr>
              <a:t>&gt; </a:t>
            </a:r>
            <a:r>
              <a:rPr lang="ko-KR" altLang="en-US" sz="800" dirty="0" smtClean="0">
                <a:latin typeface="맑은 고딕" pitchFamily="50" charset="-127"/>
              </a:rPr>
              <a:t>공통코드관리 정산구분 내역 출력</a:t>
            </a:r>
            <a:endParaRPr lang="en-US" altLang="ko-KR" sz="800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800" b="1" dirty="0">
                <a:latin typeface="맑은 고딕" pitchFamily="50" charset="-127"/>
              </a:rPr>
              <a:t>프로모션부담금 </a:t>
            </a:r>
            <a:endParaRPr lang="en-US" altLang="ko-KR" sz="800" b="1" dirty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</a:rPr>
              <a:t>미설정 </a:t>
            </a:r>
            <a:r>
              <a:rPr lang="en-US" altLang="ko-KR" sz="800" dirty="0">
                <a:latin typeface="맑은 고딕" pitchFamily="50" charset="-127"/>
              </a:rPr>
              <a:t>(</a:t>
            </a:r>
            <a:r>
              <a:rPr lang="ko-KR" altLang="en-US" sz="800" dirty="0">
                <a:latin typeface="맑은 고딕" pitchFamily="50" charset="-127"/>
              </a:rPr>
              <a:t>디폴트</a:t>
            </a:r>
            <a:r>
              <a:rPr lang="en-US" altLang="ko-KR" sz="800" dirty="0">
                <a:latin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</a:rPr>
              <a:t>설정 </a:t>
            </a:r>
            <a:r>
              <a:rPr lang="en-US" altLang="ko-KR" sz="800" dirty="0" smtClean="0">
                <a:latin typeface="맑은 고딕" pitchFamily="50" charset="-127"/>
              </a:rPr>
              <a:t>– </a:t>
            </a:r>
            <a:r>
              <a:rPr lang="ko-KR" altLang="en-US" sz="800" dirty="0">
                <a:latin typeface="맑은 고딕" pitchFamily="50" charset="-127"/>
              </a:rPr>
              <a:t>선택 시 </a:t>
            </a:r>
            <a:r>
              <a:rPr lang="ko-KR" altLang="en-US" sz="800" dirty="0" smtClean="0">
                <a:latin typeface="맑은 고딕" pitchFamily="50" charset="-127"/>
              </a:rPr>
              <a:t>아래 공급사</a:t>
            </a:r>
            <a:r>
              <a:rPr lang="en-US" altLang="ko-KR" sz="800" dirty="0" smtClean="0">
                <a:latin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</a:rPr>
              <a:t>판매지사 제조사 선택 및 프로모션 금액 입력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4-1</a:t>
            </a:r>
            <a:r>
              <a:rPr lang="en-US" altLang="ko-KR" sz="800" b="1" dirty="0">
                <a:latin typeface="맑은 고딕" pitchFamily="50" charset="-127"/>
              </a:rPr>
              <a:t>) </a:t>
            </a:r>
            <a:r>
              <a:rPr lang="ko-KR" altLang="en-US" sz="800" dirty="0" err="1" smtClean="0">
                <a:latin typeface="맑은 고딕" pitchFamily="50" charset="-127"/>
              </a:rPr>
              <a:t>업체명</a:t>
            </a:r>
            <a:r>
              <a:rPr lang="ko-KR" altLang="en-US" sz="800" dirty="0" smtClean="0">
                <a:latin typeface="맑은 고딕" pitchFamily="50" charset="-127"/>
              </a:rPr>
              <a:t> 검색 팝업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: </a:t>
            </a:r>
            <a:r>
              <a:rPr lang="ko-KR" altLang="en-US" sz="800" b="1" dirty="0" smtClean="0">
                <a:latin typeface="맑은 고딕" pitchFamily="50" charset="-127"/>
              </a:rPr>
              <a:t>프로모션 </a:t>
            </a:r>
            <a:r>
              <a:rPr lang="ko-KR" altLang="en-US" sz="800" b="1" dirty="0" err="1" smtClean="0">
                <a:latin typeface="맑은 고딕" pitchFamily="50" charset="-127"/>
              </a:rPr>
              <a:t>부담업체</a:t>
            </a:r>
            <a:r>
              <a:rPr lang="ko-KR" altLang="en-US" sz="800" b="1" dirty="0" smtClean="0">
                <a:latin typeface="맑은 고딕" pitchFamily="50" charset="-127"/>
              </a:rPr>
              <a:t> 에 따라 검색 창 다름</a:t>
            </a:r>
            <a:endParaRPr lang="en-US" altLang="ko-KR" sz="800" b="1" dirty="0" smtClean="0"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b="1" dirty="0" smtClean="0">
                <a:latin typeface="맑은 고딕" pitchFamily="50" charset="-127"/>
              </a:rPr>
              <a:t>공급지사 </a:t>
            </a:r>
            <a:r>
              <a:rPr lang="en-US" altLang="ko-KR" sz="800" b="1" dirty="0" smtClean="0">
                <a:latin typeface="맑은 고딕" pitchFamily="50" charset="-127"/>
              </a:rPr>
              <a:t>: </a:t>
            </a:r>
            <a:r>
              <a:rPr lang="ko-KR" altLang="en-US" sz="800" b="1" dirty="0" smtClean="0">
                <a:latin typeface="맑은 고딕" pitchFamily="50" charset="-127"/>
              </a:rPr>
              <a:t>공급지사 검색 팝업</a:t>
            </a:r>
            <a:endParaRPr lang="en-US" altLang="ko-KR" sz="800" b="1" dirty="0" smtClean="0"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b="1" dirty="0" smtClean="0">
                <a:latin typeface="맑은 고딕" pitchFamily="50" charset="-127"/>
              </a:rPr>
              <a:t>판매지사 </a:t>
            </a:r>
            <a:r>
              <a:rPr lang="en-US" altLang="ko-KR" sz="800" b="1" dirty="0" smtClean="0">
                <a:latin typeface="맑은 고딕" pitchFamily="50" charset="-127"/>
              </a:rPr>
              <a:t>: </a:t>
            </a:r>
            <a:r>
              <a:rPr lang="ko-KR" altLang="en-US" sz="800" b="1" dirty="0" smtClean="0">
                <a:latin typeface="맑은 고딕" pitchFamily="50" charset="-127"/>
              </a:rPr>
              <a:t>판매지사 검색 팝업</a:t>
            </a:r>
            <a:endParaRPr lang="en-US" altLang="ko-KR" sz="800" b="1" dirty="0" smtClean="0">
              <a:latin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b="1" dirty="0" smtClean="0">
                <a:latin typeface="맑은 고딕" pitchFamily="50" charset="-127"/>
              </a:rPr>
              <a:t>제조사 </a:t>
            </a:r>
            <a:r>
              <a:rPr lang="en-US" altLang="ko-KR" sz="800" b="1" dirty="0" smtClean="0">
                <a:latin typeface="맑은 고딕" pitchFamily="50" charset="-127"/>
              </a:rPr>
              <a:t>: </a:t>
            </a:r>
            <a:r>
              <a:rPr lang="ko-KR" altLang="en-US" sz="800" b="1" dirty="0" smtClean="0">
                <a:latin typeface="맑은 고딕" pitchFamily="50" charset="-127"/>
              </a:rPr>
              <a:t>프로모션 </a:t>
            </a:r>
            <a:r>
              <a:rPr lang="ko-KR" altLang="en-US" sz="800" b="1" dirty="0" err="1" smtClean="0">
                <a:latin typeface="맑은 고딕" pitchFamily="50" charset="-127"/>
              </a:rPr>
              <a:t>업체관리</a:t>
            </a:r>
            <a:r>
              <a:rPr lang="ko-KR" altLang="en-US" sz="800" b="1" dirty="0" smtClean="0">
                <a:latin typeface="맑은 고딕" pitchFamily="50" charset="-127"/>
              </a:rPr>
              <a:t> 검색 팝업</a:t>
            </a:r>
            <a:endParaRPr lang="en-US" altLang="ko-KR" sz="800" b="1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4-2) </a:t>
            </a:r>
            <a:r>
              <a:rPr lang="ko-KR" altLang="en-US" sz="800" dirty="0" smtClean="0">
                <a:latin typeface="맑은 고딕" pitchFamily="50" charset="-127"/>
              </a:rPr>
              <a:t>숫자만 </a:t>
            </a:r>
            <a:r>
              <a:rPr lang="ko-KR" altLang="en-US" sz="800" dirty="0">
                <a:latin typeface="맑은 고딕" pitchFamily="50" charset="-127"/>
              </a:rPr>
              <a:t>입력 가능</a:t>
            </a:r>
            <a:r>
              <a:rPr lang="en-US" altLang="ko-KR" sz="800" dirty="0">
                <a:latin typeface="맑은 고딕" pitchFamily="50" charset="-127"/>
              </a:rPr>
              <a:t>, </a:t>
            </a:r>
            <a:r>
              <a:rPr lang="ko-KR" altLang="en-US" sz="800" dirty="0">
                <a:latin typeface="맑은 고딕" pitchFamily="50" charset="-127"/>
              </a:rPr>
              <a:t>단위 </a:t>
            </a:r>
            <a:r>
              <a:rPr lang="ko-KR" altLang="en-US" sz="800" dirty="0" smtClean="0">
                <a:latin typeface="맑은 고딕" pitchFamily="50" charset="-127"/>
              </a:rPr>
              <a:t>원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4-3) </a:t>
            </a:r>
            <a:r>
              <a:rPr lang="ko-KR" altLang="en-US" sz="800" dirty="0" smtClean="0">
                <a:latin typeface="맑은 고딕" pitchFamily="50" charset="-127"/>
              </a:rPr>
              <a:t>추가 시 </a:t>
            </a:r>
            <a:r>
              <a:rPr lang="en-US" altLang="ko-KR" sz="800" dirty="0" smtClean="0">
                <a:latin typeface="맑은 고딕" pitchFamily="50" charset="-127"/>
              </a:rPr>
              <a:t>1</a:t>
            </a:r>
            <a:r>
              <a:rPr lang="ko-KR" altLang="en-US" sz="800" dirty="0" err="1" smtClean="0">
                <a:latin typeface="맑은 고딕" pitchFamily="50" charset="-127"/>
              </a:rPr>
              <a:t>번아래</a:t>
            </a:r>
            <a:r>
              <a:rPr lang="ko-KR" altLang="en-US" sz="800" dirty="0" smtClean="0">
                <a:latin typeface="맑은 고딕" pitchFamily="50" charset="-127"/>
              </a:rPr>
              <a:t> </a:t>
            </a:r>
            <a:r>
              <a:rPr lang="en-US" altLang="ko-KR" sz="800" dirty="0" smtClean="0">
                <a:latin typeface="맑은 고딕" pitchFamily="50" charset="-127"/>
              </a:rPr>
              <a:t>2</a:t>
            </a:r>
            <a:r>
              <a:rPr lang="ko-KR" altLang="en-US" sz="800" dirty="0" smtClean="0">
                <a:latin typeface="맑은 고딕" pitchFamily="50" charset="-127"/>
              </a:rPr>
              <a:t>번</a:t>
            </a:r>
            <a:r>
              <a:rPr lang="en-US" altLang="ko-KR" sz="800" dirty="0" smtClean="0">
                <a:latin typeface="맑은 고딕" pitchFamily="50" charset="-127"/>
              </a:rPr>
              <a:t>… </a:t>
            </a:r>
            <a:r>
              <a:rPr lang="ko-KR" altLang="en-US" sz="800" dirty="0" smtClean="0">
                <a:latin typeface="맑은 고딕" pitchFamily="50" charset="-127"/>
              </a:rPr>
              <a:t>계속 리스트 추가 및 삭제 버튼 출력</a:t>
            </a:r>
            <a:endParaRPr lang="en-US" altLang="ko-KR" sz="800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</a:rPr>
              <a:t>5. </a:t>
            </a:r>
            <a:r>
              <a:rPr lang="ko-KR" altLang="en-US" sz="800" b="1" dirty="0" smtClean="0">
                <a:latin typeface="맑은 고딕" pitchFamily="50" charset="-127"/>
              </a:rPr>
              <a:t>프로모션 부담 업체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안내 창</a:t>
            </a:r>
            <a:endParaRPr lang="en-US" altLang="ko-KR" sz="800" b="1" dirty="0" smtClean="0"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물음표 옆에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안내 창 출력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800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권종타입이 할인권일 경우 상품권가격</a:t>
            </a:r>
            <a:r>
              <a:rPr lang="en-US" altLang="ko-KR" sz="800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판매가 미 출력</a:t>
            </a:r>
            <a:endParaRPr lang="en-US" altLang="ko-KR" sz="800" dirty="0" smtClean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BC6451B7-BA9C-2334-5BF3-272566F4B9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8871" y="1189525"/>
          <a:ext cx="7590579" cy="72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511">
                  <a:extLst>
                    <a:ext uri="{9D8B030D-6E8A-4147-A177-3AD203B41FA5}">
                      <a16:colId xmlns:a16="http://schemas.microsoft.com/office/drawing/2014/main" val="1060882675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340816232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74017693"/>
                    </a:ext>
                  </a:extLst>
                </a:gridCol>
                <a:gridCol w="2629802">
                  <a:extLst>
                    <a:ext uri="{9D8B030D-6E8A-4147-A177-3AD203B41FA5}">
                      <a16:colId xmlns:a16="http://schemas.microsoft.com/office/drawing/2014/main" val="31907973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상품권가격</a:t>
                      </a: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판매가 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0286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정산구분</a:t>
                      </a:r>
                      <a:r>
                        <a:rPr lang="ko-KR" altLang="en-US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457782"/>
                  </a:ext>
                </a:extLst>
              </a:tr>
            </a:tbl>
          </a:graphicData>
        </a:graphic>
      </p:graphicFrame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FAD880E6-416F-8B81-6842-DAEC59BCC748}"/>
              </a:ext>
            </a:extLst>
          </p:cNvPr>
          <p:cNvSpPr/>
          <p:nvPr/>
        </p:nvSpPr>
        <p:spPr>
          <a:xfrm>
            <a:off x="74368" y="6638694"/>
            <a:ext cx="7776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페이지에 계속</a:t>
            </a:r>
          </a:p>
        </p:txBody>
      </p:sp>
      <p:sp>
        <p:nvSpPr>
          <p:cNvPr id="134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56" y="1284793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23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423" y="1287956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128844" y="902199"/>
            <a:ext cx="7793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정산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정보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63BA36D4-2004-2FD8-713A-0995151BD4D8}"/>
              </a:ext>
            </a:extLst>
          </p:cNvPr>
          <p:cNvSpPr/>
          <p:nvPr/>
        </p:nvSpPr>
        <p:spPr>
          <a:xfrm>
            <a:off x="82095" y="345289"/>
            <a:ext cx="7740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페이지에 이어서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290526" y="1253278"/>
            <a:ext cx="2052000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158331" y="1260206"/>
            <a:ext cx="2052000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7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309228" y="1648657"/>
            <a:ext cx="660609" cy="144922"/>
            <a:chOff x="765932" y="2788621"/>
            <a:chExt cx="660609" cy="144922"/>
          </a:xfrm>
        </p:grpSpPr>
        <p:sp>
          <p:nvSpPr>
            <p:cNvPr id="248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855418" y="2788621"/>
              <a:ext cx="571123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사용분발행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249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250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251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252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086482" y="1655528"/>
            <a:ext cx="352833" cy="144922"/>
            <a:chOff x="765934" y="2789793"/>
            <a:chExt cx="352833" cy="144922"/>
          </a:xfrm>
        </p:grpSpPr>
        <p:sp>
          <p:nvSpPr>
            <p:cNvPr id="253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855420" y="2789793"/>
              <a:ext cx="26334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발행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254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255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258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259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2642753" y="1655447"/>
            <a:ext cx="455425" cy="144922"/>
            <a:chOff x="765934" y="2789793"/>
            <a:chExt cx="455425" cy="144922"/>
          </a:xfrm>
        </p:grpSpPr>
        <p:sp>
          <p:nvSpPr>
            <p:cNvPr id="260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855420" y="2789793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사용분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261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262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263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49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SC-03-007</a:t>
            </a:r>
            <a:endParaRPr lang="ko-KR" altLang="en-US" dirty="0"/>
          </a:p>
        </p:txBody>
      </p:sp>
      <p:sp>
        <p:nvSpPr>
          <p:cNvPr id="46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69" y="1642103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/>
          </p:nvPr>
        </p:nvGraphicFramePr>
        <p:xfrm>
          <a:off x="178563" y="2124857"/>
          <a:ext cx="7590579" cy="36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511">
                  <a:extLst>
                    <a:ext uri="{9D8B030D-6E8A-4147-A177-3AD203B41FA5}">
                      <a16:colId xmlns:a16="http://schemas.microsoft.com/office/drawing/2014/main" val="3204390614"/>
                    </a:ext>
                  </a:extLst>
                </a:gridCol>
                <a:gridCol w="6499068">
                  <a:extLst>
                    <a:ext uri="{9D8B030D-6E8A-4147-A177-3AD203B41FA5}">
                      <a16:colId xmlns:a16="http://schemas.microsoft.com/office/drawing/2014/main" val="24644185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프로모션부담금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255197"/>
                  </a:ext>
                </a:extLst>
              </a:tr>
            </a:tbl>
          </a:graphicData>
        </a:graphic>
      </p:graphicFrame>
      <p:sp>
        <p:nvSpPr>
          <p:cNvPr id="89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56" y="2217263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pSp>
        <p:nvGrpSpPr>
          <p:cNvPr id="91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30778" y="2220648"/>
            <a:ext cx="455425" cy="144922"/>
            <a:chOff x="765932" y="2788621"/>
            <a:chExt cx="455425" cy="144922"/>
          </a:xfrm>
        </p:grpSpPr>
        <p:sp>
          <p:nvSpPr>
            <p:cNvPr id="92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93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94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95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96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050124" y="2217263"/>
            <a:ext cx="389702" cy="144922"/>
            <a:chOff x="765934" y="2789793"/>
            <a:chExt cx="389702" cy="144922"/>
          </a:xfrm>
        </p:grpSpPr>
        <p:sp>
          <p:nvSpPr>
            <p:cNvPr id="97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855420" y="2789793"/>
              <a:ext cx="300216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 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98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99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100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aphicFrame>
        <p:nvGraphicFramePr>
          <p:cNvPr id="101" name="표 5">
            <a:extLst>
              <a:ext uri="{FF2B5EF4-FFF2-40B4-BE49-F238E27FC236}">
                <a16:creationId xmlns:a16="http://schemas.microsoft.com/office/drawing/2014/main" id="{3AA17D4D-AFD1-C0EB-CA1D-845F957AE8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1556" y="2927765"/>
          <a:ext cx="7580888" cy="64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0287">
                  <a:extLst>
                    <a:ext uri="{9D8B030D-6E8A-4147-A177-3AD203B41FA5}">
                      <a16:colId xmlns:a16="http://schemas.microsoft.com/office/drawing/2014/main" val="3166275727"/>
                    </a:ext>
                  </a:extLst>
                </a:gridCol>
                <a:gridCol w="1961119">
                  <a:extLst>
                    <a:ext uri="{9D8B030D-6E8A-4147-A177-3AD203B41FA5}">
                      <a16:colId xmlns:a16="http://schemas.microsoft.com/office/drawing/2014/main" val="3927074102"/>
                    </a:ext>
                  </a:extLst>
                </a:gridCol>
                <a:gridCol w="1961119">
                  <a:extLst>
                    <a:ext uri="{9D8B030D-6E8A-4147-A177-3AD203B41FA5}">
                      <a16:colId xmlns:a16="http://schemas.microsoft.com/office/drawing/2014/main" val="3961277250"/>
                    </a:ext>
                  </a:extLst>
                </a:gridCol>
                <a:gridCol w="1961119">
                  <a:extLst>
                    <a:ext uri="{9D8B030D-6E8A-4147-A177-3AD203B41FA5}">
                      <a16:colId xmlns:a16="http://schemas.microsoft.com/office/drawing/2014/main" val="1861595428"/>
                    </a:ext>
                  </a:extLst>
                </a:gridCol>
                <a:gridCol w="997244">
                  <a:extLst>
                    <a:ext uri="{9D8B030D-6E8A-4147-A177-3AD203B41FA5}">
                      <a16:colId xmlns:a16="http://schemas.microsoft.com/office/drawing/2014/main" val="125168103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프로모션 부담 업체 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업체 명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금액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7803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26325"/>
                  </a:ext>
                </a:extLst>
              </a:tr>
            </a:tbl>
          </a:graphicData>
        </a:graphic>
      </p:graphicFrame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210693" y="2643999"/>
            <a:ext cx="504000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908926" y="3299738"/>
            <a:ext cx="1332000" cy="24713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1C6713A-8C04-544F-5742-043B7EFC4E4D}"/>
              </a:ext>
            </a:extLst>
          </p:cNvPr>
          <p:cNvSpPr/>
          <p:nvPr/>
        </p:nvSpPr>
        <p:spPr>
          <a:xfrm>
            <a:off x="4272972" y="3297016"/>
            <a:ext cx="396000" cy="24169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4864153" y="3295007"/>
            <a:ext cx="1692000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6476062" y="3300963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</a:rPr>
              <a:t>원</a:t>
            </a:r>
            <a:endParaRPr lang="ko-KR" altLang="en-US" sz="800" dirty="0"/>
          </a:p>
        </p:txBody>
      </p:sp>
      <p:sp>
        <p:nvSpPr>
          <p:cNvPr id="128" name="AutoShape 256">
            <a:extLst>
              <a:ext uri="{FF2B5EF4-FFF2-40B4-BE49-F238E27FC236}">
                <a16:creationId xmlns:a16="http://schemas.microsoft.com/office/drawing/2014/main" id="{1C09591E-E36F-71E3-F8B9-D752F474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972" y="3188994"/>
            <a:ext cx="296792" cy="142221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AutoShape 256">
            <a:extLst>
              <a:ext uri="{FF2B5EF4-FFF2-40B4-BE49-F238E27FC236}">
                <a16:creationId xmlns:a16="http://schemas.microsoft.com/office/drawing/2014/main" id="{1C09591E-E36F-71E3-F8B9-D752F474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444" y="3193670"/>
            <a:ext cx="296792" cy="142221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4-2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AutoShape 256">
            <a:extLst>
              <a:ext uri="{FF2B5EF4-FFF2-40B4-BE49-F238E27FC236}">
                <a16:creationId xmlns:a16="http://schemas.microsoft.com/office/drawing/2014/main" id="{1C09591E-E36F-71E3-F8B9-D752F474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7901" y="2524411"/>
            <a:ext cx="296792" cy="142221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4-3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903477" y="3295007"/>
            <a:ext cx="1800000" cy="252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                    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7032534" y="3295007"/>
            <a:ext cx="504000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2384844" y="3018064"/>
            <a:ext cx="144000" cy="144000"/>
          </a:xfrm>
          <a:prstGeom prst="ellipse">
            <a:avLst/>
          </a:prstGeom>
          <a:solidFill>
            <a:srgbClr val="E4E7F4"/>
          </a:solidFill>
          <a:ln>
            <a:solidFill>
              <a:srgbClr val="BDC7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2340102" y="2974573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rgbClr val="6E88B9"/>
                </a:solidFill>
                <a:latin typeface="+mn-ea"/>
              </a:rPr>
              <a:t>?</a:t>
            </a:r>
            <a:endParaRPr lang="ko-KR" altLang="en-US" sz="900" b="1" dirty="0">
              <a:solidFill>
                <a:srgbClr val="6E88B9"/>
              </a:solidFill>
              <a:latin typeface="+mn-ea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903477" y="3981987"/>
            <a:ext cx="2281974" cy="15141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900" b="1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공급지사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제휴사관리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공급지사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판매지사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제휴사관리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판매지사 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제조사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예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매일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롯데 등 제조사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F0F9885-FFBE-CA3A-0592-E7151DA664E5}"/>
              </a:ext>
            </a:extLst>
          </p:cNvPr>
          <p:cNvSpPr txBox="1"/>
          <p:nvPr/>
        </p:nvSpPr>
        <p:spPr>
          <a:xfrm>
            <a:off x="2882672" y="4010452"/>
            <a:ext cx="251992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420" y="2864085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9530" y="4076613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* </a:t>
            </a:r>
            <a:r>
              <a:rPr lang="ko-KR" altLang="en-US" sz="900" dirty="0" smtClean="0"/>
              <a:t>프로모션 부담 업체</a:t>
            </a:r>
            <a:endParaRPr lang="ko-KR" altLang="en-US" sz="900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039530" y="4335235"/>
            <a:ext cx="1969138" cy="97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130" y="3844007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4368" y="2626125"/>
            <a:ext cx="7747727" cy="106805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086482" y="2335137"/>
            <a:ext cx="0" cy="3088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05153" y="2397014"/>
            <a:ext cx="9476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</a:rPr>
              <a:t>설정일 경우 출력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6861" y="1126752"/>
            <a:ext cx="7693251" cy="46975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0" y="1035037"/>
            <a:ext cx="152400" cy="15240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6" name="타원 65"/>
          <p:cNvSpPr/>
          <p:nvPr/>
        </p:nvSpPr>
        <p:spPr>
          <a:xfrm>
            <a:off x="1052373" y="1296180"/>
            <a:ext cx="144000" cy="144000"/>
          </a:xfrm>
          <a:prstGeom prst="ellipse">
            <a:avLst/>
          </a:prstGeom>
          <a:solidFill>
            <a:srgbClr val="E4E7F4"/>
          </a:solidFill>
          <a:ln>
            <a:solidFill>
              <a:srgbClr val="BDC7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1007631" y="1252689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rgbClr val="6E88B9"/>
                </a:solidFill>
                <a:latin typeface="+mn-ea"/>
              </a:rPr>
              <a:t>?</a:t>
            </a:r>
            <a:endParaRPr lang="ko-KR" altLang="en-US" sz="900" b="1" dirty="0">
              <a:solidFill>
                <a:srgbClr val="6E88B9"/>
              </a:solidFill>
              <a:latin typeface="+mn-ea"/>
            </a:endParaRPr>
          </a:p>
        </p:txBody>
      </p:sp>
      <p:sp>
        <p:nvSpPr>
          <p:cNvPr id="68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044" y="1110712"/>
            <a:ext cx="152400" cy="15240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527985" y="3976794"/>
            <a:ext cx="2281974" cy="15141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900" b="1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금액권일 경우 금액권금액 입력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BGF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상품권 옵션 중 기존 구독권 생성일 경우 구독료 입력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F0F9885-FFBE-CA3A-0592-E7151DA664E5}"/>
              </a:ext>
            </a:extLst>
          </p:cNvPr>
          <p:cNvSpPr txBox="1"/>
          <p:nvPr/>
        </p:nvSpPr>
        <p:spPr>
          <a:xfrm>
            <a:off x="5507180" y="4005259"/>
            <a:ext cx="251992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664038" y="4071420"/>
            <a:ext cx="11015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* </a:t>
            </a:r>
            <a:r>
              <a:rPr lang="ko-KR" altLang="en-US" sz="900" dirty="0" smtClean="0"/>
              <a:t>상품권가격 설명</a:t>
            </a:r>
            <a:endParaRPr lang="ko-KR" altLang="en-US" sz="900" dirty="0"/>
          </a:p>
        </p:txBody>
      </p:sp>
      <p:cxnSp>
        <p:nvCxnSpPr>
          <p:cNvPr id="73" name="직선 연결선 72"/>
          <p:cNvCxnSpPr/>
          <p:nvPr/>
        </p:nvCxnSpPr>
        <p:spPr>
          <a:xfrm flipV="1">
            <a:off x="3664038" y="4330042"/>
            <a:ext cx="1969138" cy="97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726" y="3830147"/>
            <a:ext cx="152400" cy="15240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1068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5601" y="102220"/>
            <a:ext cx="6472991" cy="180000"/>
          </a:xfrm>
        </p:spPr>
        <p:txBody>
          <a:bodyPr>
            <a:noAutofit/>
          </a:bodyPr>
          <a:lstStyle/>
          <a:p>
            <a:r>
              <a:rPr lang="ko-KR" altLang="en-US" dirty="0"/>
              <a:t>상품권관리 </a:t>
            </a:r>
            <a:r>
              <a:rPr lang="en-US" altLang="ko-KR" dirty="0"/>
              <a:t>&gt; </a:t>
            </a:r>
            <a:r>
              <a:rPr lang="ko-KR" altLang="en-US" dirty="0"/>
              <a:t>상품권 등록 </a:t>
            </a:r>
            <a:r>
              <a:rPr lang="en-US" altLang="ko-KR" dirty="0"/>
              <a:t>&gt; </a:t>
            </a:r>
            <a:r>
              <a:rPr lang="ko-KR" altLang="en-US" dirty="0"/>
              <a:t>기본 등록 정보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0" y="487510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슬라이드 번호 개체 틀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AB6272-2DC9-C836-63FC-76B4DF326D5D}"/>
              </a:ext>
            </a:extLst>
          </p:cNvPr>
          <p:cNvSpPr txBox="1"/>
          <p:nvPr/>
        </p:nvSpPr>
        <p:spPr>
          <a:xfrm>
            <a:off x="7865531" y="536445"/>
            <a:ext cx="2006184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외부 공급사 연동 시 필수 저장 값</a:t>
            </a:r>
            <a:endParaRPr lang="en-US" altLang="ko-KR" sz="8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공급사연동코드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공급사에서 전달해 주는 연동 코드 기입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BGF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리테일 공급사 일경우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공급사연동코드 확인 필요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</a:t>
            </a:r>
            <a:r>
              <a:rPr lang="en-US" altLang="ko-KR" sz="8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공급사상품코드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공급사 연동 상품 코드 입력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BC6451B7-BA9C-2334-5BF3-272566F4B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562312"/>
              </p:ext>
            </p:extLst>
          </p:nvPr>
        </p:nvGraphicFramePr>
        <p:xfrm>
          <a:off x="134032" y="1189525"/>
          <a:ext cx="7590579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511">
                  <a:extLst>
                    <a:ext uri="{9D8B030D-6E8A-4147-A177-3AD203B41FA5}">
                      <a16:colId xmlns:a16="http://schemas.microsoft.com/office/drawing/2014/main" val="1060882675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340816232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74017693"/>
                    </a:ext>
                  </a:extLst>
                </a:gridCol>
                <a:gridCol w="2629802">
                  <a:extLst>
                    <a:ext uri="{9D8B030D-6E8A-4147-A177-3AD203B41FA5}">
                      <a16:colId xmlns:a16="http://schemas.microsoft.com/office/drawing/2014/main" val="31907973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공급사연동코드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공급사상품코드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223256"/>
                  </a:ext>
                </a:extLst>
              </a:tr>
            </a:tbl>
          </a:graphicData>
        </a:graphic>
      </p:graphicFrame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FAD880E6-416F-8B81-6842-DAEC59BCC748}"/>
              </a:ext>
            </a:extLst>
          </p:cNvPr>
          <p:cNvSpPr/>
          <p:nvPr/>
        </p:nvSpPr>
        <p:spPr>
          <a:xfrm>
            <a:off x="74368" y="6638694"/>
            <a:ext cx="7776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페이지에 계속</a:t>
            </a:r>
          </a:p>
        </p:txBody>
      </p:sp>
      <p:sp>
        <p:nvSpPr>
          <p:cNvPr id="219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44" y="1194891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431" y="1189525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288043" y="1265178"/>
            <a:ext cx="2052000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192917" y="1262651"/>
            <a:ext cx="2052000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128844" y="902199"/>
            <a:ext cx="1124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공급사 연동 정보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SC-03-007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BA36D4-2004-2FD8-713A-0995151BD4D8}"/>
              </a:ext>
            </a:extLst>
          </p:cNvPr>
          <p:cNvSpPr/>
          <p:nvPr/>
        </p:nvSpPr>
        <p:spPr>
          <a:xfrm>
            <a:off x="82095" y="345289"/>
            <a:ext cx="7740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페이지에 이어서</a:t>
            </a:r>
          </a:p>
        </p:txBody>
      </p:sp>
    </p:spTree>
    <p:extLst>
      <p:ext uri="{BB962C8B-B14F-4D97-AF65-F5344CB8AC3E}">
        <p14:creationId xmlns:p14="http://schemas.microsoft.com/office/powerpoint/2010/main" val="211262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5601" y="102220"/>
            <a:ext cx="6472991" cy="180000"/>
          </a:xfrm>
        </p:spPr>
        <p:txBody>
          <a:bodyPr>
            <a:noAutofit/>
          </a:bodyPr>
          <a:lstStyle/>
          <a:p>
            <a:r>
              <a:rPr lang="ko-KR" altLang="en-US" dirty="0"/>
              <a:t>상품권관리 </a:t>
            </a:r>
            <a:r>
              <a:rPr lang="en-US" altLang="ko-KR" dirty="0"/>
              <a:t>&gt; </a:t>
            </a:r>
            <a:r>
              <a:rPr lang="ko-KR" altLang="en-US" dirty="0"/>
              <a:t>상품권 등록 </a:t>
            </a:r>
            <a:r>
              <a:rPr lang="en-US" altLang="ko-KR" dirty="0"/>
              <a:t>&gt; </a:t>
            </a:r>
            <a:r>
              <a:rPr lang="ko-KR" altLang="en-US" dirty="0"/>
              <a:t>기본 등록 정보</a:t>
            </a:r>
            <a:endParaRPr lang="ko-KR" altLang="en-US" dirty="0"/>
          </a:p>
        </p:txBody>
      </p:sp>
      <p:sp>
        <p:nvSpPr>
          <p:cNvPr id="76" name="슬라이드 번호 개체 틀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AB6272-2DC9-C836-63FC-76B4DF326D5D}"/>
              </a:ext>
            </a:extLst>
          </p:cNvPr>
          <p:cNvSpPr txBox="1"/>
          <p:nvPr/>
        </p:nvSpPr>
        <p:spPr>
          <a:xfrm>
            <a:off x="7865531" y="579033"/>
            <a:ext cx="2006184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상품설명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상품설명 입력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2. MMS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발송문구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- MMS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발송 시 출력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MMS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발송문구 및 유의사항 선택 및 입력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2-1)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상품권관리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&gt; MMS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문구관리 내 등록된 문구 제목 리스트 업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문구 제목 선택 시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[2-2]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에 내용 출력 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3. URL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문구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- MMS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발송 시 출력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URL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문구 선택 및 입력 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메모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메모 입력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FAD880E6-416F-8B81-6842-DAEC59BCC748}"/>
              </a:ext>
            </a:extLst>
          </p:cNvPr>
          <p:cNvSpPr/>
          <p:nvPr/>
        </p:nvSpPr>
        <p:spPr>
          <a:xfrm>
            <a:off x="74368" y="6638694"/>
            <a:ext cx="7776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</a:rPr>
              <a:t>다음 페이지에 계속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143475" y="579033"/>
            <a:ext cx="7793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세부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정보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63BA36D4-2004-2FD8-713A-0995151BD4D8}"/>
              </a:ext>
            </a:extLst>
          </p:cNvPr>
          <p:cNvSpPr/>
          <p:nvPr/>
        </p:nvSpPr>
        <p:spPr>
          <a:xfrm>
            <a:off x="82095" y="345289"/>
            <a:ext cx="7740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페이지에 이어서</a:t>
            </a: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BC6451B7-BA9C-2334-5BF3-272566F4B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753312"/>
              </p:ext>
            </p:extLst>
          </p:nvPr>
        </p:nvGraphicFramePr>
        <p:xfrm>
          <a:off x="161556" y="825446"/>
          <a:ext cx="7590579" cy="48952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511">
                  <a:extLst>
                    <a:ext uri="{9D8B030D-6E8A-4147-A177-3AD203B41FA5}">
                      <a16:colId xmlns:a16="http://schemas.microsoft.com/office/drawing/2014/main" val="1060882675"/>
                    </a:ext>
                  </a:extLst>
                </a:gridCol>
                <a:gridCol w="6499068">
                  <a:extLst>
                    <a:ext uri="{9D8B030D-6E8A-4147-A177-3AD203B41FA5}">
                      <a16:colId xmlns:a16="http://schemas.microsoft.com/office/drawing/2014/main" val="3408162325"/>
                    </a:ext>
                  </a:extLst>
                </a:gridCol>
              </a:tblGrid>
              <a:tr h="965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ko-KR" altLang="en-US" sz="800" b="1" i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</a:t>
                      </a:r>
                      <a:r>
                        <a:rPr lang="ko-KR" altLang="en-US" sz="800" b="1" i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028603"/>
                  </a:ext>
                </a:extLst>
              </a:tr>
              <a:tr h="13100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MMS</a:t>
                      </a: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발송문구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 smtClean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800" b="1" dirty="0" smtClean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ko-KR" altLang="en-US" sz="8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886024"/>
                  </a:ext>
                </a:extLst>
              </a:tr>
              <a:tr h="13100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URL</a:t>
                      </a: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문구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765534"/>
                  </a:ext>
                </a:extLst>
              </a:tr>
              <a:tr h="1310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메모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872559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41326" y="881263"/>
            <a:ext cx="6372000" cy="77060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41326" y="2119093"/>
            <a:ext cx="6372000" cy="77060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 발송 문구 출력</a:t>
            </a:r>
            <a:endParaRPr lang="en-US" altLang="ko-KR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 유의사항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전국 어디서나 자유롭게 사용하실 수 있는 상품권</a:t>
            </a:r>
            <a:endParaRPr lang="en-US" altLang="ko-KR" sz="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이용방법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01B0713-6E97-7482-3CEC-76E524403E43}"/>
              </a:ext>
            </a:extLst>
          </p:cNvPr>
          <p:cNvSpPr txBox="1"/>
          <p:nvPr/>
        </p:nvSpPr>
        <p:spPr>
          <a:xfrm>
            <a:off x="6989735" y="2887394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100 / 1500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자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41326" y="1830926"/>
            <a:ext cx="6372000" cy="21544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 발송 문구                                                                                                                                     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09919" y="3457277"/>
            <a:ext cx="6372000" cy="77060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HTTPS://www.....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1B0713-6E97-7482-3CEC-76E524403E43}"/>
              </a:ext>
            </a:extLst>
          </p:cNvPr>
          <p:cNvSpPr txBox="1"/>
          <p:nvPr/>
        </p:nvSpPr>
        <p:spPr>
          <a:xfrm>
            <a:off x="6958328" y="4225578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100 / 1500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09919" y="3169110"/>
            <a:ext cx="6372000" cy="21544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 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발송문구                                                                                                                                             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309919" y="4507295"/>
            <a:ext cx="6372000" cy="102392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1B0713-6E97-7482-3CEC-76E524403E43}"/>
              </a:ext>
            </a:extLst>
          </p:cNvPr>
          <p:cNvSpPr txBox="1"/>
          <p:nvPr/>
        </p:nvSpPr>
        <p:spPr>
          <a:xfrm>
            <a:off x="7068053" y="5528916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0 / 500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자</a:t>
            </a:r>
          </a:p>
        </p:txBody>
      </p:sp>
      <p:sp>
        <p:nvSpPr>
          <p:cNvPr id="67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56" y="1229444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56" y="2384303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9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43" y="3690177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0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56" y="4993515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AutoShape 256">
            <a:extLst>
              <a:ext uri="{FF2B5EF4-FFF2-40B4-BE49-F238E27FC236}">
                <a16:creationId xmlns:a16="http://schemas.microsoft.com/office/drawing/2014/main" id="{1C09591E-E36F-71E3-F8B9-D752F474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534" y="1727088"/>
            <a:ext cx="296792" cy="142221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AutoShape 256">
            <a:extLst>
              <a:ext uri="{FF2B5EF4-FFF2-40B4-BE49-F238E27FC236}">
                <a16:creationId xmlns:a16="http://schemas.microsoft.com/office/drawing/2014/main" id="{1C09591E-E36F-71E3-F8B9-D752F474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534" y="2135775"/>
            <a:ext cx="296792" cy="142221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12631" y="2911694"/>
            <a:ext cx="2504966" cy="173449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mms </a:t>
            </a:r>
            <a:r>
              <a:rPr lang="ko-KR" altLang="en-US" sz="1100" dirty="0" smtClean="0"/>
              <a:t>총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발송 </a:t>
            </a:r>
            <a:r>
              <a:rPr lang="en-US" altLang="ko-KR" sz="1100" dirty="0" smtClean="0"/>
              <a:t>byte </a:t>
            </a:r>
            <a:r>
              <a:rPr lang="ko-KR" altLang="en-US" sz="1100" dirty="0" smtClean="0"/>
              <a:t>확인 후 </a:t>
            </a:r>
            <a:r>
              <a:rPr lang="en-US" altLang="ko-KR" sz="1100" dirty="0" smtClean="0"/>
              <a:t>mms</a:t>
            </a:r>
            <a:r>
              <a:rPr lang="ko-KR" altLang="en-US" sz="1100" dirty="0" smtClean="0"/>
              <a:t>발송문구 및 </a:t>
            </a:r>
            <a:r>
              <a:rPr lang="en-US" altLang="ko-KR" sz="1100" dirty="0" err="1" smtClean="0"/>
              <a:t>url</a:t>
            </a:r>
            <a:r>
              <a:rPr lang="ko-KR" altLang="en-US" sz="1100" dirty="0" smtClean="0"/>
              <a:t>발송문구 최대 </a:t>
            </a:r>
            <a:r>
              <a:rPr lang="ko-KR" altLang="en-US" sz="1100" dirty="0" err="1" smtClean="0"/>
              <a:t>가능자릿수</a:t>
            </a:r>
            <a:r>
              <a:rPr lang="ko-KR" altLang="en-US" sz="1100" dirty="0" smtClean="0"/>
              <a:t> 확인 필요</a:t>
            </a:r>
            <a:endParaRPr lang="ko-KR" altLang="en-US" sz="1100" dirty="0"/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SC-03-007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17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5601" y="102220"/>
            <a:ext cx="6472991" cy="180000"/>
          </a:xfrm>
        </p:spPr>
        <p:txBody>
          <a:bodyPr>
            <a:noAutofit/>
          </a:bodyPr>
          <a:lstStyle/>
          <a:p>
            <a:r>
              <a:rPr lang="ko-KR" altLang="en-US" dirty="0"/>
              <a:t>상품권관리 </a:t>
            </a:r>
            <a:r>
              <a:rPr lang="en-US" altLang="ko-KR" dirty="0"/>
              <a:t>&gt; </a:t>
            </a:r>
            <a:r>
              <a:rPr lang="ko-KR" altLang="en-US" dirty="0"/>
              <a:t>상품권 등록 </a:t>
            </a:r>
            <a:r>
              <a:rPr lang="en-US" altLang="ko-KR" dirty="0"/>
              <a:t>&gt; </a:t>
            </a:r>
            <a:r>
              <a:rPr lang="ko-KR" altLang="en-US" dirty="0"/>
              <a:t>기본 등록 정보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0" y="487510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AB6272-2DC9-C836-63FC-76B4DF326D5D}"/>
              </a:ext>
            </a:extLst>
          </p:cNvPr>
          <p:cNvSpPr txBox="1"/>
          <p:nvPr/>
        </p:nvSpPr>
        <p:spPr>
          <a:xfrm>
            <a:off x="7865531" y="614503"/>
            <a:ext cx="2006184" cy="50783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rgbClr val="0000FF"/>
                </a:solidFill>
                <a:latin typeface="맑은 고딕" pitchFamily="50" charset="-127"/>
              </a:rPr>
              <a:t># 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</a:rPr>
              <a:t>BGF</a:t>
            </a:r>
            <a:r>
              <a:rPr lang="ko-KR" altLang="en-US" sz="800" b="1" dirty="0" err="1" smtClean="0">
                <a:solidFill>
                  <a:srgbClr val="0000FF"/>
                </a:solidFill>
                <a:latin typeface="맑은 고딕" pitchFamily="50" charset="-127"/>
              </a:rPr>
              <a:t>리테일이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</a:rPr>
              <a:t> 등록한 상품권 경우 상품이미지가 없을 수 있음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</a:rPr>
              <a:t>.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</a:rPr>
              <a:t>이때 상세 내역에서는 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</a:rPr>
              <a:t>no image (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</a:rPr>
              <a:t>기본값</a:t>
            </a: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</a:rPr>
              <a:t>)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</a:rPr>
              <a:t>으로 출력 요청</a:t>
            </a:r>
            <a:endParaRPr lang="en-US" altLang="ko-KR" sz="800" b="1" dirty="0">
              <a:solidFill>
                <a:srgbClr val="0000FF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상품이미지 등록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권장 사이즈 확인 필요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브랜드이미지 등록과 기능 동일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스킨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2-1)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기본스킨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디폴트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스킨관리 내 기본스킨으로 체크된 스킨 발송처리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기본스킨이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변경되면 변경된 기본스킨으로 발송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2-2)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스킨검색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검색 시 스킨 이미지 검색 폴더 팝업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이미지만 첨부 가능 처리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ALERT [2-2-2]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accent5"/>
                </a:solidFill>
                <a:latin typeface="맑은 고딕" pitchFamily="50" charset="-127"/>
                <a:ea typeface="맑은 고딕" pitchFamily="50" charset="-127"/>
              </a:rPr>
              <a:t>기본스킨 선택이 되어있는데 스킨 검색 버튼을 클릭 했을 경우 스킨검색 라디오버튼에 체크 처리 후 스킨 검색 팝업 띄움</a:t>
            </a:r>
            <a:endParaRPr lang="en-US" altLang="ko-KR" sz="800" dirty="0" smtClean="0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2-3)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미리보기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미리보기 클릭 시 선택된 스킨 확인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띄움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기본 스킨 선택 후 미리보기 클릭 시 기본 스킨 팝업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스킨검색 선택 후 미리보기 클릭 시 선택된 스킨이 없을 경우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ALERT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[2-3-1]</a:t>
            </a: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BC6451B7-BA9C-2334-5BF3-272566F4B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993555"/>
              </p:ext>
            </p:extLst>
          </p:nvPr>
        </p:nvGraphicFramePr>
        <p:xfrm>
          <a:off x="161556" y="741109"/>
          <a:ext cx="7590579" cy="22484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511">
                  <a:extLst>
                    <a:ext uri="{9D8B030D-6E8A-4147-A177-3AD203B41FA5}">
                      <a16:colId xmlns:a16="http://schemas.microsoft.com/office/drawing/2014/main" val="1060882675"/>
                    </a:ext>
                  </a:extLst>
                </a:gridCol>
                <a:gridCol w="6499068">
                  <a:extLst>
                    <a:ext uri="{9D8B030D-6E8A-4147-A177-3AD203B41FA5}">
                      <a16:colId xmlns:a16="http://schemas.microsoft.com/office/drawing/2014/main" val="3408162325"/>
                    </a:ext>
                  </a:extLst>
                </a:gridCol>
              </a:tblGrid>
              <a:tr h="1798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상품이미지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79248"/>
                  </a:ext>
                </a:extLst>
              </a:tr>
              <a:tr h="4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스킨</a:t>
                      </a:r>
                      <a:r>
                        <a:rPr lang="ko-KR" altLang="en-US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421057"/>
                  </a:ext>
                </a:extLst>
              </a:tr>
            </a:tbl>
          </a:graphicData>
        </a:graphic>
      </p:graphicFrame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FAD880E6-416F-8B81-6842-DAEC59BCC748}"/>
              </a:ext>
            </a:extLst>
          </p:cNvPr>
          <p:cNvSpPr/>
          <p:nvPr/>
        </p:nvSpPr>
        <p:spPr>
          <a:xfrm>
            <a:off x="74368" y="6638694"/>
            <a:ext cx="7776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끝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63BA36D4-2004-2FD8-713A-0995151BD4D8}"/>
              </a:ext>
            </a:extLst>
          </p:cNvPr>
          <p:cNvSpPr/>
          <p:nvPr/>
        </p:nvSpPr>
        <p:spPr>
          <a:xfrm>
            <a:off x="82095" y="345289"/>
            <a:ext cx="7740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페이지에 이어서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708711" y="2700258"/>
            <a:ext cx="2052000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1C6713A-8C04-544F-5742-043B7EFC4E4D}"/>
              </a:ext>
            </a:extLst>
          </p:cNvPr>
          <p:cNvSpPr/>
          <p:nvPr/>
        </p:nvSpPr>
        <p:spPr>
          <a:xfrm>
            <a:off x="4808133" y="2700258"/>
            <a:ext cx="396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71C6713A-8C04-544F-5742-043B7EFC4E4D}"/>
              </a:ext>
            </a:extLst>
          </p:cNvPr>
          <p:cNvSpPr/>
          <p:nvPr/>
        </p:nvSpPr>
        <p:spPr>
          <a:xfrm>
            <a:off x="5364889" y="2696600"/>
            <a:ext cx="883376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미리보기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7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044636" y="2695473"/>
            <a:ext cx="558017" cy="144922"/>
            <a:chOff x="765932" y="2788621"/>
            <a:chExt cx="558017" cy="144922"/>
          </a:xfrm>
        </p:grpSpPr>
        <p:sp>
          <p:nvSpPr>
            <p:cNvPr id="168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855418" y="2788621"/>
              <a:ext cx="468531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스킨검색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169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170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171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5F519C66-5F50-9028-1DC0-16999E14E3D5}"/>
              </a:ext>
            </a:extLst>
          </p:cNvPr>
          <p:cNvSpPr/>
          <p:nvPr/>
        </p:nvSpPr>
        <p:spPr>
          <a:xfrm>
            <a:off x="1501670" y="1996737"/>
            <a:ext cx="79208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 등록</a:t>
            </a: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C60689C-ADF3-5ED3-8FC9-7C6B30F5FA3F}"/>
              </a:ext>
            </a:extLst>
          </p:cNvPr>
          <p:cNvSpPr/>
          <p:nvPr/>
        </p:nvSpPr>
        <p:spPr>
          <a:xfrm>
            <a:off x="1397354" y="883000"/>
            <a:ext cx="1080000" cy="1080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3F9660F9-FAFE-25C4-B6DB-3B698834F631}"/>
              </a:ext>
            </a:extLst>
          </p:cNvPr>
          <p:cNvSpPr/>
          <p:nvPr/>
        </p:nvSpPr>
        <p:spPr>
          <a:xfrm>
            <a:off x="1354306" y="4563605"/>
            <a:ext cx="1664282" cy="60962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스킨을 검색 해 주세요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1" name="AutoShape 256">
            <a:extLst>
              <a:ext uri="{FF2B5EF4-FFF2-40B4-BE49-F238E27FC236}">
                <a16:creationId xmlns:a16="http://schemas.microsoft.com/office/drawing/2014/main" id="{1C09591E-E36F-71E3-F8B9-D752F474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065" y="4486327"/>
            <a:ext cx="296792" cy="142221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2-3-1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2" name="그림 191">
            <a:extLst>
              <a:ext uri="{FF2B5EF4-FFF2-40B4-BE49-F238E27FC236}">
                <a16:creationId xmlns:a16="http://schemas.microsoft.com/office/drawing/2014/main" id="{E8EF5C88-3F00-8FCF-D895-33E04AD32E97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9342" b="56860" l="13396" r="877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01" t="14652" r="2944" b="38450"/>
          <a:stretch/>
        </p:blipFill>
        <p:spPr>
          <a:xfrm>
            <a:off x="1395870" y="909750"/>
            <a:ext cx="1110076" cy="1059760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CF337BB1-3C7E-753D-3D61-95F2D63F6319}"/>
              </a:ext>
            </a:extLst>
          </p:cNvPr>
          <p:cNvSpPr txBox="1"/>
          <p:nvPr/>
        </p:nvSpPr>
        <p:spPr>
          <a:xfrm>
            <a:off x="2244947" y="882246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3121" y="2305025"/>
            <a:ext cx="5018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* </a:t>
            </a:r>
            <a:r>
              <a:rPr lang="ko-KR" altLang="en-US" sz="800" dirty="0" smtClean="0">
                <a:latin typeface="+mn-ea"/>
              </a:rPr>
              <a:t>권장 사이즈 </a:t>
            </a:r>
            <a:r>
              <a:rPr lang="en-US" altLang="ko-KR" sz="800" dirty="0" smtClean="0">
                <a:latin typeface="+mn-ea"/>
              </a:rPr>
              <a:t>370x370 /5MB</a:t>
            </a:r>
            <a:r>
              <a:rPr lang="ko-KR" altLang="en-US" sz="800" dirty="0" smtClean="0">
                <a:latin typeface="+mn-ea"/>
              </a:rPr>
              <a:t>이하</a:t>
            </a:r>
            <a:r>
              <a:rPr lang="en-US" altLang="ko-KR" sz="800" dirty="0" smtClean="0">
                <a:latin typeface="+mn-ea"/>
              </a:rPr>
              <a:t>/</a:t>
            </a:r>
            <a:r>
              <a:rPr lang="ko-KR" altLang="en-US" sz="800" dirty="0" smtClean="0">
                <a:latin typeface="+mn-ea"/>
              </a:rPr>
              <a:t>지원 파일 형식 </a:t>
            </a:r>
            <a:r>
              <a:rPr lang="en-US" altLang="ko-KR" sz="800" dirty="0" smtClean="0">
                <a:latin typeface="+mn-ea"/>
              </a:rPr>
              <a:t>png, jpg, jpeg</a:t>
            </a:r>
            <a:r>
              <a:rPr lang="ko-KR" altLang="en-US" sz="800" dirty="0" smtClean="0">
                <a:latin typeface="+mn-ea"/>
              </a:rPr>
              <a:t> </a:t>
            </a:r>
            <a:endParaRPr lang="ko-KR" altLang="en-US" sz="800" dirty="0">
              <a:latin typeface="+mn-ea"/>
            </a:endParaRPr>
          </a:p>
        </p:txBody>
      </p:sp>
      <p:sp>
        <p:nvSpPr>
          <p:cNvPr id="207" name="AutoShape 256">
            <a:extLst>
              <a:ext uri="{FF2B5EF4-FFF2-40B4-BE49-F238E27FC236}">
                <a16:creationId xmlns:a16="http://schemas.microsoft.com/office/drawing/2014/main" id="{1C09591E-E36F-71E3-F8B9-D752F474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106" y="3010594"/>
            <a:ext cx="296792" cy="142221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8" name="그림 20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08517" y="3528672"/>
            <a:ext cx="1477611" cy="2773615"/>
          </a:xfrm>
          <a:prstGeom prst="rect">
            <a:avLst/>
          </a:prstGeom>
        </p:spPr>
      </p:pic>
      <p:sp>
        <p:nvSpPr>
          <p:cNvPr id="216" name="AutoShape 256">
            <a:extLst>
              <a:ext uri="{FF2B5EF4-FFF2-40B4-BE49-F238E27FC236}">
                <a16:creationId xmlns:a16="http://schemas.microsoft.com/office/drawing/2014/main" id="{1C09591E-E36F-71E3-F8B9-D752F474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546" y="2594655"/>
            <a:ext cx="296792" cy="142221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7" name="AutoShape 256">
            <a:extLst>
              <a:ext uri="{FF2B5EF4-FFF2-40B4-BE49-F238E27FC236}">
                <a16:creationId xmlns:a16="http://schemas.microsoft.com/office/drawing/2014/main" id="{1C09591E-E36F-71E3-F8B9-D752F474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336" y="3559881"/>
            <a:ext cx="296792" cy="142221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2-3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3F9660F9-FAFE-25C4-B6DB-3B698834F631}"/>
              </a:ext>
            </a:extLst>
          </p:cNvPr>
          <p:cNvSpPr/>
          <p:nvPr/>
        </p:nvSpPr>
        <p:spPr>
          <a:xfrm>
            <a:off x="1354306" y="3744873"/>
            <a:ext cx="1664282" cy="60962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이미지는 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PNG, JPG, jpeg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형식만 등록 가능합니다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7" name="AutoShape 256">
            <a:extLst>
              <a:ext uri="{FF2B5EF4-FFF2-40B4-BE49-F238E27FC236}">
                <a16:creationId xmlns:a16="http://schemas.microsoft.com/office/drawing/2014/main" id="{1C09591E-E36F-71E3-F8B9-D752F474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065" y="3667595"/>
            <a:ext cx="296792" cy="142221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2-2-2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8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56" y="1560129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29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00" y="2680388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708711" y="3176798"/>
            <a:ext cx="2052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71C6713A-8C04-544F-5742-043B7EFC4E4D}"/>
              </a:ext>
            </a:extLst>
          </p:cNvPr>
          <p:cNvSpPr/>
          <p:nvPr/>
        </p:nvSpPr>
        <p:spPr>
          <a:xfrm>
            <a:off x="4808133" y="3176798"/>
            <a:ext cx="396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71C6713A-8C04-544F-5742-043B7EFC4E4D}"/>
              </a:ext>
            </a:extLst>
          </p:cNvPr>
          <p:cNvSpPr/>
          <p:nvPr/>
        </p:nvSpPr>
        <p:spPr>
          <a:xfrm>
            <a:off x="5364889" y="3173140"/>
            <a:ext cx="883376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미리보기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8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050735" y="3191454"/>
            <a:ext cx="558017" cy="144922"/>
            <a:chOff x="765934" y="2789793"/>
            <a:chExt cx="558017" cy="144922"/>
          </a:xfrm>
        </p:grpSpPr>
        <p:sp>
          <p:nvSpPr>
            <p:cNvPr id="239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855420" y="2789793"/>
              <a:ext cx="468531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스킨검색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240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241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242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246" name="AutoShape 256">
            <a:extLst>
              <a:ext uri="{FF2B5EF4-FFF2-40B4-BE49-F238E27FC236}">
                <a16:creationId xmlns:a16="http://schemas.microsoft.com/office/drawing/2014/main" id="{1C09591E-E36F-71E3-F8B9-D752F474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919" y="2546343"/>
            <a:ext cx="296792" cy="142221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2-2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7" name="AutoShape 256">
            <a:extLst>
              <a:ext uri="{FF2B5EF4-FFF2-40B4-BE49-F238E27FC236}">
                <a16:creationId xmlns:a16="http://schemas.microsoft.com/office/drawing/2014/main" id="{1C09591E-E36F-71E3-F8B9-D752F474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1753" y="3076591"/>
            <a:ext cx="296792" cy="142221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2-2-1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255" y="3926315"/>
            <a:ext cx="1114613" cy="1970683"/>
          </a:xfrm>
          <a:prstGeom prst="rect">
            <a:avLst/>
          </a:prstGeom>
        </p:spPr>
      </p:pic>
      <p:grpSp>
        <p:nvGrpSpPr>
          <p:cNvPr id="248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354306" y="2701607"/>
            <a:ext cx="558017" cy="144922"/>
            <a:chOff x="765934" y="2789793"/>
            <a:chExt cx="558017" cy="144922"/>
          </a:xfrm>
        </p:grpSpPr>
        <p:sp>
          <p:nvSpPr>
            <p:cNvPr id="249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855420" y="2789793"/>
              <a:ext cx="468531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기본스킨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250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251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252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254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2433" y="3191454"/>
            <a:ext cx="558017" cy="144922"/>
            <a:chOff x="765932" y="2788621"/>
            <a:chExt cx="558017" cy="144922"/>
          </a:xfrm>
        </p:grpSpPr>
        <p:sp>
          <p:nvSpPr>
            <p:cNvPr id="255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855418" y="2788621"/>
              <a:ext cx="468531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기본스킨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258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259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260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52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SC-03-007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135984" y="522009"/>
            <a:ext cx="881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정보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813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상품권관리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상품권 등록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템플릿 적용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37C67-FFBF-9800-CF8D-323FB6C030A9}"/>
              </a:ext>
            </a:extLst>
          </p:cNvPr>
          <p:cNvSpPr txBox="1"/>
          <p:nvPr/>
        </p:nvSpPr>
        <p:spPr>
          <a:xfrm>
            <a:off x="0" y="487510"/>
            <a:ext cx="2359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endParaRPr lang="ko-KR" altLang="en-US" sz="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5CED33C-A7A9-42BC-D358-F7FE64306296}"/>
              </a:ext>
            </a:extLst>
          </p:cNvPr>
          <p:cNvCxnSpPr/>
          <p:nvPr/>
        </p:nvCxnSpPr>
        <p:spPr>
          <a:xfrm>
            <a:off x="67860" y="760871"/>
            <a:ext cx="777600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TextBox 46"/>
          <p:cNvSpPr txBox="1"/>
          <p:nvPr/>
        </p:nvSpPr>
        <p:spPr>
          <a:xfrm>
            <a:off x="125590" y="464427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상품권 등록</a:t>
            </a:r>
            <a:endParaRPr lang="ko-KR" altLang="en-US" sz="900" b="1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E677534-52BA-A99D-702E-9F2D0BE121E3}"/>
              </a:ext>
            </a:extLst>
          </p:cNvPr>
          <p:cNvSpPr/>
          <p:nvPr/>
        </p:nvSpPr>
        <p:spPr>
          <a:xfrm>
            <a:off x="7070276" y="891789"/>
            <a:ext cx="665285" cy="195030"/>
          </a:xfrm>
          <a:prstGeom prst="rect">
            <a:avLst/>
          </a:prstGeom>
          <a:solidFill>
            <a:srgbClr val="1877F2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EC1304F-9BAA-F8E6-B8A7-E5DC24B0F6E5}"/>
              </a:ext>
            </a:extLst>
          </p:cNvPr>
          <p:cNvSpPr/>
          <p:nvPr/>
        </p:nvSpPr>
        <p:spPr>
          <a:xfrm>
            <a:off x="6453894" y="882318"/>
            <a:ext cx="504056" cy="21397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FAD880E6-416F-8B81-6842-DAEC59BCC748}"/>
              </a:ext>
            </a:extLst>
          </p:cNvPr>
          <p:cNvSpPr/>
          <p:nvPr/>
        </p:nvSpPr>
        <p:spPr>
          <a:xfrm>
            <a:off x="74368" y="6646013"/>
            <a:ext cx="7776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페이지에 계속</a:t>
            </a:r>
          </a:p>
        </p:txBody>
      </p:sp>
      <p:graphicFrame>
        <p:nvGraphicFramePr>
          <p:cNvPr id="403" name="표 402">
            <a:extLst>
              <a:ext uri="{FF2B5EF4-FFF2-40B4-BE49-F238E27FC236}">
                <a16:creationId xmlns:a16="http://schemas.microsoft.com/office/drawing/2014/main" id="{BC6451B7-BA9C-2334-5BF3-272566F4B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470888"/>
              </p:ext>
            </p:extLst>
          </p:nvPr>
        </p:nvGraphicFramePr>
        <p:xfrm>
          <a:off x="125590" y="1635740"/>
          <a:ext cx="7590579" cy="398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511">
                  <a:extLst>
                    <a:ext uri="{9D8B030D-6E8A-4147-A177-3AD203B41FA5}">
                      <a16:colId xmlns:a16="http://schemas.microsoft.com/office/drawing/2014/main" val="1060882675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340816232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74017693"/>
                    </a:ext>
                  </a:extLst>
                </a:gridCol>
                <a:gridCol w="2629802">
                  <a:extLst>
                    <a:ext uri="{9D8B030D-6E8A-4147-A177-3AD203B41FA5}">
                      <a16:colId xmlns:a16="http://schemas.microsoft.com/office/drawing/2014/main" val="31907973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상품권코드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신규 등록 시 자동으로 생성됩니다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등록일자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신규 등록 시 자동으로 생성됩니다</a:t>
                      </a:r>
                      <a:r>
                        <a:rPr lang="en-US" altLang="ko-KR" sz="800" b="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0286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공급지사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브랜드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3935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교환처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 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0297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상품권명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관리상품권명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83182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권종타입</a:t>
                      </a:r>
                      <a:r>
                        <a:rPr lang="ko-KR" altLang="en-US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9153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판매기간설정여부</a:t>
                      </a:r>
                      <a:r>
                        <a:rPr lang="ko-KR" altLang="en-US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142203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유효기간타입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072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7003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유효기간연장여부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+mn-ea"/>
                        </a:rPr>
                        <a:t>취소가능여부 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2750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환불가능여부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금액교환권여부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4994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온</a:t>
                      </a: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오프라인타입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i="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383048"/>
                  </a:ext>
                </a:extLst>
              </a:tr>
            </a:tbl>
          </a:graphicData>
        </a:graphic>
      </p:graphicFrame>
      <p:sp>
        <p:nvSpPr>
          <p:cNvPr id="406" name="직사각형 405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155283" y="2075267"/>
            <a:ext cx="2052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7" name="직사각형 406">
            <a:extLst>
              <a:ext uri="{FF2B5EF4-FFF2-40B4-BE49-F238E27FC236}">
                <a16:creationId xmlns:a16="http://schemas.microsoft.com/office/drawing/2014/main" id="{71C6713A-8C04-544F-5742-043B7EFC4E4D}"/>
              </a:ext>
            </a:extLst>
          </p:cNvPr>
          <p:cNvSpPr/>
          <p:nvPr/>
        </p:nvSpPr>
        <p:spPr>
          <a:xfrm>
            <a:off x="7254705" y="2075267"/>
            <a:ext cx="396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8" name="직사각형 407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284679" y="2076887"/>
            <a:ext cx="2052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71C6713A-8C04-544F-5742-043B7EFC4E4D}"/>
              </a:ext>
            </a:extLst>
          </p:cNvPr>
          <p:cNvSpPr/>
          <p:nvPr/>
        </p:nvSpPr>
        <p:spPr>
          <a:xfrm>
            <a:off x="3384101" y="2076887"/>
            <a:ext cx="396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284679" y="2428537"/>
            <a:ext cx="2052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" name="직사각형 410">
            <a:extLst>
              <a:ext uri="{FF2B5EF4-FFF2-40B4-BE49-F238E27FC236}">
                <a16:creationId xmlns:a16="http://schemas.microsoft.com/office/drawing/2014/main" id="{71C6713A-8C04-544F-5742-043B7EFC4E4D}"/>
              </a:ext>
            </a:extLst>
          </p:cNvPr>
          <p:cNvSpPr/>
          <p:nvPr/>
        </p:nvSpPr>
        <p:spPr>
          <a:xfrm>
            <a:off x="3384101" y="2428537"/>
            <a:ext cx="396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2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174511" y="2473590"/>
            <a:ext cx="558017" cy="144922"/>
            <a:chOff x="765932" y="2788621"/>
            <a:chExt cx="558017" cy="144922"/>
          </a:xfrm>
        </p:grpSpPr>
        <p:sp>
          <p:nvSpPr>
            <p:cNvPr id="413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855418" y="2788621"/>
              <a:ext cx="468531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판매중지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14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415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95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16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96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417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893857" y="2470205"/>
            <a:ext cx="455425" cy="144922"/>
            <a:chOff x="765934" y="2789793"/>
            <a:chExt cx="455425" cy="144922"/>
          </a:xfrm>
        </p:grpSpPr>
        <p:sp>
          <p:nvSpPr>
            <p:cNvPr id="418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91"/>
              </p:custDataLst>
            </p:nvPr>
          </p:nvSpPr>
          <p:spPr bwMode="auto">
            <a:xfrm>
              <a:off x="855420" y="2789793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판매중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19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420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92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21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93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422" name="직사각형 42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284679" y="2805375"/>
            <a:ext cx="2052000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4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85538" y="3929730"/>
            <a:ext cx="660609" cy="144922"/>
            <a:chOff x="765932" y="2788621"/>
            <a:chExt cx="660609" cy="144922"/>
          </a:xfrm>
        </p:grpSpPr>
        <p:sp>
          <p:nvSpPr>
            <p:cNvPr id="425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88"/>
              </p:custDataLst>
            </p:nvPr>
          </p:nvSpPr>
          <p:spPr bwMode="auto">
            <a:xfrm>
              <a:off x="855418" y="2788621"/>
              <a:ext cx="571123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발행일기준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26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427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89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28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90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429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2321936" y="3925123"/>
            <a:ext cx="1309826" cy="144922"/>
            <a:chOff x="765934" y="2789793"/>
            <a:chExt cx="1309826" cy="144922"/>
          </a:xfrm>
        </p:grpSpPr>
        <p:sp>
          <p:nvSpPr>
            <p:cNvPr id="430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85"/>
              </p:custDataLst>
            </p:nvPr>
          </p:nvSpPr>
          <p:spPr bwMode="auto">
            <a:xfrm>
              <a:off x="855420" y="2789793"/>
              <a:ext cx="1220340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기간설정</a:t>
              </a:r>
              <a:r>
                <a:rPr lang="en-US" altLang="ko-KR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(</a:t>
              </a:r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시작일</a:t>
              </a:r>
              <a:r>
                <a:rPr lang="en-US" altLang="ko-KR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~</a:t>
              </a:r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종료일</a:t>
              </a:r>
              <a:r>
                <a:rPr lang="en-US" altLang="ko-KR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)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31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432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86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33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87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440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42" y="3197968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grpSp>
        <p:nvGrpSpPr>
          <p:cNvPr id="449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841869" y="4994468"/>
            <a:ext cx="352833" cy="144922"/>
            <a:chOff x="765932" y="2788621"/>
            <a:chExt cx="352833" cy="144922"/>
          </a:xfrm>
        </p:grpSpPr>
        <p:sp>
          <p:nvSpPr>
            <p:cNvPr id="450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82"/>
              </p:custDataLst>
            </p:nvPr>
          </p:nvSpPr>
          <p:spPr bwMode="auto">
            <a:xfrm>
              <a:off x="855418" y="2788621"/>
              <a:ext cx="26334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51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452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83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53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84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454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278941" y="4996676"/>
            <a:ext cx="455425" cy="144922"/>
            <a:chOff x="765934" y="2789793"/>
            <a:chExt cx="455425" cy="144922"/>
          </a:xfrm>
        </p:grpSpPr>
        <p:sp>
          <p:nvSpPr>
            <p:cNvPr id="455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79"/>
              </p:custDataLst>
            </p:nvPr>
          </p:nvSpPr>
          <p:spPr bwMode="auto">
            <a:xfrm>
              <a:off x="855420" y="2789793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56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457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80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58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81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459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5753586" y="4619228"/>
            <a:ext cx="352833" cy="144922"/>
            <a:chOff x="765932" y="2788621"/>
            <a:chExt cx="352833" cy="144922"/>
          </a:xfrm>
        </p:grpSpPr>
        <p:sp>
          <p:nvSpPr>
            <p:cNvPr id="460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76"/>
              </p:custDataLst>
            </p:nvPr>
          </p:nvSpPr>
          <p:spPr bwMode="auto">
            <a:xfrm>
              <a:off x="855418" y="2788621"/>
              <a:ext cx="26334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61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462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77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63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78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464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5190658" y="4621436"/>
            <a:ext cx="455425" cy="144922"/>
            <a:chOff x="765934" y="2789793"/>
            <a:chExt cx="455425" cy="144922"/>
          </a:xfrm>
        </p:grpSpPr>
        <p:sp>
          <p:nvSpPr>
            <p:cNvPr id="465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855420" y="2789793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66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467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74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68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75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470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1285538" y="4264270"/>
            <a:ext cx="362451" cy="144922"/>
            <a:chOff x="765934" y="2789793"/>
            <a:chExt cx="362451" cy="144922"/>
          </a:xfrm>
        </p:grpSpPr>
        <p:sp>
          <p:nvSpPr>
            <p:cNvPr id="471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70"/>
              </p:custDataLst>
            </p:nvPr>
          </p:nvSpPr>
          <p:spPr bwMode="auto">
            <a:xfrm>
              <a:off x="855420" y="2789793"/>
              <a:ext cx="272965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30</a:t>
              </a:r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일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72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473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71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74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72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475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1725033" y="4263241"/>
            <a:ext cx="362451" cy="144922"/>
            <a:chOff x="765934" y="2789793"/>
            <a:chExt cx="362451" cy="144922"/>
          </a:xfrm>
        </p:grpSpPr>
        <p:sp>
          <p:nvSpPr>
            <p:cNvPr id="476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67"/>
              </p:custDataLst>
            </p:nvPr>
          </p:nvSpPr>
          <p:spPr bwMode="auto">
            <a:xfrm>
              <a:off x="855420" y="2789793"/>
              <a:ext cx="272965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60</a:t>
              </a:r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일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77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478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68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79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69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480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2144782" y="4261990"/>
            <a:ext cx="362451" cy="144922"/>
            <a:chOff x="765934" y="2789793"/>
            <a:chExt cx="362451" cy="144922"/>
          </a:xfrm>
        </p:grpSpPr>
        <p:sp>
          <p:nvSpPr>
            <p:cNvPr id="481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855420" y="2789793"/>
              <a:ext cx="272965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90</a:t>
              </a:r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일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82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483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65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84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66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485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2580029" y="4256090"/>
            <a:ext cx="418557" cy="144922"/>
            <a:chOff x="765934" y="2789793"/>
            <a:chExt cx="418557" cy="144922"/>
          </a:xfrm>
        </p:grpSpPr>
        <p:sp>
          <p:nvSpPr>
            <p:cNvPr id="486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855420" y="2789793"/>
              <a:ext cx="329071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180</a:t>
              </a:r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일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87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488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62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89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63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490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3123762" y="4262661"/>
            <a:ext cx="306346" cy="144922"/>
            <a:chOff x="765934" y="2789793"/>
            <a:chExt cx="306346" cy="144922"/>
          </a:xfrm>
        </p:grpSpPr>
        <p:sp>
          <p:nvSpPr>
            <p:cNvPr id="491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855420" y="2789793"/>
              <a:ext cx="216860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1</a:t>
              </a:r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년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92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493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59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94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60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495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3549880" y="4261452"/>
            <a:ext cx="306346" cy="144922"/>
            <a:chOff x="765934" y="2789793"/>
            <a:chExt cx="306346" cy="144922"/>
          </a:xfrm>
        </p:grpSpPr>
        <p:sp>
          <p:nvSpPr>
            <p:cNvPr id="496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855420" y="2789793"/>
              <a:ext cx="216860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5</a:t>
              </a:r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년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497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498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56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499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57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500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3950990" y="4260270"/>
            <a:ext cx="352833" cy="144922"/>
            <a:chOff x="765934" y="2789793"/>
            <a:chExt cx="352833" cy="144922"/>
          </a:xfrm>
        </p:grpSpPr>
        <p:sp>
          <p:nvSpPr>
            <p:cNvPr id="501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855420" y="2789793"/>
              <a:ext cx="26334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입력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502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503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53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504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54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505" name="직사각형 50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4321292" y="4231065"/>
            <a:ext cx="826973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6" name="TextBox 505"/>
          <p:cNvSpPr txBox="1"/>
          <p:nvPr/>
        </p:nvSpPr>
        <p:spPr>
          <a:xfrm>
            <a:off x="5114628" y="425007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일</a:t>
            </a:r>
            <a:endParaRPr lang="ko-KR" altLang="en-US" sz="800" dirty="0"/>
          </a:p>
        </p:txBody>
      </p:sp>
      <p:grpSp>
        <p:nvGrpSpPr>
          <p:cNvPr id="512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1287031" y="3552590"/>
            <a:ext cx="455425" cy="144922"/>
            <a:chOff x="765932" y="2788621"/>
            <a:chExt cx="455425" cy="144922"/>
          </a:xfrm>
        </p:grpSpPr>
        <p:sp>
          <p:nvSpPr>
            <p:cNvPr id="513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514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515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50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516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51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517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7"/>
            </p:custDataLst>
          </p:nvPr>
        </p:nvGrpSpPr>
        <p:grpSpPr>
          <a:xfrm>
            <a:off x="1845727" y="3547818"/>
            <a:ext cx="352833" cy="144922"/>
            <a:chOff x="765934" y="2789793"/>
            <a:chExt cx="352833" cy="144922"/>
          </a:xfrm>
        </p:grpSpPr>
        <p:sp>
          <p:nvSpPr>
            <p:cNvPr id="518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855420" y="2789793"/>
              <a:ext cx="26334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519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520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47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521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48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pic>
        <p:nvPicPr>
          <p:cNvPr id="522" name="Picture 668" descr="ico_cal">
            <a:extLst>
              <a:ext uri="{FF2B5EF4-FFF2-40B4-BE49-F238E27FC236}">
                <a16:creationId xmlns:a16="http://schemas.microsoft.com/office/drawing/2014/main" id="{06A4D19C-6F24-EE8B-7EC9-5F321A15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8" cstate="print"/>
          <a:srcRect/>
          <a:stretch>
            <a:fillRect/>
          </a:stretch>
        </p:blipFill>
        <p:spPr bwMode="auto">
          <a:xfrm>
            <a:off x="3180559" y="3541454"/>
            <a:ext cx="172191" cy="17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3" name="직사각형 522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2321627" y="3522059"/>
            <a:ext cx="828000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2024-07-01</a:t>
            </a:r>
            <a:endParaRPr lang="ko-KR" altLang="en-US" sz="8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4" name="Picture 668" descr="ico_cal">
            <a:extLst>
              <a:ext uri="{FF2B5EF4-FFF2-40B4-BE49-F238E27FC236}">
                <a16:creationId xmlns:a16="http://schemas.microsoft.com/office/drawing/2014/main" id="{06A4D19C-6F24-EE8B-7EC9-5F321A15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8" cstate="print"/>
          <a:srcRect/>
          <a:stretch>
            <a:fillRect/>
          </a:stretch>
        </p:blipFill>
        <p:spPr bwMode="auto">
          <a:xfrm>
            <a:off x="4393932" y="3543496"/>
            <a:ext cx="172191" cy="17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5" name="직사각형 52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3535000" y="3524101"/>
            <a:ext cx="828000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2030-12-31</a:t>
            </a:r>
            <a:endParaRPr lang="ko-KR" altLang="en-US" sz="8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6" name="Text Box 671">
            <a:extLst>
              <a:ext uri="{FF2B5EF4-FFF2-40B4-BE49-F238E27FC236}">
                <a16:creationId xmlns:a16="http://schemas.microsoft.com/office/drawing/2014/main" id="{2E632CD3-A8C4-8E0E-54D8-3DBF6988E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8237" y="3472521"/>
            <a:ext cx="253523" cy="302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~</a:t>
            </a:r>
          </a:p>
        </p:txBody>
      </p:sp>
      <p:grpSp>
        <p:nvGrpSpPr>
          <p:cNvPr id="527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18"/>
            </p:custDataLst>
          </p:nvPr>
        </p:nvGrpSpPr>
        <p:grpSpPr>
          <a:xfrm>
            <a:off x="1841710" y="4634684"/>
            <a:ext cx="352833" cy="144922"/>
            <a:chOff x="765932" y="2788621"/>
            <a:chExt cx="352833" cy="144922"/>
          </a:xfrm>
        </p:grpSpPr>
        <p:sp>
          <p:nvSpPr>
            <p:cNvPr id="528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855418" y="2788621"/>
              <a:ext cx="26334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529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530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531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532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1278782" y="4636892"/>
            <a:ext cx="455425" cy="144922"/>
            <a:chOff x="765934" y="2789793"/>
            <a:chExt cx="455425" cy="144922"/>
          </a:xfrm>
        </p:grpSpPr>
        <p:sp>
          <p:nvSpPr>
            <p:cNvPr id="533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855420" y="2789793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534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535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536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543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20"/>
            </p:custDataLst>
          </p:nvPr>
        </p:nvGrpSpPr>
        <p:grpSpPr>
          <a:xfrm>
            <a:off x="5187277" y="4973828"/>
            <a:ext cx="455425" cy="144922"/>
            <a:chOff x="765932" y="2788621"/>
            <a:chExt cx="455425" cy="144922"/>
          </a:xfrm>
        </p:grpSpPr>
        <p:sp>
          <p:nvSpPr>
            <p:cNvPr id="544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545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546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547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548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21"/>
            </p:custDataLst>
          </p:nvPr>
        </p:nvGrpSpPr>
        <p:grpSpPr>
          <a:xfrm>
            <a:off x="5738718" y="4973209"/>
            <a:ext cx="352833" cy="144922"/>
            <a:chOff x="765934" y="2789793"/>
            <a:chExt cx="352833" cy="144922"/>
          </a:xfrm>
        </p:grpSpPr>
        <p:sp>
          <p:nvSpPr>
            <p:cNvPr id="549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855420" y="2789793"/>
              <a:ext cx="26334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550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551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552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555" name="직사각형 554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178428" y="2801391"/>
            <a:ext cx="2052000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6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22"/>
            </p:custDataLst>
          </p:nvPr>
        </p:nvGrpSpPr>
        <p:grpSpPr>
          <a:xfrm>
            <a:off x="1285538" y="3201147"/>
            <a:ext cx="455425" cy="144922"/>
            <a:chOff x="765934" y="2789793"/>
            <a:chExt cx="455425" cy="144922"/>
          </a:xfrm>
        </p:grpSpPr>
        <p:sp>
          <p:nvSpPr>
            <p:cNvPr id="567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855420" y="2789793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교환권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568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569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570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578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23"/>
            </p:custDataLst>
          </p:nvPr>
        </p:nvGrpSpPr>
        <p:grpSpPr>
          <a:xfrm>
            <a:off x="2514062" y="3197983"/>
            <a:ext cx="455425" cy="144922"/>
            <a:chOff x="765934" y="2789793"/>
            <a:chExt cx="455425" cy="144922"/>
          </a:xfrm>
        </p:grpSpPr>
        <p:sp>
          <p:nvSpPr>
            <p:cNvPr id="579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855420" y="2789793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할인권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580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581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582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584" name="TextBox 583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73007" y="966673"/>
            <a:ext cx="7793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기본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정보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1" name="표 6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433312"/>
              </p:ext>
            </p:extLst>
          </p:nvPr>
        </p:nvGraphicFramePr>
        <p:xfrm>
          <a:off x="125042" y="1218539"/>
          <a:ext cx="7590579" cy="36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511">
                  <a:extLst>
                    <a:ext uri="{9D8B030D-6E8A-4147-A177-3AD203B41FA5}">
                      <a16:colId xmlns:a16="http://schemas.microsoft.com/office/drawing/2014/main" val="2379570598"/>
                    </a:ext>
                  </a:extLst>
                </a:gridCol>
                <a:gridCol w="6499068">
                  <a:extLst>
                    <a:ext uri="{9D8B030D-6E8A-4147-A177-3AD203B41FA5}">
                      <a16:colId xmlns:a16="http://schemas.microsoft.com/office/drawing/2014/main" val="321420373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템플릿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888491"/>
                  </a:ext>
                </a:extLst>
              </a:tr>
            </a:tbl>
          </a:graphicData>
        </a:graphic>
      </p:graphicFrame>
      <p:sp>
        <p:nvSpPr>
          <p:cNvPr id="602" name="타원 601"/>
          <p:cNvSpPr/>
          <p:nvPr/>
        </p:nvSpPr>
        <p:spPr>
          <a:xfrm>
            <a:off x="920703" y="1325440"/>
            <a:ext cx="144000" cy="144000"/>
          </a:xfrm>
          <a:prstGeom prst="ellipse">
            <a:avLst/>
          </a:prstGeom>
          <a:solidFill>
            <a:srgbClr val="E4E7F4"/>
          </a:solidFill>
          <a:ln>
            <a:solidFill>
              <a:srgbClr val="BDC7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3" name="TextBox 602"/>
          <p:cNvSpPr txBox="1"/>
          <p:nvPr/>
        </p:nvSpPr>
        <p:spPr>
          <a:xfrm>
            <a:off x="875961" y="1281949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rgbClr val="6E88B9"/>
                </a:solidFill>
                <a:latin typeface="+mn-ea"/>
              </a:rPr>
              <a:t>?</a:t>
            </a:r>
            <a:endParaRPr lang="ko-KR" altLang="en-US" sz="900" b="1" dirty="0">
              <a:solidFill>
                <a:srgbClr val="6E88B9"/>
              </a:solidFill>
              <a:latin typeface="+mn-ea"/>
            </a:endParaRPr>
          </a:p>
        </p:txBody>
      </p:sp>
      <p:sp>
        <p:nvSpPr>
          <p:cNvPr id="604" name="직사각형 603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289147" y="1290817"/>
            <a:ext cx="2052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멀티교환권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5" name="직사각형 604">
            <a:extLst>
              <a:ext uri="{FF2B5EF4-FFF2-40B4-BE49-F238E27FC236}">
                <a16:creationId xmlns:a16="http://schemas.microsoft.com/office/drawing/2014/main" id="{71C6713A-8C04-544F-5742-043B7EFC4E4D}"/>
              </a:ext>
            </a:extLst>
          </p:cNvPr>
          <p:cNvSpPr/>
          <p:nvPr/>
        </p:nvSpPr>
        <p:spPr>
          <a:xfrm>
            <a:off x="3383760" y="1283213"/>
            <a:ext cx="39600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8" name="AutoShape 256">
            <a:extLst>
              <a:ext uri="{FF2B5EF4-FFF2-40B4-BE49-F238E27FC236}">
                <a16:creationId xmlns:a16="http://schemas.microsoft.com/office/drawing/2014/main" id="{7F3C2DAB-8D2A-537E-A744-0AFBF3B8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81" y="1321165"/>
            <a:ext cx="152400" cy="152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8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80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4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1899297" y="3201075"/>
            <a:ext cx="455425" cy="144922"/>
            <a:chOff x="765932" y="2788621"/>
            <a:chExt cx="455425" cy="144922"/>
          </a:xfrm>
        </p:grpSpPr>
        <p:sp>
          <p:nvSpPr>
            <p:cNvPr id="185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금액권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186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187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188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4CAB6272-2DC9-C836-63FC-76B4DF326D5D}"/>
              </a:ext>
            </a:extLst>
          </p:cNvPr>
          <p:cNvSpPr txBox="1"/>
          <p:nvPr/>
        </p:nvSpPr>
        <p:spPr>
          <a:xfrm>
            <a:off x="7865531" y="614503"/>
            <a:ext cx="2006184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solidFill>
                  <a:srgbClr val="0000FF"/>
                </a:solidFill>
                <a:latin typeface="맑은 고딕" pitchFamily="50" charset="-127"/>
              </a:rPr>
              <a:t># </a:t>
            </a:r>
            <a:r>
              <a:rPr lang="ko-KR" altLang="en-US" sz="800" b="1" dirty="0" smtClean="0">
                <a:solidFill>
                  <a:srgbClr val="0000FF"/>
                </a:solidFill>
                <a:latin typeface="맑은 고딕" pitchFamily="50" charset="-127"/>
              </a:rPr>
              <a:t>템플릿 선택 시 템플릿 조건에 따라 관련 필드 색감 변경 처리  내용 출력</a:t>
            </a:r>
            <a:endParaRPr lang="en-US" altLang="ko-KR" sz="800" b="1" dirty="0">
              <a:solidFill>
                <a:srgbClr val="0000FF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템플릿 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정의한 템플릿 검색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검색 버튼 클릭 시 템플릿 선택 새창 팝업 출력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권종타입 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수정 불가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템플릿에 선택 된 권종 타입 값 설정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289524" y="5313378"/>
            <a:ext cx="1800000" cy="252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온라인</a:t>
            </a: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오프라인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          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2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139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5601" y="102220"/>
            <a:ext cx="6472991" cy="180000"/>
          </a:xfrm>
        </p:spPr>
        <p:txBody>
          <a:bodyPr>
            <a:noAutofit/>
          </a:bodyPr>
          <a:lstStyle/>
          <a:p>
            <a:r>
              <a:rPr lang="ko-KR" altLang="en-US" dirty="0"/>
              <a:t>상품권관리 </a:t>
            </a:r>
            <a:r>
              <a:rPr lang="en-US" altLang="ko-KR" dirty="0"/>
              <a:t>&gt; </a:t>
            </a:r>
            <a:r>
              <a:rPr lang="ko-KR" altLang="en-US" dirty="0"/>
              <a:t>상품권 등록 </a:t>
            </a:r>
            <a:r>
              <a:rPr lang="en-US" altLang="ko-KR" dirty="0"/>
              <a:t>&gt; </a:t>
            </a:r>
            <a:r>
              <a:rPr lang="ko-KR" altLang="en-US" dirty="0"/>
              <a:t>템플릿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sp>
        <p:nvSpPr>
          <p:cNvPr id="76" name="슬라이드 번호 개체 틀 7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smtClean="0">
                <a:solidFill>
                  <a:sysClr val="windowText" lastClr="000000"/>
                </a:solidFill>
              </a:rPr>
              <a:t>                                          </a:t>
            </a:r>
            <a:endParaRPr kumimoji="0" lang="ko-KR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AB6272-2DC9-C836-63FC-76B4DF326D5D}"/>
              </a:ext>
            </a:extLst>
          </p:cNvPr>
          <p:cNvSpPr txBox="1"/>
          <p:nvPr/>
        </p:nvSpPr>
        <p:spPr>
          <a:xfrm>
            <a:off x="7865531" y="536445"/>
            <a:ext cx="2006184" cy="991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rgbClr val="0000FF"/>
                </a:solidFill>
                <a:latin typeface="맑은 고딕" pitchFamily="50" charset="-127"/>
              </a:rPr>
              <a:t># </a:t>
            </a:r>
            <a:r>
              <a:rPr lang="ko-KR" altLang="en-US" sz="800" b="1" dirty="0">
                <a:solidFill>
                  <a:srgbClr val="0000FF"/>
                </a:solidFill>
                <a:latin typeface="맑은 고딕" pitchFamily="50" charset="-127"/>
              </a:rPr>
              <a:t>템플릿 </a:t>
            </a:r>
            <a:r>
              <a:rPr lang="ko-KR" altLang="en-US" sz="800" b="1" dirty="0" err="1">
                <a:solidFill>
                  <a:srgbClr val="0000FF"/>
                </a:solidFill>
                <a:latin typeface="맑은 고딕" pitchFamily="50" charset="-127"/>
              </a:rPr>
              <a:t>권종타입에</a:t>
            </a:r>
            <a:r>
              <a:rPr lang="ko-KR" altLang="en-US" sz="800" b="1" dirty="0">
                <a:solidFill>
                  <a:srgbClr val="0000FF"/>
                </a:solidFill>
                <a:latin typeface="맑은 고딕" pitchFamily="50" charset="-127"/>
              </a:rPr>
              <a:t> 따라 상품권가격</a:t>
            </a:r>
            <a:r>
              <a:rPr lang="en-US" altLang="ko-KR" sz="800" b="1" dirty="0">
                <a:solidFill>
                  <a:srgbClr val="0000FF"/>
                </a:solidFill>
                <a:latin typeface="맑은 고딕" pitchFamily="50" charset="-127"/>
              </a:rPr>
              <a:t>, </a:t>
            </a:r>
            <a:r>
              <a:rPr lang="ko-KR" altLang="en-US" sz="800" b="1" dirty="0">
                <a:solidFill>
                  <a:srgbClr val="0000FF"/>
                </a:solidFill>
                <a:latin typeface="맑은 고딕" pitchFamily="50" charset="-127"/>
              </a:rPr>
              <a:t>판매가 출력 및 </a:t>
            </a:r>
            <a:r>
              <a:rPr lang="ko-KR" altLang="en-US" sz="800" b="1" dirty="0" err="1">
                <a:solidFill>
                  <a:srgbClr val="0000FF"/>
                </a:solidFill>
                <a:latin typeface="맑은 고딕" pitchFamily="50" charset="-127"/>
              </a:rPr>
              <a:t>미출력</a:t>
            </a:r>
            <a:r>
              <a:rPr lang="ko-KR" altLang="en-US" sz="800" b="1" dirty="0">
                <a:solidFill>
                  <a:srgbClr val="0000FF"/>
                </a:solidFill>
                <a:latin typeface="맑은 고딕" pitchFamily="50" charset="-127"/>
              </a:rPr>
              <a:t> </a:t>
            </a:r>
            <a:endParaRPr lang="en-US" altLang="ko-KR" sz="800" b="1" dirty="0">
              <a:solidFill>
                <a:srgbClr val="0000FF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rgbClr val="0000FF"/>
                </a:solidFill>
                <a:latin typeface="맑은 고딕" pitchFamily="50" charset="-127"/>
              </a:rPr>
              <a:t># </a:t>
            </a:r>
            <a:r>
              <a:rPr lang="ko-KR" altLang="en-US" sz="800" b="1" dirty="0">
                <a:solidFill>
                  <a:srgbClr val="0000FF"/>
                </a:solidFill>
                <a:latin typeface="맑은 고딕" pitchFamily="50" charset="-127"/>
              </a:rPr>
              <a:t>권종타입 할인권일 경우만 </a:t>
            </a:r>
            <a:r>
              <a:rPr lang="ko-KR" altLang="en-US" sz="800" b="1" dirty="0" err="1">
                <a:solidFill>
                  <a:srgbClr val="0000FF"/>
                </a:solidFill>
                <a:latin typeface="맑은 고딕" pitchFamily="50" charset="-127"/>
              </a:rPr>
              <a:t>미출력</a:t>
            </a:r>
            <a:r>
              <a:rPr lang="ko-KR" altLang="en-US" sz="800" b="1" dirty="0">
                <a:solidFill>
                  <a:srgbClr val="0000FF"/>
                </a:solidFill>
                <a:latin typeface="맑은 고딕" pitchFamily="50" charset="-127"/>
              </a:rPr>
              <a:t> 이건 기본상품등록시와 동일 정책</a:t>
            </a:r>
            <a:endParaRPr lang="en-US" altLang="ko-KR" sz="800" b="1" dirty="0">
              <a:solidFill>
                <a:srgbClr val="0000FF"/>
              </a:solidFill>
              <a:latin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rgbClr val="0000FF"/>
                </a:solidFill>
                <a:latin typeface="맑은 고딕" pitchFamily="50" charset="-127"/>
              </a:rPr>
              <a:t># </a:t>
            </a:r>
            <a:r>
              <a:rPr lang="ko-KR" altLang="en-US" sz="800" b="1" dirty="0">
                <a:solidFill>
                  <a:srgbClr val="0000FF"/>
                </a:solidFill>
                <a:latin typeface="맑은 고딕" pitchFamily="50" charset="-127"/>
              </a:rPr>
              <a:t>필드 색 변경 되지 않음</a:t>
            </a:r>
            <a:endParaRPr lang="en-US" altLang="ko-KR" sz="800" dirty="0">
              <a:solidFill>
                <a:schemeClr val="accent5"/>
              </a:solidFill>
              <a:latin typeface="맑은 고딕" pitchFamily="50" charset="-127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BC6451B7-BA9C-2334-5BF3-272566F4B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868391"/>
              </p:ext>
            </p:extLst>
          </p:nvPr>
        </p:nvGraphicFramePr>
        <p:xfrm>
          <a:off x="168871" y="1189525"/>
          <a:ext cx="7590579" cy="72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511">
                  <a:extLst>
                    <a:ext uri="{9D8B030D-6E8A-4147-A177-3AD203B41FA5}">
                      <a16:colId xmlns:a16="http://schemas.microsoft.com/office/drawing/2014/main" val="1060882675"/>
                    </a:ext>
                  </a:extLst>
                </a:gridCol>
                <a:gridCol w="2700866">
                  <a:extLst>
                    <a:ext uri="{9D8B030D-6E8A-4147-A177-3AD203B41FA5}">
                      <a16:colId xmlns:a16="http://schemas.microsoft.com/office/drawing/2014/main" val="340816232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374017693"/>
                    </a:ext>
                  </a:extLst>
                </a:gridCol>
                <a:gridCol w="2629802">
                  <a:extLst>
                    <a:ext uri="{9D8B030D-6E8A-4147-A177-3AD203B41FA5}">
                      <a16:colId xmlns:a16="http://schemas.microsoft.com/office/drawing/2014/main" val="31907973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상품권가격</a:t>
                      </a:r>
                      <a:r>
                        <a:rPr lang="en-US" altLang="ko-KR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판매가 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*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0286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정산구분</a:t>
                      </a:r>
                      <a:r>
                        <a:rPr lang="ko-KR" altLang="en-US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1" i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457782"/>
                  </a:ext>
                </a:extLst>
              </a:tr>
            </a:tbl>
          </a:graphicData>
        </a:graphic>
      </p:graphicFrame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FAD880E6-416F-8B81-6842-DAEC59BCC748}"/>
              </a:ext>
            </a:extLst>
          </p:cNvPr>
          <p:cNvSpPr/>
          <p:nvPr/>
        </p:nvSpPr>
        <p:spPr>
          <a:xfrm>
            <a:off x="74368" y="6638694"/>
            <a:ext cx="7776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페이지에 계속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2412ACF-47BE-AE82-9F09-AC3307DAF9FE}"/>
              </a:ext>
            </a:extLst>
          </p:cNvPr>
          <p:cNvSpPr txBox="1"/>
          <p:nvPr/>
        </p:nvSpPr>
        <p:spPr>
          <a:xfrm>
            <a:off x="128844" y="902199"/>
            <a:ext cx="7793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정산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정보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63BA36D4-2004-2FD8-713A-0995151BD4D8}"/>
              </a:ext>
            </a:extLst>
          </p:cNvPr>
          <p:cNvSpPr/>
          <p:nvPr/>
        </p:nvSpPr>
        <p:spPr>
          <a:xfrm>
            <a:off x="82095" y="345289"/>
            <a:ext cx="7740000" cy="14222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 페이지에 이어서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1290526" y="1253278"/>
            <a:ext cx="2052000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E4F54B43-2E37-312D-FF87-0404AF728C4E}"/>
              </a:ext>
            </a:extLst>
          </p:cNvPr>
          <p:cNvSpPr/>
          <p:nvPr/>
        </p:nvSpPr>
        <p:spPr>
          <a:xfrm>
            <a:off x="5158331" y="1260206"/>
            <a:ext cx="2052000" cy="21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7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309228" y="1648657"/>
            <a:ext cx="660609" cy="144922"/>
            <a:chOff x="765932" y="2788621"/>
            <a:chExt cx="660609" cy="144922"/>
          </a:xfrm>
        </p:grpSpPr>
        <p:sp>
          <p:nvSpPr>
            <p:cNvPr id="248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855418" y="2788621"/>
              <a:ext cx="571123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사용분발행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249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250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251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252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086482" y="1655528"/>
            <a:ext cx="352833" cy="144922"/>
            <a:chOff x="765934" y="2789793"/>
            <a:chExt cx="352833" cy="144922"/>
          </a:xfrm>
        </p:grpSpPr>
        <p:sp>
          <p:nvSpPr>
            <p:cNvPr id="253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855420" y="2789793"/>
              <a:ext cx="263347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발행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254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255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258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259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2642753" y="1655447"/>
            <a:ext cx="455425" cy="144922"/>
            <a:chOff x="765934" y="2789793"/>
            <a:chExt cx="455425" cy="144922"/>
          </a:xfrm>
        </p:grpSpPr>
        <p:sp>
          <p:nvSpPr>
            <p:cNvPr id="260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855420" y="2789793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사용분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261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262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263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49" name="제목 1"/>
          <p:cNvSpPr txBox="1">
            <a:spLocks/>
          </p:cNvSpPr>
          <p:nvPr/>
        </p:nvSpPr>
        <p:spPr>
          <a:xfrm>
            <a:off x="8465114" y="84521"/>
            <a:ext cx="1300405" cy="1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SC-03-008</a:t>
            </a:r>
            <a:endParaRPr lang="ko-KR" altLang="en-US" dirty="0"/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1321"/>
              </p:ext>
            </p:extLst>
          </p:nvPr>
        </p:nvGraphicFramePr>
        <p:xfrm>
          <a:off x="178563" y="2124857"/>
          <a:ext cx="7590579" cy="36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511">
                  <a:extLst>
                    <a:ext uri="{9D8B030D-6E8A-4147-A177-3AD203B41FA5}">
                      <a16:colId xmlns:a16="http://schemas.microsoft.com/office/drawing/2014/main" val="3204390614"/>
                    </a:ext>
                  </a:extLst>
                </a:gridCol>
                <a:gridCol w="6499068">
                  <a:extLst>
                    <a:ext uri="{9D8B030D-6E8A-4147-A177-3AD203B41FA5}">
                      <a16:colId xmlns:a16="http://schemas.microsoft.com/office/drawing/2014/main" val="24644185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프로모션부담금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255197"/>
                  </a:ext>
                </a:extLst>
              </a:tr>
            </a:tbl>
          </a:graphicData>
        </a:graphic>
      </p:graphicFrame>
      <p:grpSp>
        <p:nvGrpSpPr>
          <p:cNvPr id="91" name="Radio Button">
            <a:extLst>
              <a:ext uri="{FF2B5EF4-FFF2-40B4-BE49-F238E27FC236}">
                <a16:creationId xmlns:a16="http://schemas.microsoft.com/office/drawing/2014/main" id="{28E7CECF-25C4-6C22-E2B4-4C209A85EE4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30778" y="2220648"/>
            <a:ext cx="455425" cy="144922"/>
            <a:chOff x="765932" y="2788621"/>
            <a:chExt cx="455425" cy="144922"/>
          </a:xfrm>
        </p:grpSpPr>
        <p:sp>
          <p:nvSpPr>
            <p:cNvPr id="92" name="Radio Button Label">
              <a:extLst>
                <a:ext uri="{FF2B5EF4-FFF2-40B4-BE49-F238E27FC236}">
                  <a16:creationId xmlns:a16="http://schemas.microsoft.com/office/drawing/2014/main" id="{76263494-3C58-EB7C-5E46-AC3DE6BBBBF2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855418" y="2788621"/>
              <a:ext cx="365939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미설정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93" name="Check">
              <a:extLst>
                <a:ext uri="{FF2B5EF4-FFF2-40B4-BE49-F238E27FC236}">
                  <a16:creationId xmlns:a16="http://schemas.microsoft.com/office/drawing/2014/main" id="{24B77B08-A6FE-C4F6-8F0C-C947AEBFA1EF}"/>
                </a:ext>
              </a:extLst>
            </p:cNvPr>
            <p:cNvGrpSpPr/>
            <p:nvPr/>
          </p:nvGrpSpPr>
          <p:grpSpPr>
            <a:xfrm>
              <a:off x="765932" y="2818183"/>
              <a:ext cx="89484" cy="89484"/>
              <a:chOff x="765932" y="2818183"/>
              <a:chExt cx="89484" cy="89484"/>
            </a:xfrm>
          </p:grpSpPr>
          <p:sp>
            <p:nvSpPr>
              <p:cNvPr id="94" name="Check Circle">
                <a:extLst>
                  <a:ext uri="{FF2B5EF4-FFF2-40B4-BE49-F238E27FC236}">
                    <a16:creationId xmlns:a16="http://schemas.microsoft.com/office/drawing/2014/main" id="{07843B70-C8FB-17A9-BCA1-2A536F55FC73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765932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95" name="Check Mark">
                <a:extLst>
                  <a:ext uri="{FF2B5EF4-FFF2-40B4-BE49-F238E27FC236}">
                    <a16:creationId xmlns:a16="http://schemas.microsoft.com/office/drawing/2014/main" id="{368C2FF4-425B-57AE-A412-A43BF57EFC3D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96" name="Radio Button">
            <a:extLst>
              <a:ext uri="{FF2B5EF4-FFF2-40B4-BE49-F238E27FC236}">
                <a16:creationId xmlns:a16="http://schemas.microsoft.com/office/drawing/2014/main" id="{6ED7E95B-36F2-EE77-3EC7-C65E0AC94AE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050124" y="2217263"/>
            <a:ext cx="389702" cy="144922"/>
            <a:chOff x="765934" y="2789793"/>
            <a:chExt cx="389702" cy="144922"/>
          </a:xfrm>
        </p:grpSpPr>
        <p:sp>
          <p:nvSpPr>
            <p:cNvPr id="97" name="Radio Button Label">
              <a:extLst>
                <a:ext uri="{FF2B5EF4-FFF2-40B4-BE49-F238E27FC236}">
                  <a16:creationId xmlns:a16="http://schemas.microsoft.com/office/drawing/2014/main" id="{06B877E1-E8DD-E3A0-E59F-BBE7FA1E243F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855420" y="2789793"/>
              <a:ext cx="300216" cy="14492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6800" tIns="10800" rIns="10800" bIns="1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rPr>
                <a:t>설정 </a:t>
              </a:r>
              <a:endParaRPr 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98" name="Check">
              <a:extLst>
                <a:ext uri="{FF2B5EF4-FFF2-40B4-BE49-F238E27FC236}">
                  <a16:creationId xmlns:a16="http://schemas.microsoft.com/office/drawing/2014/main" id="{3681CED3-7D06-6258-C24B-A5F0CE02FD84}"/>
                </a:ext>
              </a:extLst>
            </p:cNvPr>
            <p:cNvGrpSpPr/>
            <p:nvPr/>
          </p:nvGrpSpPr>
          <p:grpSpPr>
            <a:xfrm>
              <a:off x="765934" y="2818183"/>
              <a:ext cx="89484" cy="89484"/>
              <a:chOff x="765934" y="2818183"/>
              <a:chExt cx="89484" cy="89484"/>
            </a:xfrm>
          </p:grpSpPr>
          <p:sp>
            <p:nvSpPr>
              <p:cNvPr id="99" name="Check Circle">
                <a:extLst>
                  <a:ext uri="{FF2B5EF4-FFF2-40B4-BE49-F238E27FC236}">
                    <a16:creationId xmlns:a16="http://schemas.microsoft.com/office/drawing/2014/main" id="{5FCDD569-5A35-05C6-51E1-F4D821DF5519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765934" y="2818183"/>
                <a:ext cx="89484" cy="894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100" name="Check Mark" hidden="1">
                <a:extLst>
                  <a:ext uri="{FF2B5EF4-FFF2-40B4-BE49-F238E27FC236}">
                    <a16:creationId xmlns:a16="http://schemas.microsoft.com/office/drawing/2014/main" id="{53ED606C-D94D-CF37-9DA3-744BDA061959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787817" y="2840068"/>
                <a:ext cx="45718" cy="45718"/>
              </a:xfrm>
              <a:prstGeom prst="ellipse">
                <a:avLst/>
              </a:prstGeom>
              <a:solidFill>
                <a:srgbClr val="33333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>
                  <a:solidFill>
                    <a:srgbClr val="262626"/>
                  </a:solidFill>
                  <a:latin typeface="맑은 고딕" pitchFamily="50" charset="-127"/>
                  <a:ea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66" name="타원 65"/>
          <p:cNvSpPr/>
          <p:nvPr/>
        </p:nvSpPr>
        <p:spPr>
          <a:xfrm>
            <a:off x="1052373" y="1296180"/>
            <a:ext cx="144000" cy="144000"/>
          </a:xfrm>
          <a:prstGeom prst="ellipse">
            <a:avLst/>
          </a:prstGeom>
          <a:solidFill>
            <a:srgbClr val="E4E7F4"/>
          </a:solidFill>
          <a:ln>
            <a:solidFill>
              <a:srgbClr val="BDC7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1007631" y="1252689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rgbClr val="6E88B9"/>
                </a:solidFill>
                <a:latin typeface="+mn-ea"/>
              </a:rPr>
              <a:t>?</a:t>
            </a:r>
            <a:endParaRPr lang="ko-KR" altLang="en-US" sz="900" b="1" dirty="0">
              <a:solidFill>
                <a:srgbClr val="6E88B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508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None"/>
  <p:tag name="ANCHORBOTTOM" val="None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149801</TotalTime>
  <Words>5009</Words>
  <Application>Microsoft Office PowerPoint</Application>
  <PresentationFormat>A4 용지(210x297mm)</PresentationFormat>
  <Paragraphs>1579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나눔고딕</vt:lpstr>
      <vt:lpstr>맑은 고딕</vt:lpstr>
      <vt:lpstr>Arial</vt:lpstr>
      <vt:lpstr>Calibri</vt:lpstr>
      <vt:lpstr>Calibri Light</vt:lpstr>
      <vt:lpstr>Segoe UI</vt:lpstr>
      <vt:lpstr>Wingdings</vt:lpstr>
      <vt:lpstr>Office 테마</vt:lpstr>
      <vt:lpstr>상품권관리 &gt; 상품권 관리</vt:lpstr>
      <vt:lpstr>상품권관리 &gt; 상품권 등록 &gt; 기본 등록 정보</vt:lpstr>
      <vt:lpstr>상품권관리 &gt; 상품권 등록 &gt; 기본 등록 정보</vt:lpstr>
      <vt:lpstr>상품권관리 &gt; 상품권 등록 &gt; 기본 등록 정보</vt:lpstr>
      <vt:lpstr>상품권관리 &gt; 상품권 등록 &gt; 기본 등록 정보</vt:lpstr>
      <vt:lpstr>상품권관리 &gt; 상품권 등록 &gt; 기본 등록 정보</vt:lpstr>
      <vt:lpstr>상품권관리 &gt; 상품권 등록 &gt; 기본 등록 정보</vt:lpstr>
      <vt:lpstr>상품권관리 &gt; 상품권 등록 &gt; 템플릿 적용</vt:lpstr>
      <vt:lpstr>상품권관리 &gt; 상품권 등록 &gt; 템플릿 적용</vt:lpstr>
      <vt:lpstr>상품권관리 &gt; 상품권 등록 &gt; 템플릿 적용</vt:lpstr>
      <vt:lpstr>상품권관리 &gt; 상품권 등록 &gt; 템플릿 적용</vt:lpstr>
      <vt:lpstr>상품권관리 &gt; 상품권 등록 &gt; 템플릿 적용 &gt; 상품권설정</vt:lpstr>
      <vt:lpstr>상품권관리 &gt; 상품권 등록 &gt; 템플릿 적용 &gt; 상품권설정</vt:lpstr>
      <vt:lpstr>상품권관리 &gt; 상품권 등록 &gt; 템플릿 적용 &gt; 상품권설정</vt:lpstr>
      <vt:lpstr>상품권관리 &gt; 상품권 등록 &gt; 템플릿 적용 &gt; 상품권설정</vt:lpstr>
      <vt:lpstr>상품권관리 &gt; 상품권 등록 &gt; 템플릿 적용 &gt; 상품권설정</vt:lpstr>
      <vt:lpstr>상품권관리 &gt; 상품권 등록 &gt; 템플릿 적용 &gt; 사용 설정</vt:lpstr>
      <vt:lpstr>상품권관리 &gt; 상품권 등록 &gt; 템플릿 적용 &gt; 사용 설정</vt:lpstr>
      <vt:lpstr>상품권관리 &gt; 상품권 등록 &gt; 템플릿 적용 &gt; 사용 설정</vt:lpstr>
      <vt:lpstr>상품권관리 &gt; 상품권 등록 &gt; 템플릿 적용 &gt; 프로모션 설정</vt:lpstr>
      <vt:lpstr>상품권관리 &gt; 상품권 등록 &gt; 템플릿 적용 &gt; 프로모션 설정</vt:lpstr>
      <vt:lpstr>상품권관리 &gt; 상품권 등록 &gt; 템플릿 적용 &gt; 행사 설정</vt:lpstr>
      <vt:lpstr>상품권관리 &gt; 상품권 등록 &gt; 기본 등록 정보</vt:lpstr>
      <vt:lpstr>상품권관리 &gt; 전시관리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melbs1209</dc:creator>
  <cp:lastModifiedBy>melbs1209</cp:lastModifiedBy>
  <cp:revision>8082</cp:revision>
  <cp:lastPrinted>2024-07-09T04:40:21Z</cp:lastPrinted>
  <dcterms:created xsi:type="dcterms:W3CDTF">2021-07-29T11:50:48Z</dcterms:created>
  <dcterms:modified xsi:type="dcterms:W3CDTF">2024-08-29T07:55:28Z</dcterms:modified>
</cp:coreProperties>
</file>