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550" r:id="rId2"/>
    <p:sldId id="563" r:id="rId3"/>
    <p:sldId id="545" r:id="rId4"/>
    <p:sldId id="664" r:id="rId5"/>
    <p:sldId id="572" r:id="rId6"/>
    <p:sldId id="532" r:id="rId7"/>
    <p:sldId id="566" r:id="rId8"/>
    <p:sldId id="574" r:id="rId9"/>
    <p:sldId id="666" r:id="rId10"/>
    <p:sldId id="631" r:id="rId11"/>
    <p:sldId id="651" r:id="rId12"/>
    <p:sldId id="594" r:id="rId13"/>
    <p:sldId id="602" r:id="rId14"/>
    <p:sldId id="606" r:id="rId15"/>
    <p:sldId id="603" r:id="rId16"/>
    <p:sldId id="581" r:id="rId17"/>
    <p:sldId id="660" r:id="rId18"/>
    <p:sldId id="661" r:id="rId19"/>
    <p:sldId id="593" r:id="rId20"/>
    <p:sldId id="665" r:id="rId21"/>
    <p:sldId id="668" r:id="rId22"/>
    <p:sldId id="591" r:id="rId23"/>
    <p:sldId id="592" r:id="rId24"/>
    <p:sldId id="626" r:id="rId25"/>
    <p:sldId id="630" r:id="rId26"/>
    <p:sldId id="669" r:id="rId27"/>
    <p:sldId id="670" r:id="rId28"/>
    <p:sldId id="671" r:id="rId29"/>
    <p:sldId id="672" r:id="rId30"/>
    <p:sldId id="684" r:id="rId31"/>
    <p:sldId id="687" r:id="rId32"/>
    <p:sldId id="688" r:id="rId33"/>
    <p:sldId id="685" r:id="rId34"/>
    <p:sldId id="686" r:id="rId35"/>
    <p:sldId id="689" r:id="rId36"/>
  </p:sldIdLst>
  <p:sldSz cx="9906000" cy="6858000" type="A4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-01-제휴사관리" id="{20991689-12E2-4710-B808-66D57E8891EA}">
          <p14:sldIdLst>
            <p14:sldId id="550"/>
            <p14:sldId id="563"/>
            <p14:sldId id="545"/>
            <p14:sldId id="664"/>
            <p14:sldId id="572"/>
            <p14:sldId id="532"/>
            <p14:sldId id="566"/>
            <p14:sldId id="574"/>
            <p14:sldId id="666"/>
          </p14:sldIdLst>
        </p14:section>
        <p14:section name="SC-03-상품권관리" id="{B22977A5-DE63-40A4-9B4F-E378017E5075}">
          <p14:sldIdLst>
            <p14:sldId id="631"/>
            <p14:sldId id="651"/>
            <p14:sldId id="594"/>
            <p14:sldId id="602"/>
            <p14:sldId id="606"/>
            <p14:sldId id="603"/>
            <p14:sldId id="581"/>
            <p14:sldId id="660"/>
            <p14:sldId id="661"/>
            <p14:sldId id="593"/>
            <p14:sldId id="665"/>
            <p14:sldId id="668"/>
            <p14:sldId id="591"/>
            <p14:sldId id="592"/>
            <p14:sldId id="626"/>
            <p14:sldId id="630"/>
          </p14:sldIdLst>
        </p14:section>
        <p14:section name="SC-03-상품권관리-전시관리" id="{969784AC-1EE8-4583-8E02-0FCB5CD63B32}">
          <p14:sldIdLst>
            <p14:sldId id="669"/>
            <p14:sldId id="670"/>
            <p14:sldId id="671"/>
            <p14:sldId id="672"/>
            <p14:sldId id="684"/>
            <p14:sldId id="687"/>
            <p14:sldId id="688"/>
            <p14:sldId id="685"/>
            <p14:sldId id="686"/>
            <p14:sldId id="6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E88B9"/>
    <a:srgbClr val="BDC7DB"/>
    <a:srgbClr val="E4E7F4"/>
    <a:srgbClr val="BBE0E3"/>
    <a:srgbClr val="EAEFF7"/>
    <a:srgbClr val="3BB149"/>
    <a:srgbClr val="F8F8F8"/>
    <a:srgbClr val="485054"/>
    <a:srgbClr val="F3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6" autoAdjust="0"/>
    <p:restoredTop sz="94657" autoAdjust="0"/>
  </p:normalViewPr>
  <p:slideViewPr>
    <p:cSldViewPr snapToGrid="0">
      <p:cViewPr varScale="1">
        <p:scale>
          <a:sx n="131" d="100"/>
          <a:sy n="131" d="100"/>
        </p:scale>
        <p:origin x="8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3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8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9198" y="0"/>
            <a:ext cx="4275402" cy="338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825E5-FCA4-4FAA-8845-788B7F85F83F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0888" y="841375"/>
            <a:ext cx="3284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417"/>
            <a:ext cx="4275402" cy="338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9198" y="6397417"/>
            <a:ext cx="4275402" cy="338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4C71-0A08-4BD2-BB54-C937F205B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521-DC55-4C50-AE50-0688997A276C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7A49-E448-434C-9BAF-704BCD8F9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7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88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02992287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50118" y="323850"/>
            <a:ext cx="7798482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848600" y="323850"/>
            <a:ext cx="1998133" cy="25188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8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848600" y="323850"/>
            <a:ext cx="1998133" cy="64799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0000204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50118" y="323850"/>
            <a:ext cx="9796614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1162918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50118" y="323850"/>
            <a:ext cx="9796614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4429980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50118" y="323850"/>
            <a:ext cx="7798482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848600" y="323850"/>
            <a:ext cx="1998133" cy="25188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8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848600" y="323850"/>
            <a:ext cx="1998133" cy="64799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D260-D536-4546-95DA-3F4A28DC0416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7A49-E448-434C-9BAF-704BCD8F9C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tags" Target="../tags/tag174.xml"/><Relationship Id="rId63" Type="http://schemas.openxmlformats.org/officeDocument/2006/relationships/tags" Target="../tags/tag190.xml"/><Relationship Id="rId68" Type="http://schemas.openxmlformats.org/officeDocument/2006/relationships/tags" Target="../tags/tag195.xml"/><Relationship Id="rId16" Type="http://schemas.openxmlformats.org/officeDocument/2006/relationships/tags" Target="../tags/tag14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tags" Target="../tags/tag172.xml"/><Relationship Id="rId53" Type="http://schemas.openxmlformats.org/officeDocument/2006/relationships/tags" Target="../tags/tag180.xml"/><Relationship Id="rId58" Type="http://schemas.openxmlformats.org/officeDocument/2006/relationships/tags" Target="../tags/tag185.xml"/><Relationship Id="rId66" Type="http://schemas.openxmlformats.org/officeDocument/2006/relationships/tags" Target="../tags/tag193.xml"/><Relationship Id="rId74" Type="http://schemas.openxmlformats.org/officeDocument/2006/relationships/tags" Target="../tags/tag201.xml"/><Relationship Id="rId79" Type="http://schemas.openxmlformats.org/officeDocument/2006/relationships/slideLayout" Target="../slideLayouts/slideLayout3.xml"/><Relationship Id="rId5" Type="http://schemas.openxmlformats.org/officeDocument/2006/relationships/tags" Target="../tags/tag132.xml"/><Relationship Id="rId61" Type="http://schemas.openxmlformats.org/officeDocument/2006/relationships/tags" Target="../tags/tag188.xml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tags" Target="../tags/tag175.xml"/><Relationship Id="rId56" Type="http://schemas.openxmlformats.org/officeDocument/2006/relationships/tags" Target="../tags/tag183.xml"/><Relationship Id="rId64" Type="http://schemas.openxmlformats.org/officeDocument/2006/relationships/tags" Target="../tags/tag191.xml"/><Relationship Id="rId69" Type="http://schemas.openxmlformats.org/officeDocument/2006/relationships/tags" Target="../tags/tag196.xml"/><Relationship Id="rId77" Type="http://schemas.openxmlformats.org/officeDocument/2006/relationships/tags" Target="../tags/tag204.xml"/><Relationship Id="rId8" Type="http://schemas.openxmlformats.org/officeDocument/2006/relationships/tags" Target="../tags/tag135.xml"/><Relationship Id="rId51" Type="http://schemas.openxmlformats.org/officeDocument/2006/relationships/tags" Target="../tags/tag178.xml"/><Relationship Id="rId72" Type="http://schemas.openxmlformats.org/officeDocument/2006/relationships/tags" Target="../tags/tag199.xml"/><Relationship Id="rId80" Type="http://schemas.openxmlformats.org/officeDocument/2006/relationships/image" Target="../media/image2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tags" Target="../tags/tag173.xml"/><Relationship Id="rId59" Type="http://schemas.openxmlformats.org/officeDocument/2006/relationships/tags" Target="../tags/tag186.xml"/><Relationship Id="rId67" Type="http://schemas.openxmlformats.org/officeDocument/2006/relationships/tags" Target="../tags/tag194.xml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tags" Target="../tags/tag181.xml"/><Relationship Id="rId62" Type="http://schemas.openxmlformats.org/officeDocument/2006/relationships/tags" Target="../tags/tag189.xml"/><Relationship Id="rId70" Type="http://schemas.openxmlformats.org/officeDocument/2006/relationships/tags" Target="../tags/tag197.xml"/><Relationship Id="rId75" Type="http://schemas.openxmlformats.org/officeDocument/2006/relationships/tags" Target="../tags/tag202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tags" Target="../tags/tag176.xml"/><Relationship Id="rId57" Type="http://schemas.openxmlformats.org/officeDocument/2006/relationships/tags" Target="../tags/tag184.xml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tags" Target="../tags/tag171.xml"/><Relationship Id="rId52" Type="http://schemas.openxmlformats.org/officeDocument/2006/relationships/tags" Target="../tags/tag179.xml"/><Relationship Id="rId60" Type="http://schemas.openxmlformats.org/officeDocument/2006/relationships/tags" Target="../tags/tag187.xml"/><Relationship Id="rId65" Type="http://schemas.openxmlformats.org/officeDocument/2006/relationships/tags" Target="../tags/tag192.xml"/><Relationship Id="rId73" Type="http://schemas.openxmlformats.org/officeDocument/2006/relationships/tags" Target="../tags/tag200.xml"/><Relationship Id="rId78" Type="http://schemas.openxmlformats.org/officeDocument/2006/relationships/tags" Target="../tags/tag205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tags" Target="../tags/tag177.xml"/><Relationship Id="rId55" Type="http://schemas.openxmlformats.org/officeDocument/2006/relationships/tags" Target="../tags/tag182.xml"/><Relationship Id="rId76" Type="http://schemas.openxmlformats.org/officeDocument/2006/relationships/tags" Target="../tags/tag203.xml"/><Relationship Id="rId7" Type="http://schemas.openxmlformats.org/officeDocument/2006/relationships/tags" Target="../tags/tag134.xml"/><Relationship Id="rId71" Type="http://schemas.openxmlformats.org/officeDocument/2006/relationships/tags" Target="../tags/tag198.xml"/><Relationship Id="rId2" Type="http://schemas.openxmlformats.org/officeDocument/2006/relationships/tags" Target="../tags/tag129.xml"/><Relationship Id="rId29" Type="http://schemas.openxmlformats.org/officeDocument/2006/relationships/tags" Target="../tags/tag15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image" Target="../media/image3.png"/><Relationship Id="rId3" Type="http://schemas.openxmlformats.org/officeDocument/2006/relationships/tags" Target="../tags/tag208.xml"/><Relationship Id="rId21" Type="http://schemas.openxmlformats.org/officeDocument/2006/relationships/image" Target="../media/image5.jpeg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image" Target="../media/image4.png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10" Type="http://schemas.openxmlformats.org/officeDocument/2006/relationships/tags" Target="../tags/tag215.xml"/><Relationship Id="rId19" Type="http://schemas.microsoft.com/office/2007/relationships/hdphoto" Target="../media/hdphoto1.wdp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24" Type="http://schemas.openxmlformats.org/officeDocument/2006/relationships/slideLayout" Target="../slideLayouts/slideLayout3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tags" Target="../tags/tag244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49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5" Type="http://schemas.openxmlformats.org/officeDocument/2006/relationships/tags" Target="../tags/tag259.xml"/><Relationship Id="rId10" Type="http://schemas.openxmlformats.org/officeDocument/2006/relationships/tags" Target="../tags/tag264.xml"/><Relationship Id="rId4" Type="http://schemas.openxmlformats.org/officeDocument/2006/relationships/tags" Target="../tags/tag258.xml"/><Relationship Id="rId9" Type="http://schemas.openxmlformats.org/officeDocument/2006/relationships/tags" Target="../tags/tag26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0.xml"/><Relationship Id="rId10" Type="http://schemas.openxmlformats.org/officeDocument/2006/relationships/tags" Target="../tags/tag275.xml"/><Relationship Id="rId4" Type="http://schemas.openxmlformats.org/officeDocument/2006/relationships/tags" Target="../tags/tag269.xml"/><Relationship Id="rId9" Type="http://schemas.openxmlformats.org/officeDocument/2006/relationships/tags" Target="../tags/tag27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3" Type="http://schemas.openxmlformats.org/officeDocument/2006/relationships/tags" Target="../tags/tag278.xml"/><Relationship Id="rId21" Type="http://schemas.openxmlformats.org/officeDocument/2006/relationships/tags" Target="../tags/tag296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image" Target="../media/image2.png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327.xml"/><Relationship Id="rId21" Type="http://schemas.openxmlformats.org/officeDocument/2006/relationships/tags" Target="../tags/tag322.xml"/><Relationship Id="rId42" Type="http://schemas.openxmlformats.org/officeDocument/2006/relationships/tags" Target="../tags/tag343.xml"/><Relationship Id="rId47" Type="http://schemas.openxmlformats.org/officeDocument/2006/relationships/tags" Target="../tags/tag348.xml"/><Relationship Id="rId63" Type="http://schemas.openxmlformats.org/officeDocument/2006/relationships/tags" Target="../tags/tag364.xml"/><Relationship Id="rId68" Type="http://schemas.openxmlformats.org/officeDocument/2006/relationships/tags" Target="../tags/tag369.xml"/><Relationship Id="rId84" Type="http://schemas.openxmlformats.org/officeDocument/2006/relationships/tags" Target="../tags/tag385.xml"/><Relationship Id="rId89" Type="http://schemas.openxmlformats.org/officeDocument/2006/relationships/tags" Target="../tags/tag390.xml"/><Relationship Id="rId16" Type="http://schemas.openxmlformats.org/officeDocument/2006/relationships/tags" Target="../tags/tag317.xml"/><Relationship Id="rId11" Type="http://schemas.openxmlformats.org/officeDocument/2006/relationships/tags" Target="../tags/tag312.xml"/><Relationship Id="rId32" Type="http://schemas.openxmlformats.org/officeDocument/2006/relationships/tags" Target="../tags/tag333.xml"/><Relationship Id="rId37" Type="http://schemas.openxmlformats.org/officeDocument/2006/relationships/tags" Target="../tags/tag338.xml"/><Relationship Id="rId53" Type="http://schemas.openxmlformats.org/officeDocument/2006/relationships/tags" Target="../tags/tag354.xml"/><Relationship Id="rId58" Type="http://schemas.openxmlformats.org/officeDocument/2006/relationships/tags" Target="../tags/tag359.xml"/><Relationship Id="rId74" Type="http://schemas.openxmlformats.org/officeDocument/2006/relationships/tags" Target="../tags/tag375.xml"/><Relationship Id="rId79" Type="http://schemas.openxmlformats.org/officeDocument/2006/relationships/tags" Target="../tags/tag380.xml"/><Relationship Id="rId5" Type="http://schemas.openxmlformats.org/officeDocument/2006/relationships/tags" Target="../tags/tag306.xml"/><Relationship Id="rId90" Type="http://schemas.openxmlformats.org/officeDocument/2006/relationships/tags" Target="../tags/tag391.xml"/><Relationship Id="rId22" Type="http://schemas.openxmlformats.org/officeDocument/2006/relationships/tags" Target="../tags/tag323.xml"/><Relationship Id="rId27" Type="http://schemas.openxmlformats.org/officeDocument/2006/relationships/tags" Target="../tags/tag328.xml"/><Relationship Id="rId43" Type="http://schemas.openxmlformats.org/officeDocument/2006/relationships/tags" Target="../tags/tag344.xml"/><Relationship Id="rId48" Type="http://schemas.openxmlformats.org/officeDocument/2006/relationships/tags" Target="../tags/tag349.xml"/><Relationship Id="rId64" Type="http://schemas.openxmlformats.org/officeDocument/2006/relationships/tags" Target="../tags/tag365.xml"/><Relationship Id="rId69" Type="http://schemas.openxmlformats.org/officeDocument/2006/relationships/tags" Target="../tags/tag370.xml"/><Relationship Id="rId8" Type="http://schemas.openxmlformats.org/officeDocument/2006/relationships/tags" Target="../tags/tag309.xml"/><Relationship Id="rId51" Type="http://schemas.openxmlformats.org/officeDocument/2006/relationships/tags" Target="../tags/tag352.xml"/><Relationship Id="rId72" Type="http://schemas.openxmlformats.org/officeDocument/2006/relationships/tags" Target="../tags/tag373.xml"/><Relationship Id="rId80" Type="http://schemas.openxmlformats.org/officeDocument/2006/relationships/tags" Target="../tags/tag381.xml"/><Relationship Id="rId85" Type="http://schemas.openxmlformats.org/officeDocument/2006/relationships/tags" Target="../tags/tag386.xml"/><Relationship Id="rId93" Type="http://schemas.openxmlformats.org/officeDocument/2006/relationships/tags" Target="../tags/tag394.xml"/><Relationship Id="rId3" Type="http://schemas.openxmlformats.org/officeDocument/2006/relationships/tags" Target="../tags/tag304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tags" Target="../tags/tag326.xml"/><Relationship Id="rId33" Type="http://schemas.openxmlformats.org/officeDocument/2006/relationships/tags" Target="../tags/tag334.xml"/><Relationship Id="rId38" Type="http://schemas.openxmlformats.org/officeDocument/2006/relationships/tags" Target="../tags/tag339.xml"/><Relationship Id="rId46" Type="http://schemas.openxmlformats.org/officeDocument/2006/relationships/tags" Target="../tags/tag347.xml"/><Relationship Id="rId59" Type="http://schemas.openxmlformats.org/officeDocument/2006/relationships/tags" Target="../tags/tag360.xml"/><Relationship Id="rId67" Type="http://schemas.openxmlformats.org/officeDocument/2006/relationships/tags" Target="../tags/tag368.xml"/><Relationship Id="rId20" Type="http://schemas.openxmlformats.org/officeDocument/2006/relationships/tags" Target="../tags/tag321.xml"/><Relationship Id="rId41" Type="http://schemas.openxmlformats.org/officeDocument/2006/relationships/tags" Target="../tags/tag342.xml"/><Relationship Id="rId54" Type="http://schemas.openxmlformats.org/officeDocument/2006/relationships/tags" Target="../tags/tag355.xml"/><Relationship Id="rId62" Type="http://schemas.openxmlformats.org/officeDocument/2006/relationships/tags" Target="../tags/tag363.xml"/><Relationship Id="rId70" Type="http://schemas.openxmlformats.org/officeDocument/2006/relationships/tags" Target="../tags/tag371.xml"/><Relationship Id="rId75" Type="http://schemas.openxmlformats.org/officeDocument/2006/relationships/tags" Target="../tags/tag376.xml"/><Relationship Id="rId83" Type="http://schemas.openxmlformats.org/officeDocument/2006/relationships/tags" Target="../tags/tag384.xml"/><Relationship Id="rId88" Type="http://schemas.openxmlformats.org/officeDocument/2006/relationships/tags" Target="../tags/tag389.xml"/><Relationship Id="rId91" Type="http://schemas.openxmlformats.org/officeDocument/2006/relationships/tags" Target="../tags/tag392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28" Type="http://schemas.openxmlformats.org/officeDocument/2006/relationships/tags" Target="../tags/tag329.xml"/><Relationship Id="rId36" Type="http://schemas.openxmlformats.org/officeDocument/2006/relationships/tags" Target="../tags/tag337.xml"/><Relationship Id="rId49" Type="http://schemas.openxmlformats.org/officeDocument/2006/relationships/tags" Target="../tags/tag350.xml"/><Relationship Id="rId57" Type="http://schemas.openxmlformats.org/officeDocument/2006/relationships/tags" Target="../tags/tag358.xml"/><Relationship Id="rId10" Type="http://schemas.openxmlformats.org/officeDocument/2006/relationships/tags" Target="../tags/tag311.xml"/><Relationship Id="rId31" Type="http://schemas.openxmlformats.org/officeDocument/2006/relationships/tags" Target="../tags/tag332.xml"/><Relationship Id="rId44" Type="http://schemas.openxmlformats.org/officeDocument/2006/relationships/tags" Target="../tags/tag345.xml"/><Relationship Id="rId52" Type="http://schemas.openxmlformats.org/officeDocument/2006/relationships/tags" Target="../tags/tag353.xml"/><Relationship Id="rId60" Type="http://schemas.openxmlformats.org/officeDocument/2006/relationships/tags" Target="../tags/tag361.xml"/><Relationship Id="rId65" Type="http://schemas.openxmlformats.org/officeDocument/2006/relationships/tags" Target="../tags/tag366.xml"/><Relationship Id="rId73" Type="http://schemas.openxmlformats.org/officeDocument/2006/relationships/tags" Target="../tags/tag374.xml"/><Relationship Id="rId78" Type="http://schemas.openxmlformats.org/officeDocument/2006/relationships/tags" Target="../tags/tag379.xml"/><Relationship Id="rId81" Type="http://schemas.openxmlformats.org/officeDocument/2006/relationships/tags" Target="../tags/tag382.xml"/><Relationship Id="rId86" Type="http://schemas.openxmlformats.org/officeDocument/2006/relationships/tags" Target="../tags/tag387.xml"/><Relationship Id="rId94" Type="http://schemas.openxmlformats.org/officeDocument/2006/relationships/slideLayout" Target="../slideLayouts/slideLayout3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39" Type="http://schemas.openxmlformats.org/officeDocument/2006/relationships/tags" Target="../tags/tag340.xml"/><Relationship Id="rId34" Type="http://schemas.openxmlformats.org/officeDocument/2006/relationships/tags" Target="../tags/tag335.xml"/><Relationship Id="rId50" Type="http://schemas.openxmlformats.org/officeDocument/2006/relationships/tags" Target="../tags/tag351.xml"/><Relationship Id="rId55" Type="http://schemas.openxmlformats.org/officeDocument/2006/relationships/tags" Target="../tags/tag356.xml"/><Relationship Id="rId76" Type="http://schemas.openxmlformats.org/officeDocument/2006/relationships/tags" Target="../tags/tag377.xml"/><Relationship Id="rId7" Type="http://schemas.openxmlformats.org/officeDocument/2006/relationships/tags" Target="../tags/tag308.xml"/><Relationship Id="rId71" Type="http://schemas.openxmlformats.org/officeDocument/2006/relationships/tags" Target="../tags/tag372.xml"/><Relationship Id="rId92" Type="http://schemas.openxmlformats.org/officeDocument/2006/relationships/tags" Target="../tags/tag393.xml"/><Relationship Id="rId2" Type="http://schemas.openxmlformats.org/officeDocument/2006/relationships/tags" Target="../tags/tag303.xml"/><Relationship Id="rId29" Type="http://schemas.openxmlformats.org/officeDocument/2006/relationships/tags" Target="../tags/tag330.xml"/><Relationship Id="rId24" Type="http://schemas.openxmlformats.org/officeDocument/2006/relationships/tags" Target="../tags/tag325.xml"/><Relationship Id="rId40" Type="http://schemas.openxmlformats.org/officeDocument/2006/relationships/tags" Target="../tags/tag341.xml"/><Relationship Id="rId45" Type="http://schemas.openxmlformats.org/officeDocument/2006/relationships/tags" Target="../tags/tag346.xml"/><Relationship Id="rId66" Type="http://schemas.openxmlformats.org/officeDocument/2006/relationships/tags" Target="../tags/tag367.xml"/><Relationship Id="rId87" Type="http://schemas.openxmlformats.org/officeDocument/2006/relationships/tags" Target="../tags/tag388.xml"/><Relationship Id="rId61" Type="http://schemas.openxmlformats.org/officeDocument/2006/relationships/tags" Target="../tags/tag362.xml"/><Relationship Id="rId82" Type="http://schemas.openxmlformats.org/officeDocument/2006/relationships/tags" Target="../tags/tag383.xml"/><Relationship Id="rId19" Type="http://schemas.openxmlformats.org/officeDocument/2006/relationships/tags" Target="../tags/tag320.xml"/><Relationship Id="rId14" Type="http://schemas.openxmlformats.org/officeDocument/2006/relationships/tags" Target="../tags/tag315.xml"/><Relationship Id="rId30" Type="http://schemas.openxmlformats.org/officeDocument/2006/relationships/tags" Target="../tags/tag331.xml"/><Relationship Id="rId35" Type="http://schemas.openxmlformats.org/officeDocument/2006/relationships/tags" Target="../tags/tag336.xml"/><Relationship Id="rId56" Type="http://schemas.openxmlformats.org/officeDocument/2006/relationships/tags" Target="../tags/tag357.xml"/><Relationship Id="rId77" Type="http://schemas.openxmlformats.org/officeDocument/2006/relationships/tags" Target="../tags/tag378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420.xml"/><Relationship Id="rId21" Type="http://schemas.openxmlformats.org/officeDocument/2006/relationships/tags" Target="../tags/tag415.xml"/><Relationship Id="rId42" Type="http://schemas.openxmlformats.org/officeDocument/2006/relationships/tags" Target="../tags/tag436.xml"/><Relationship Id="rId47" Type="http://schemas.openxmlformats.org/officeDocument/2006/relationships/tags" Target="../tags/tag441.xml"/><Relationship Id="rId63" Type="http://schemas.openxmlformats.org/officeDocument/2006/relationships/tags" Target="../tags/tag457.xml"/><Relationship Id="rId68" Type="http://schemas.openxmlformats.org/officeDocument/2006/relationships/tags" Target="../tags/tag462.xml"/><Relationship Id="rId84" Type="http://schemas.openxmlformats.org/officeDocument/2006/relationships/tags" Target="../tags/tag478.xml"/><Relationship Id="rId89" Type="http://schemas.openxmlformats.org/officeDocument/2006/relationships/tags" Target="../tags/tag483.xml"/><Relationship Id="rId16" Type="http://schemas.openxmlformats.org/officeDocument/2006/relationships/tags" Target="../tags/tag410.xml"/><Relationship Id="rId11" Type="http://schemas.openxmlformats.org/officeDocument/2006/relationships/tags" Target="../tags/tag405.xml"/><Relationship Id="rId32" Type="http://schemas.openxmlformats.org/officeDocument/2006/relationships/tags" Target="../tags/tag426.xml"/><Relationship Id="rId37" Type="http://schemas.openxmlformats.org/officeDocument/2006/relationships/tags" Target="../tags/tag431.xml"/><Relationship Id="rId53" Type="http://schemas.openxmlformats.org/officeDocument/2006/relationships/tags" Target="../tags/tag447.xml"/><Relationship Id="rId58" Type="http://schemas.openxmlformats.org/officeDocument/2006/relationships/tags" Target="../tags/tag452.xml"/><Relationship Id="rId74" Type="http://schemas.openxmlformats.org/officeDocument/2006/relationships/tags" Target="../tags/tag468.xml"/><Relationship Id="rId79" Type="http://schemas.openxmlformats.org/officeDocument/2006/relationships/tags" Target="../tags/tag473.xml"/><Relationship Id="rId5" Type="http://schemas.openxmlformats.org/officeDocument/2006/relationships/tags" Target="../tags/tag399.xml"/><Relationship Id="rId90" Type="http://schemas.openxmlformats.org/officeDocument/2006/relationships/tags" Target="../tags/tag484.xml"/><Relationship Id="rId95" Type="http://schemas.openxmlformats.org/officeDocument/2006/relationships/tags" Target="../tags/tag489.xml"/><Relationship Id="rId22" Type="http://schemas.openxmlformats.org/officeDocument/2006/relationships/tags" Target="../tags/tag416.xml"/><Relationship Id="rId27" Type="http://schemas.openxmlformats.org/officeDocument/2006/relationships/tags" Target="../tags/tag421.xml"/><Relationship Id="rId43" Type="http://schemas.openxmlformats.org/officeDocument/2006/relationships/tags" Target="../tags/tag437.xml"/><Relationship Id="rId48" Type="http://schemas.openxmlformats.org/officeDocument/2006/relationships/tags" Target="../tags/tag442.xml"/><Relationship Id="rId64" Type="http://schemas.openxmlformats.org/officeDocument/2006/relationships/tags" Target="../tags/tag458.xml"/><Relationship Id="rId69" Type="http://schemas.openxmlformats.org/officeDocument/2006/relationships/tags" Target="../tags/tag463.xml"/><Relationship Id="rId80" Type="http://schemas.openxmlformats.org/officeDocument/2006/relationships/tags" Target="../tags/tag474.xml"/><Relationship Id="rId85" Type="http://schemas.openxmlformats.org/officeDocument/2006/relationships/tags" Target="../tags/tag479.xml"/><Relationship Id="rId3" Type="http://schemas.openxmlformats.org/officeDocument/2006/relationships/tags" Target="../tags/tag397.xml"/><Relationship Id="rId12" Type="http://schemas.openxmlformats.org/officeDocument/2006/relationships/tags" Target="../tags/tag406.xml"/><Relationship Id="rId17" Type="http://schemas.openxmlformats.org/officeDocument/2006/relationships/tags" Target="../tags/tag411.xml"/><Relationship Id="rId25" Type="http://schemas.openxmlformats.org/officeDocument/2006/relationships/tags" Target="../tags/tag419.xml"/><Relationship Id="rId33" Type="http://schemas.openxmlformats.org/officeDocument/2006/relationships/tags" Target="../tags/tag427.xml"/><Relationship Id="rId38" Type="http://schemas.openxmlformats.org/officeDocument/2006/relationships/tags" Target="../tags/tag432.xml"/><Relationship Id="rId46" Type="http://schemas.openxmlformats.org/officeDocument/2006/relationships/tags" Target="../tags/tag440.xml"/><Relationship Id="rId59" Type="http://schemas.openxmlformats.org/officeDocument/2006/relationships/tags" Target="../tags/tag453.xml"/><Relationship Id="rId67" Type="http://schemas.openxmlformats.org/officeDocument/2006/relationships/tags" Target="../tags/tag461.xml"/><Relationship Id="rId20" Type="http://schemas.openxmlformats.org/officeDocument/2006/relationships/tags" Target="../tags/tag414.xml"/><Relationship Id="rId41" Type="http://schemas.openxmlformats.org/officeDocument/2006/relationships/tags" Target="../tags/tag435.xml"/><Relationship Id="rId54" Type="http://schemas.openxmlformats.org/officeDocument/2006/relationships/tags" Target="../tags/tag448.xml"/><Relationship Id="rId62" Type="http://schemas.openxmlformats.org/officeDocument/2006/relationships/tags" Target="../tags/tag456.xml"/><Relationship Id="rId70" Type="http://schemas.openxmlformats.org/officeDocument/2006/relationships/tags" Target="../tags/tag464.xml"/><Relationship Id="rId75" Type="http://schemas.openxmlformats.org/officeDocument/2006/relationships/tags" Target="../tags/tag469.xml"/><Relationship Id="rId83" Type="http://schemas.openxmlformats.org/officeDocument/2006/relationships/tags" Target="../tags/tag477.xml"/><Relationship Id="rId88" Type="http://schemas.openxmlformats.org/officeDocument/2006/relationships/tags" Target="../tags/tag482.xml"/><Relationship Id="rId91" Type="http://schemas.openxmlformats.org/officeDocument/2006/relationships/tags" Target="../tags/tag485.xml"/><Relationship Id="rId96" Type="http://schemas.openxmlformats.org/officeDocument/2006/relationships/tags" Target="../tags/tag490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15" Type="http://schemas.openxmlformats.org/officeDocument/2006/relationships/tags" Target="../tags/tag409.xml"/><Relationship Id="rId23" Type="http://schemas.openxmlformats.org/officeDocument/2006/relationships/tags" Target="../tags/tag417.xml"/><Relationship Id="rId28" Type="http://schemas.openxmlformats.org/officeDocument/2006/relationships/tags" Target="../tags/tag422.xml"/><Relationship Id="rId36" Type="http://schemas.openxmlformats.org/officeDocument/2006/relationships/tags" Target="../tags/tag430.xml"/><Relationship Id="rId49" Type="http://schemas.openxmlformats.org/officeDocument/2006/relationships/tags" Target="../tags/tag443.xml"/><Relationship Id="rId57" Type="http://schemas.openxmlformats.org/officeDocument/2006/relationships/tags" Target="../tags/tag451.xml"/><Relationship Id="rId10" Type="http://schemas.openxmlformats.org/officeDocument/2006/relationships/tags" Target="../tags/tag404.xml"/><Relationship Id="rId31" Type="http://schemas.openxmlformats.org/officeDocument/2006/relationships/tags" Target="../tags/tag425.xml"/><Relationship Id="rId44" Type="http://schemas.openxmlformats.org/officeDocument/2006/relationships/tags" Target="../tags/tag438.xml"/><Relationship Id="rId52" Type="http://schemas.openxmlformats.org/officeDocument/2006/relationships/tags" Target="../tags/tag446.xml"/><Relationship Id="rId60" Type="http://schemas.openxmlformats.org/officeDocument/2006/relationships/tags" Target="../tags/tag454.xml"/><Relationship Id="rId65" Type="http://schemas.openxmlformats.org/officeDocument/2006/relationships/tags" Target="../tags/tag459.xml"/><Relationship Id="rId73" Type="http://schemas.openxmlformats.org/officeDocument/2006/relationships/tags" Target="../tags/tag467.xml"/><Relationship Id="rId78" Type="http://schemas.openxmlformats.org/officeDocument/2006/relationships/tags" Target="../tags/tag472.xml"/><Relationship Id="rId81" Type="http://schemas.openxmlformats.org/officeDocument/2006/relationships/tags" Target="../tags/tag475.xml"/><Relationship Id="rId86" Type="http://schemas.openxmlformats.org/officeDocument/2006/relationships/tags" Target="../tags/tag480.xml"/><Relationship Id="rId94" Type="http://schemas.openxmlformats.org/officeDocument/2006/relationships/tags" Target="../tags/tag488.xml"/><Relationship Id="rId4" Type="http://schemas.openxmlformats.org/officeDocument/2006/relationships/tags" Target="../tags/tag398.xml"/><Relationship Id="rId9" Type="http://schemas.openxmlformats.org/officeDocument/2006/relationships/tags" Target="../tags/tag403.xml"/><Relationship Id="rId13" Type="http://schemas.openxmlformats.org/officeDocument/2006/relationships/tags" Target="../tags/tag407.xml"/><Relationship Id="rId18" Type="http://schemas.openxmlformats.org/officeDocument/2006/relationships/tags" Target="../tags/tag412.xml"/><Relationship Id="rId39" Type="http://schemas.openxmlformats.org/officeDocument/2006/relationships/tags" Target="../tags/tag433.xml"/><Relationship Id="rId34" Type="http://schemas.openxmlformats.org/officeDocument/2006/relationships/tags" Target="../tags/tag428.xml"/><Relationship Id="rId50" Type="http://schemas.openxmlformats.org/officeDocument/2006/relationships/tags" Target="../tags/tag444.xml"/><Relationship Id="rId55" Type="http://schemas.openxmlformats.org/officeDocument/2006/relationships/tags" Target="../tags/tag449.xml"/><Relationship Id="rId76" Type="http://schemas.openxmlformats.org/officeDocument/2006/relationships/tags" Target="../tags/tag470.xml"/><Relationship Id="rId97" Type="http://schemas.openxmlformats.org/officeDocument/2006/relationships/slideLayout" Target="../slideLayouts/slideLayout3.xml"/><Relationship Id="rId7" Type="http://schemas.openxmlformats.org/officeDocument/2006/relationships/tags" Target="../tags/tag401.xml"/><Relationship Id="rId71" Type="http://schemas.openxmlformats.org/officeDocument/2006/relationships/tags" Target="../tags/tag465.xml"/><Relationship Id="rId92" Type="http://schemas.openxmlformats.org/officeDocument/2006/relationships/tags" Target="../tags/tag486.xml"/><Relationship Id="rId2" Type="http://schemas.openxmlformats.org/officeDocument/2006/relationships/tags" Target="../tags/tag396.xml"/><Relationship Id="rId29" Type="http://schemas.openxmlformats.org/officeDocument/2006/relationships/tags" Target="../tags/tag423.xml"/><Relationship Id="rId24" Type="http://schemas.openxmlformats.org/officeDocument/2006/relationships/tags" Target="../tags/tag418.xml"/><Relationship Id="rId40" Type="http://schemas.openxmlformats.org/officeDocument/2006/relationships/tags" Target="../tags/tag434.xml"/><Relationship Id="rId45" Type="http://schemas.openxmlformats.org/officeDocument/2006/relationships/tags" Target="../tags/tag439.xml"/><Relationship Id="rId66" Type="http://schemas.openxmlformats.org/officeDocument/2006/relationships/tags" Target="../tags/tag460.xml"/><Relationship Id="rId87" Type="http://schemas.openxmlformats.org/officeDocument/2006/relationships/tags" Target="../tags/tag481.xml"/><Relationship Id="rId61" Type="http://schemas.openxmlformats.org/officeDocument/2006/relationships/tags" Target="../tags/tag455.xml"/><Relationship Id="rId82" Type="http://schemas.openxmlformats.org/officeDocument/2006/relationships/tags" Target="../tags/tag476.xml"/><Relationship Id="rId19" Type="http://schemas.openxmlformats.org/officeDocument/2006/relationships/tags" Target="../tags/tag413.xml"/><Relationship Id="rId14" Type="http://schemas.openxmlformats.org/officeDocument/2006/relationships/tags" Target="../tags/tag408.xml"/><Relationship Id="rId30" Type="http://schemas.openxmlformats.org/officeDocument/2006/relationships/tags" Target="../tags/tag424.xml"/><Relationship Id="rId35" Type="http://schemas.openxmlformats.org/officeDocument/2006/relationships/tags" Target="../tags/tag429.xml"/><Relationship Id="rId56" Type="http://schemas.openxmlformats.org/officeDocument/2006/relationships/tags" Target="../tags/tag450.xml"/><Relationship Id="rId77" Type="http://schemas.openxmlformats.org/officeDocument/2006/relationships/tags" Target="../tags/tag471.xml"/><Relationship Id="rId8" Type="http://schemas.openxmlformats.org/officeDocument/2006/relationships/tags" Target="../tags/tag402.xml"/><Relationship Id="rId51" Type="http://schemas.openxmlformats.org/officeDocument/2006/relationships/tags" Target="../tags/tag445.xml"/><Relationship Id="rId72" Type="http://schemas.openxmlformats.org/officeDocument/2006/relationships/tags" Target="../tags/tag466.xml"/><Relationship Id="rId93" Type="http://schemas.openxmlformats.org/officeDocument/2006/relationships/tags" Target="../tags/tag48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98.xml"/><Relationship Id="rId3" Type="http://schemas.openxmlformats.org/officeDocument/2006/relationships/tags" Target="../tags/tag493.xml"/><Relationship Id="rId7" Type="http://schemas.openxmlformats.org/officeDocument/2006/relationships/tags" Target="../tags/tag49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tags" Target="../tags/tag496.xml"/><Relationship Id="rId11" Type="http://schemas.openxmlformats.org/officeDocument/2006/relationships/tags" Target="../tags/tag501.xml"/><Relationship Id="rId5" Type="http://schemas.openxmlformats.org/officeDocument/2006/relationships/tags" Target="../tags/tag495.xml"/><Relationship Id="rId10" Type="http://schemas.openxmlformats.org/officeDocument/2006/relationships/tags" Target="../tags/tag500.xml"/><Relationship Id="rId4" Type="http://schemas.openxmlformats.org/officeDocument/2006/relationships/tags" Target="../tags/tag494.xml"/><Relationship Id="rId9" Type="http://schemas.openxmlformats.org/officeDocument/2006/relationships/tags" Target="../tags/tag49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504.xml"/><Relationship Id="rId21" Type="http://schemas.openxmlformats.org/officeDocument/2006/relationships/tags" Target="../tags/tag522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0" Type="http://schemas.openxmlformats.org/officeDocument/2006/relationships/tags" Target="../tags/tag521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34.xml"/><Relationship Id="rId13" Type="http://schemas.openxmlformats.org/officeDocument/2006/relationships/tags" Target="../tags/tag539.xml"/><Relationship Id="rId18" Type="http://schemas.openxmlformats.org/officeDocument/2006/relationships/tags" Target="../tags/tag544.xml"/><Relationship Id="rId26" Type="http://schemas.openxmlformats.org/officeDocument/2006/relationships/tags" Target="../tags/tag552.xml"/><Relationship Id="rId3" Type="http://schemas.openxmlformats.org/officeDocument/2006/relationships/tags" Target="../tags/tag529.xml"/><Relationship Id="rId21" Type="http://schemas.openxmlformats.org/officeDocument/2006/relationships/tags" Target="../tags/tag547.xml"/><Relationship Id="rId7" Type="http://schemas.openxmlformats.org/officeDocument/2006/relationships/tags" Target="../tags/tag533.xml"/><Relationship Id="rId12" Type="http://schemas.openxmlformats.org/officeDocument/2006/relationships/tags" Target="../tags/tag538.xml"/><Relationship Id="rId17" Type="http://schemas.openxmlformats.org/officeDocument/2006/relationships/tags" Target="../tags/tag543.xml"/><Relationship Id="rId25" Type="http://schemas.openxmlformats.org/officeDocument/2006/relationships/tags" Target="../tags/tag551.xml"/><Relationship Id="rId2" Type="http://schemas.openxmlformats.org/officeDocument/2006/relationships/tags" Target="../tags/tag528.xml"/><Relationship Id="rId16" Type="http://schemas.openxmlformats.org/officeDocument/2006/relationships/tags" Target="../tags/tag542.xml"/><Relationship Id="rId20" Type="http://schemas.openxmlformats.org/officeDocument/2006/relationships/tags" Target="../tags/tag546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527.xml"/><Relationship Id="rId6" Type="http://schemas.openxmlformats.org/officeDocument/2006/relationships/tags" Target="../tags/tag532.xml"/><Relationship Id="rId11" Type="http://schemas.openxmlformats.org/officeDocument/2006/relationships/tags" Target="../tags/tag537.xml"/><Relationship Id="rId24" Type="http://schemas.openxmlformats.org/officeDocument/2006/relationships/tags" Target="../tags/tag550.xml"/><Relationship Id="rId5" Type="http://schemas.openxmlformats.org/officeDocument/2006/relationships/tags" Target="../tags/tag531.xml"/><Relationship Id="rId15" Type="http://schemas.openxmlformats.org/officeDocument/2006/relationships/tags" Target="../tags/tag541.xml"/><Relationship Id="rId23" Type="http://schemas.openxmlformats.org/officeDocument/2006/relationships/tags" Target="../tags/tag549.xml"/><Relationship Id="rId28" Type="http://schemas.openxmlformats.org/officeDocument/2006/relationships/tags" Target="../tags/tag554.xml"/><Relationship Id="rId10" Type="http://schemas.openxmlformats.org/officeDocument/2006/relationships/tags" Target="../tags/tag536.xml"/><Relationship Id="rId19" Type="http://schemas.openxmlformats.org/officeDocument/2006/relationships/tags" Target="../tags/tag545.xml"/><Relationship Id="rId4" Type="http://schemas.openxmlformats.org/officeDocument/2006/relationships/tags" Target="../tags/tag530.xml"/><Relationship Id="rId9" Type="http://schemas.openxmlformats.org/officeDocument/2006/relationships/tags" Target="../tags/tag535.xml"/><Relationship Id="rId14" Type="http://schemas.openxmlformats.org/officeDocument/2006/relationships/tags" Target="../tags/tag540.xml"/><Relationship Id="rId22" Type="http://schemas.openxmlformats.org/officeDocument/2006/relationships/tags" Target="../tags/tag548.xml"/><Relationship Id="rId27" Type="http://schemas.openxmlformats.org/officeDocument/2006/relationships/tags" Target="../tags/tag553.xml"/><Relationship Id="rId30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62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557.xml"/><Relationship Id="rId7" Type="http://schemas.openxmlformats.org/officeDocument/2006/relationships/tags" Target="../tags/tag561.xml"/><Relationship Id="rId12" Type="http://schemas.openxmlformats.org/officeDocument/2006/relationships/tags" Target="../tags/tag566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6" Type="http://schemas.openxmlformats.org/officeDocument/2006/relationships/tags" Target="../tags/tag560.xml"/><Relationship Id="rId11" Type="http://schemas.openxmlformats.org/officeDocument/2006/relationships/tags" Target="../tags/tag565.xml"/><Relationship Id="rId5" Type="http://schemas.openxmlformats.org/officeDocument/2006/relationships/tags" Target="../tags/tag559.xml"/><Relationship Id="rId10" Type="http://schemas.openxmlformats.org/officeDocument/2006/relationships/tags" Target="../tags/tag564.xml"/><Relationship Id="rId4" Type="http://schemas.openxmlformats.org/officeDocument/2006/relationships/tags" Target="../tags/tag558.xml"/><Relationship Id="rId9" Type="http://schemas.openxmlformats.org/officeDocument/2006/relationships/tags" Target="../tags/tag563.xml"/><Relationship Id="rId1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4.xml"/><Relationship Id="rId13" Type="http://schemas.openxmlformats.org/officeDocument/2006/relationships/tags" Target="../tags/tag579.xml"/><Relationship Id="rId3" Type="http://schemas.openxmlformats.org/officeDocument/2006/relationships/tags" Target="../tags/tag569.xml"/><Relationship Id="rId7" Type="http://schemas.openxmlformats.org/officeDocument/2006/relationships/tags" Target="../tags/tag573.xml"/><Relationship Id="rId12" Type="http://schemas.openxmlformats.org/officeDocument/2006/relationships/tags" Target="../tags/tag578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11" Type="http://schemas.openxmlformats.org/officeDocument/2006/relationships/tags" Target="../tags/tag577.xml"/><Relationship Id="rId5" Type="http://schemas.openxmlformats.org/officeDocument/2006/relationships/tags" Target="../tags/tag571.xml"/><Relationship Id="rId10" Type="http://schemas.openxmlformats.org/officeDocument/2006/relationships/tags" Target="../tags/tag576.xml"/><Relationship Id="rId4" Type="http://schemas.openxmlformats.org/officeDocument/2006/relationships/tags" Target="../tags/tag570.xml"/><Relationship Id="rId9" Type="http://schemas.openxmlformats.org/officeDocument/2006/relationships/tags" Target="../tags/tag575.xml"/><Relationship Id="rId1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87.xml"/><Relationship Id="rId13" Type="http://schemas.openxmlformats.org/officeDocument/2006/relationships/tags" Target="../tags/tag592.xml"/><Relationship Id="rId3" Type="http://schemas.openxmlformats.org/officeDocument/2006/relationships/tags" Target="../tags/tag582.xml"/><Relationship Id="rId7" Type="http://schemas.openxmlformats.org/officeDocument/2006/relationships/tags" Target="../tags/tag586.xml"/><Relationship Id="rId12" Type="http://schemas.openxmlformats.org/officeDocument/2006/relationships/tags" Target="../tags/tag591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tags" Target="../tags/tag585.xml"/><Relationship Id="rId11" Type="http://schemas.openxmlformats.org/officeDocument/2006/relationships/tags" Target="../tags/tag590.xml"/><Relationship Id="rId5" Type="http://schemas.openxmlformats.org/officeDocument/2006/relationships/tags" Target="../tags/tag584.xml"/><Relationship Id="rId10" Type="http://schemas.openxmlformats.org/officeDocument/2006/relationships/tags" Target="../tags/tag589.xml"/><Relationship Id="rId4" Type="http://schemas.openxmlformats.org/officeDocument/2006/relationships/tags" Target="../tags/tag583.xml"/><Relationship Id="rId9" Type="http://schemas.openxmlformats.org/officeDocument/2006/relationships/tags" Target="../tags/tag588.xml"/><Relationship Id="rId1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600.xml"/><Relationship Id="rId13" Type="http://schemas.openxmlformats.org/officeDocument/2006/relationships/tags" Target="../tags/tag605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12" Type="http://schemas.openxmlformats.org/officeDocument/2006/relationships/tags" Target="../tags/tag604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11" Type="http://schemas.openxmlformats.org/officeDocument/2006/relationships/tags" Target="../tags/tag603.xml"/><Relationship Id="rId5" Type="http://schemas.openxmlformats.org/officeDocument/2006/relationships/tags" Target="../tags/tag597.xml"/><Relationship Id="rId10" Type="http://schemas.openxmlformats.org/officeDocument/2006/relationships/tags" Target="../tags/tag602.xml"/><Relationship Id="rId4" Type="http://schemas.openxmlformats.org/officeDocument/2006/relationships/tags" Target="../tags/tag596.xml"/><Relationship Id="rId9" Type="http://schemas.openxmlformats.org/officeDocument/2006/relationships/tags" Target="../tags/tag601.xml"/><Relationship Id="rId1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0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07.xml"/><Relationship Id="rId1" Type="http://schemas.openxmlformats.org/officeDocument/2006/relationships/tags" Target="../tags/tag606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619.xml"/><Relationship Id="rId3" Type="http://schemas.openxmlformats.org/officeDocument/2006/relationships/tags" Target="../tags/tag614.xml"/><Relationship Id="rId7" Type="http://schemas.openxmlformats.org/officeDocument/2006/relationships/tags" Target="../tags/tag618.xml"/><Relationship Id="rId2" Type="http://schemas.openxmlformats.org/officeDocument/2006/relationships/tags" Target="../tags/tag613.xml"/><Relationship Id="rId1" Type="http://schemas.openxmlformats.org/officeDocument/2006/relationships/tags" Target="../tags/tag612.xml"/><Relationship Id="rId6" Type="http://schemas.openxmlformats.org/officeDocument/2006/relationships/tags" Target="../tags/tag617.xml"/><Relationship Id="rId5" Type="http://schemas.openxmlformats.org/officeDocument/2006/relationships/tags" Target="../tags/tag616.xml"/><Relationship Id="rId4" Type="http://schemas.openxmlformats.org/officeDocument/2006/relationships/tags" Target="../tags/tag615.xml"/><Relationship Id="rId9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627.xml"/><Relationship Id="rId3" Type="http://schemas.openxmlformats.org/officeDocument/2006/relationships/tags" Target="../tags/tag622.xml"/><Relationship Id="rId7" Type="http://schemas.openxmlformats.org/officeDocument/2006/relationships/tags" Target="../tags/tag626.xml"/><Relationship Id="rId2" Type="http://schemas.openxmlformats.org/officeDocument/2006/relationships/tags" Target="../tags/tag621.xml"/><Relationship Id="rId1" Type="http://schemas.openxmlformats.org/officeDocument/2006/relationships/tags" Target="../tags/tag620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10" Type="http://schemas.openxmlformats.org/officeDocument/2006/relationships/image" Target="../media/image6.png"/><Relationship Id="rId4" Type="http://schemas.openxmlformats.org/officeDocument/2006/relationships/tags" Target="../tags/tag623.xml"/><Relationship Id="rId9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5" Type="http://schemas.openxmlformats.org/officeDocument/2006/relationships/tags" Target="../tags/tag632.xml"/><Relationship Id="rId4" Type="http://schemas.openxmlformats.org/officeDocument/2006/relationships/tags" Target="../tags/tag631.xml"/><Relationship Id="rId9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slideLayout" Target="../slideLayouts/slideLayout3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9" Type="http://schemas.openxmlformats.org/officeDocument/2006/relationships/tags" Target="../tags/tag68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42" Type="http://schemas.openxmlformats.org/officeDocument/2006/relationships/tags" Target="../tags/tag71.xml"/><Relationship Id="rId47" Type="http://schemas.openxmlformats.org/officeDocument/2006/relationships/slideLayout" Target="../slideLayouts/slideLayout3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9" Type="http://schemas.openxmlformats.org/officeDocument/2006/relationships/tags" Target="../tags/tag58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37" Type="http://schemas.openxmlformats.org/officeDocument/2006/relationships/tags" Target="../tags/tag66.xml"/><Relationship Id="rId40" Type="http://schemas.openxmlformats.org/officeDocument/2006/relationships/tags" Target="../tags/tag69.xml"/><Relationship Id="rId45" Type="http://schemas.openxmlformats.org/officeDocument/2006/relationships/tags" Target="../tags/tag74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tags" Target="../tags/tag65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4" Type="http://schemas.openxmlformats.org/officeDocument/2006/relationships/tags" Target="../tags/tag73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tags" Target="../tags/tag64.xml"/><Relationship Id="rId43" Type="http://schemas.openxmlformats.org/officeDocument/2006/relationships/tags" Target="../tags/tag72.xml"/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38" Type="http://schemas.openxmlformats.org/officeDocument/2006/relationships/tags" Target="../tags/tag67.xml"/><Relationship Id="rId46" Type="http://schemas.openxmlformats.org/officeDocument/2006/relationships/tags" Target="../tags/tag75.xml"/><Relationship Id="rId20" Type="http://schemas.openxmlformats.org/officeDocument/2006/relationships/tags" Target="../tags/tag49.xml"/><Relationship Id="rId4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tags" Target="../tags/tag114.xml"/><Relationship Id="rId21" Type="http://schemas.openxmlformats.org/officeDocument/2006/relationships/tags" Target="../tags/tag96.xml"/><Relationship Id="rId34" Type="http://schemas.openxmlformats.org/officeDocument/2006/relationships/tags" Target="../tags/tag109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37" Type="http://schemas.openxmlformats.org/officeDocument/2006/relationships/tags" Target="../tags/tag112.xml"/><Relationship Id="rId40" Type="http://schemas.openxmlformats.org/officeDocument/2006/relationships/tags" Target="../tags/tag115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tags" Target="../tags/tag111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35" Type="http://schemas.openxmlformats.org/officeDocument/2006/relationships/tags" Target="../tags/tag110.xml"/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tags" Target="../tags/tag108.xml"/><Relationship Id="rId38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31765"/>
              </p:ext>
            </p:extLst>
          </p:nvPr>
        </p:nvGraphicFramePr>
        <p:xfrm>
          <a:off x="103746" y="907991"/>
          <a:ext cx="7670532" cy="9653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1258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  <a:gridCol w="1136375">
                  <a:extLst>
                    <a:ext uri="{9D8B030D-6E8A-4147-A177-3AD203B41FA5}">
                      <a16:colId xmlns:a16="http://schemas.microsoft.com/office/drawing/2014/main" val="126103420"/>
                    </a:ext>
                  </a:extLst>
                </a:gridCol>
                <a:gridCol w="781258">
                  <a:extLst>
                    <a:ext uri="{9D8B030D-6E8A-4147-A177-3AD203B41FA5}">
                      <a16:colId xmlns:a16="http://schemas.microsoft.com/office/drawing/2014/main" val="1824091536"/>
                    </a:ext>
                  </a:extLst>
                </a:gridCol>
                <a:gridCol w="1136375">
                  <a:extLst>
                    <a:ext uri="{9D8B030D-6E8A-4147-A177-3AD203B41FA5}">
                      <a16:colId xmlns:a16="http://schemas.microsoft.com/office/drawing/2014/main" val="1117363617"/>
                    </a:ext>
                  </a:extLst>
                </a:gridCol>
                <a:gridCol w="781258">
                  <a:extLst>
                    <a:ext uri="{9D8B030D-6E8A-4147-A177-3AD203B41FA5}">
                      <a16:colId xmlns:a16="http://schemas.microsoft.com/office/drawing/2014/main" val="3848917932"/>
                    </a:ext>
                  </a:extLst>
                </a:gridCol>
                <a:gridCol w="1136375">
                  <a:extLst>
                    <a:ext uri="{9D8B030D-6E8A-4147-A177-3AD203B41FA5}">
                      <a16:colId xmlns:a16="http://schemas.microsoft.com/office/drawing/2014/main" val="1199162594"/>
                    </a:ext>
                  </a:extLst>
                </a:gridCol>
                <a:gridCol w="781258">
                  <a:extLst>
                    <a:ext uri="{9D8B030D-6E8A-4147-A177-3AD203B41FA5}">
                      <a16:colId xmlns:a16="http://schemas.microsoft.com/office/drawing/2014/main" val="223745572"/>
                    </a:ext>
                  </a:extLst>
                </a:gridCol>
                <a:gridCol w="1136375">
                  <a:extLst>
                    <a:ext uri="{9D8B030D-6E8A-4147-A177-3AD203B41FA5}">
                      <a16:colId xmlns:a16="http://schemas.microsoft.com/office/drawing/2014/main" val="2640920692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등록일자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18876"/>
                  </a:ext>
                </a:extLst>
              </a:tr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정산구분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B2B/B2C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환불가능여부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82203"/>
                  </a:ext>
                </a:extLst>
              </a:tr>
            </a:tbl>
          </a:graphicData>
        </a:graphic>
      </p:graphicFrame>
      <p:sp>
        <p:nvSpPr>
          <p:cNvPr id="125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522" y="786590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88A4B6A-70A7-C5C3-61E3-A2D8FEB650CE}"/>
              </a:ext>
            </a:extLst>
          </p:cNvPr>
          <p:cNvSpPr/>
          <p:nvPr/>
        </p:nvSpPr>
        <p:spPr>
          <a:xfrm>
            <a:off x="6760421" y="2055536"/>
            <a:ext cx="1023249" cy="1950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제휴사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판매사 관리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5590" y="4644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판매사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관리</a:t>
            </a:r>
            <a:endParaRPr lang="ko-KR" altLang="en-US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A51296-25E4-F990-081C-0AB4E59A84A2}"/>
              </a:ext>
            </a:extLst>
          </p:cNvPr>
          <p:cNvSpPr txBox="1"/>
          <p:nvPr/>
        </p:nvSpPr>
        <p:spPr>
          <a:xfrm>
            <a:off x="29604" y="2417846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6251395" y="2419357"/>
            <a:ext cx="694544" cy="188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 다운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3EEA1C-34B1-430D-C11C-2115B99F6FE7}"/>
              </a:ext>
            </a:extLst>
          </p:cNvPr>
          <p:cNvSpPr/>
          <p:nvPr/>
        </p:nvSpPr>
        <p:spPr>
          <a:xfrm>
            <a:off x="7001420" y="2423120"/>
            <a:ext cx="770050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판매처 </a:t>
            </a: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판매사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판매지사 초기 페이지 화면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판매사 클릭 시 하단 판매지사 리스트업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검색 영역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영역의 </a:t>
            </a:r>
            <a:r>
              <a:rPr lang="ko-KR" altLang="en-US" sz="800" dirty="0" err="1">
                <a:latin typeface="맑은 고딕" pitchFamily="50" charset="-127"/>
              </a:rPr>
              <a:t>항목간</a:t>
            </a:r>
            <a:r>
              <a:rPr lang="ko-KR" altLang="en-US" sz="800" dirty="0">
                <a:latin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</a:rPr>
              <a:t>AND </a:t>
            </a:r>
            <a:r>
              <a:rPr lang="ko-KR" altLang="en-US" sz="800" dirty="0">
                <a:latin typeface="맑은 고딕" pitchFamily="50" charset="-127"/>
              </a:rPr>
              <a:t>조건 및 항목내 옵션은 </a:t>
            </a:r>
            <a:r>
              <a:rPr lang="en-US" altLang="ko-KR" sz="800" dirty="0">
                <a:latin typeface="맑은 고딕" pitchFamily="50" charset="-127"/>
              </a:rPr>
              <a:t>OR(</a:t>
            </a:r>
            <a:r>
              <a:rPr lang="ko-KR" altLang="en-US" sz="800" dirty="0">
                <a:latin typeface="맑은 고딕" pitchFamily="50" charset="-127"/>
              </a:rPr>
              <a:t>체크</a:t>
            </a:r>
            <a:r>
              <a:rPr lang="en-US" altLang="ko-KR" sz="800" dirty="0">
                <a:latin typeface="맑은 고딕" pitchFamily="50" charset="-127"/>
              </a:rPr>
              <a:t>)/AND(</a:t>
            </a:r>
            <a:r>
              <a:rPr lang="ko-KR" altLang="en-US" sz="800" dirty="0">
                <a:latin typeface="맑은 고딕" pitchFamily="50" charset="-127"/>
              </a:rPr>
              <a:t>라디오</a:t>
            </a:r>
            <a:r>
              <a:rPr lang="en-US" altLang="ko-KR" sz="800" dirty="0">
                <a:latin typeface="맑은 고딕" pitchFamily="50" charset="-127"/>
              </a:rPr>
              <a:t>) </a:t>
            </a:r>
            <a:r>
              <a:rPr lang="ko-KR" altLang="en-US" sz="800" dirty="0" smtClean="0">
                <a:latin typeface="맑은 고딕" pitchFamily="50" charset="-127"/>
              </a:rPr>
              <a:t>조건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검색 조건은 판매처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</a:rPr>
              <a:t>판매지사 포함하여 검색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1-1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b="1" dirty="0">
                <a:latin typeface="맑은 고딕" pitchFamily="50" charset="-127"/>
              </a:rPr>
              <a:t>등록일자 </a:t>
            </a: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기능 생략</a:t>
            </a:r>
            <a:r>
              <a:rPr lang="en-US" altLang="ko-KR" sz="800" dirty="0">
                <a:latin typeface="맑은 고딕" pitchFamily="50" charset="-127"/>
              </a:rPr>
              <a:t>(13P </a:t>
            </a:r>
            <a:r>
              <a:rPr lang="ko-KR" altLang="en-US" sz="800" dirty="0">
                <a:latin typeface="맑은 고딕" pitchFamily="50" charset="-127"/>
              </a:rPr>
              <a:t>참조</a:t>
            </a:r>
            <a:r>
              <a:rPr lang="en-US" altLang="ko-KR" sz="800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디폴트 </a:t>
            </a:r>
            <a:r>
              <a:rPr lang="en-US" altLang="ko-KR" sz="800" dirty="0">
                <a:latin typeface="맑은 고딕" pitchFamily="50" charset="-127"/>
              </a:rPr>
              <a:t>-</a:t>
            </a:r>
            <a:r>
              <a:rPr lang="ko-KR" altLang="en-US" sz="800" dirty="0">
                <a:latin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</a:rPr>
              <a:t>월</a:t>
            </a:r>
            <a:r>
              <a:rPr lang="en-US" altLang="ko-KR" sz="800" dirty="0">
                <a:latin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</a:rPr>
              <a:t>일 날짜부터 현재 기준 날짜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1-2) </a:t>
            </a:r>
            <a:r>
              <a:rPr lang="ko-KR" altLang="en-US" sz="800" b="1" dirty="0">
                <a:latin typeface="맑은 고딕" pitchFamily="50" charset="-127"/>
              </a:rPr>
              <a:t>검색어 </a:t>
            </a:r>
            <a:r>
              <a:rPr lang="en-US" altLang="ko-KR" sz="800" b="1" dirty="0">
                <a:latin typeface="맑은 고딕" pitchFamily="50" charset="-127"/>
              </a:rPr>
              <a:t>– like</a:t>
            </a:r>
            <a:r>
              <a:rPr lang="ko-KR" altLang="en-US" sz="800" b="1" dirty="0">
                <a:latin typeface="맑은 고딕" pitchFamily="50" charset="-127"/>
              </a:rPr>
              <a:t>검색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전체 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err="1" smtClean="0">
                <a:latin typeface="맑은 고딕" pitchFamily="50" charset="-127"/>
              </a:rPr>
              <a:t>판매사코드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판매사명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판매지사코드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판매지사명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1-3)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정산구분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판매지사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교환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발행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1-4)</a:t>
            </a:r>
            <a:r>
              <a:rPr lang="ko-KR" altLang="en-US" sz="800" b="1" dirty="0">
                <a:latin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</a:rPr>
              <a:t>상태 </a:t>
            </a:r>
            <a:r>
              <a:rPr lang="en-US" altLang="ko-KR" sz="800" b="1" dirty="0" smtClean="0">
                <a:latin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</a:rPr>
              <a:t>판매처</a:t>
            </a:r>
            <a:r>
              <a:rPr lang="en-US" altLang="ko-KR" sz="800" b="1" dirty="0" smtClean="0">
                <a:latin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</a:rPr>
              <a:t>판매지사</a:t>
            </a:r>
            <a:r>
              <a:rPr lang="en-US" altLang="ko-KR" sz="800" b="1" dirty="0" smtClean="0">
                <a:latin typeface="맑은 고딕" pitchFamily="50" charset="-127"/>
              </a:rPr>
              <a:t>]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전체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>
                <a:latin typeface="맑은 고딕" pitchFamily="50" charset="-127"/>
              </a:rPr>
              <a:t>거래중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중지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1-5) B2B/B2C</a:t>
            </a:r>
            <a:r>
              <a:rPr lang="ko-KR" altLang="en-US" sz="800" b="1" dirty="0" smtClean="0">
                <a:latin typeface="맑은 고딕" pitchFamily="50" charset="-127"/>
              </a:rPr>
              <a:t>구분 </a:t>
            </a:r>
            <a:r>
              <a:rPr lang="en-US" altLang="ko-KR" sz="800" b="1" dirty="0" smtClean="0">
                <a:latin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</a:rPr>
              <a:t>판매지사</a:t>
            </a:r>
            <a:r>
              <a:rPr lang="en-US" altLang="ko-KR" sz="800" b="1" dirty="0" smtClean="0">
                <a:latin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B2B, B2C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1-6) </a:t>
            </a:r>
            <a:r>
              <a:rPr lang="ko-KR" altLang="en-US" sz="800" b="1" dirty="0" smtClean="0">
                <a:latin typeface="맑은 고딕" pitchFamily="50" charset="-127"/>
              </a:rPr>
              <a:t>환불가능여부 </a:t>
            </a:r>
            <a:r>
              <a:rPr lang="en-US" altLang="ko-KR" sz="800" b="1" dirty="0" smtClean="0">
                <a:latin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</a:rPr>
              <a:t>판매지사</a:t>
            </a:r>
            <a:r>
              <a:rPr lang="en-US" altLang="ko-KR" sz="800" b="1" dirty="0" smtClean="0">
                <a:latin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환불가능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환불불가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</a:rPr>
              <a:t>검색 버튼 </a:t>
            </a:r>
            <a:r>
              <a:rPr lang="en-US" altLang="ko-KR" sz="800" b="1" dirty="0" smtClean="0">
                <a:latin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</a:rPr>
              <a:t>전체 공통</a:t>
            </a:r>
            <a:r>
              <a:rPr lang="en-US" altLang="ko-KR" sz="800" b="1" dirty="0" smtClean="0">
                <a:latin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클릭 시 검색 결과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검색 결과 없으면 </a:t>
            </a:r>
            <a:r>
              <a:rPr lang="en-US" altLang="ko-KR" sz="800" dirty="0" smtClean="0">
                <a:latin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</a:rPr>
              <a:t>검색된 내용이 없습니다</a:t>
            </a:r>
            <a:r>
              <a:rPr lang="en-US" altLang="ko-KR" sz="800" dirty="0" smtClean="0">
                <a:latin typeface="맑은 고딕" pitchFamily="50" charset="-127"/>
              </a:rPr>
              <a:t>.” </a:t>
            </a:r>
            <a:r>
              <a:rPr lang="ko-KR" altLang="en-US" sz="800" dirty="0" smtClean="0">
                <a:latin typeface="맑은 고딕" pitchFamily="50" charset="-127"/>
              </a:rPr>
              <a:t>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</a:rPr>
              <a:t>판매처 검색 결과 총 건수 출력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</a:rPr>
              <a:t>엑셀 </a:t>
            </a:r>
            <a:r>
              <a:rPr lang="ko-KR" altLang="en-US" sz="800" b="1" dirty="0">
                <a:latin typeface="맑은 고딕" pitchFamily="50" charset="-127"/>
              </a:rPr>
              <a:t>다운 </a:t>
            </a:r>
            <a:r>
              <a:rPr lang="en-US" altLang="ko-KR" sz="800" b="1" dirty="0" smtClean="0">
                <a:latin typeface="맑은 고딕" pitchFamily="50" charset="-127"/>
              </a:rPr>
              <a:t> : </a:t>
            </a:r>
            <a:r>
              <a:rPr lang="ko-KR" altLang="en-US" sz="800" b="1" dirty="0" smtClean="0">
                <a:latin typeface="맑은 고딕" pitchFamily="50" charset="-127"/>
              </a:rPr>
              <a:t>뒤페이지에서 재 설명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</a:rPr>
              <a:t>판매처 등록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판매처 등록 </a:t>
            </a:r>
            <a:r>
              <a:rPr lang="ko-KR" altLang="en-US" sz="800" dirty="0">
                <a:latin typeface="맑은 고딕" pitchFamily="50" charset="-127"/>
              </a:rPr>
              <a:t>페이지 </a:t>
            </a:r>
            <a:r>
              <a:rPr lang="ko-KR" altLang="en-US" sz="800" dirty="0" smtClean="0">
                <a:latin typeface="맑은 고딕" pitchFamily="50" charset="-127"/>
              </a:rPr>
              <a:t>팝업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6" y="227619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522" y="786590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4" y="75967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63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34" y="1270032"/>
            <a:ext cx="1944000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/>
          <a:lstStyle/>
          <a:p>
            <a:pPr latinLnBrk="0">
              <a:spcBef>
                <a:spcPct val="25000"/>
              </a:spcBef>
              <a:defRPr/>
            </a:pPr>
            <a:endParaRPr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12" y="1266742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86C391F-B7DE-A5ED-4925-E1263DC11C54}"/>
              </a:ext>
            </a:extLst>
          </p:cNvPr>
          <p:cNvSpPr/>
          <p:nvPr/>
        </p:nvSpPr>
        <p:spPr>
          <a:xfrm>
            <a:off x="3280544" y="94963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D549D22-7EC9-1AC8-673D-8E6479B6B9F4}"/>
              </a:ext>
            </a:extLst>
          </p:cNvPr>
          <p:cNvSpPr/>
          <p:nvPr/>
        </p:nvSpPr>
        <p:spPr>
          <a:xfrm>
            <a:off x="3866063" y="94963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40EC092-5270-F5C5-1FBF-D490F71720F8}"/>
              </a:ext>
            </a:extLst>
          </p:cNvPr>
          <p:cNvSpPr/>
          <p:nvPr/>
        </p:nvSpPr>
        <p:spPr>
          <a:xfrm>
            <a:off x="4446761" y="94963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4E55246-058D-440E-352F-4E06B3391362}"/>
              </a:ext>
            </a:extLst>
          </p:cNvPr>
          <p:cNvSpPr/>
          <p:nvPr/>
        </p:nvSpPr>
        <p:spPr>
          <a:xfrm>
            <a:off x="5010724" y="94963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369EAF3-35E6-EF97-3A66-93EEEFE4A5FD}"/>
              </a:ext>
            </a:extLst>
          </p:cNvPr>
          <p:cNvSpPr/>
          <p:nvPr/>
        </p:nvSpPr>
        <p:spPr>
          <a:xfrm>
            <a:off x="5581335" y="94963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</a:p>
        </p:txBody>
      </p:sp>
      <p:pic>
        <p:nvPicPr>
          <p:cNvPr id="172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2044" y="961132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23112" y="941737"/>
            <a:ext cx="828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2024-01-01</a:t>
            </a:r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5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5417" y="955859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136485" y="936464"/>
            <a:ext cx="828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2024-12-02</a:t>
            </a:r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722" y="892199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78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790" y="1605653"/>
            <a:ext cx="1024269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28" y="1596717"/>
            <a:ext cx="105000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184" y="1604032"/>
            <a:ext cx="1049826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 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011" y="1604032"/>
            <a:ext cx="1024269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07" y="1200825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07" y="1519654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522" y="1518592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797" y="1518592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072" y="1518592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21" y="195369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69A641-4D2B-6B91-08C4-7349C11357CE}"/>
              </a:ext>
            </a:extLst>
          </p:cNvPr>
          <p:cNvSpPr txBox="1"/>
          <p:nvPr/>
        </p:nvSpPr>
        <p:spPr>
          <a:xfrm>
            <a:off x="-12928" y="3644339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09408"/>
              </p:ext>
            </p:extLst>
          </p:nvPr>
        </p:nvGraphicFramePr>
        <p:xfrm>
          <a:off x="125511" y="2698741"/>
          <a:ext cx="7658159" cy="1529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2137">
                  <a:extLst>
                    <a:ext uri="{9D8B030D-6E8A-4147-A177-3AD203B41FA5}">
                      <a16:colId xmlns:a16="http://schemas.microsoft.com/office/drawing/2014/main" val="3493505918"/>
                    </a:ext>
                  </a:extLst>
                </a:gridCol>
                <a:gridCol w="1122814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722085">
                  <a:extLst>
                    <a:ext uri="{9D8B030D-6E8A-4147-A177-3AD203B41FA5}">
                      <a16:colId xmlns:a16="http://schemas.microsoft.com/office/drawing/2014/main" val="1908700624"/>
                    </a:ext>
                  </a:extLst>
                </a:gridCol>
                <a:gridCol w="1374052">
                  <a:extLst>
                    <a:ext uri="{9D8B030D-6E8A-4147-A177-3AD203B41FA5}">
                      <a16:colId xmlns:a16="http://schemas.microsoft.com/office/drawing/2014/main" val="928234386"/>
                    </a:ext>
                  </a:extLst>
                </a:gridCol>
                <a:gridCol w="1364165">
                  <a:extLst>
                    <a:ext uri="{9D8B030D-6E8A-4147-A177-3AD203B41FA5}">
                      <a16:colId xmlns:a16="http://schemas.microsoft.com/office/drawing/2014/main" val="3114817299"/>
                    </a:ext>
                  </a:extLst>
                </a:gridCol>
                <a:gridCol w="1472906">
                  <a:extLst>
                    <a:ext uri="{9D8B030D-6E8A-4147-A177-3AD203B41FA5}">
                      <a16:colId xmlns:a16="http://schemas.microsoft.com/office/drawing/2014/main" val="2719116136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판매사코드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계약기간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C00000000005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2023.12.01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다날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YYYY.MM.DD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  <a:tr h="14466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즐거운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2024.01.01~2024.12.12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0489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기프트콘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7139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쿠프마케팅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2024.01.01~2024.12.12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5306"/>
                  </a:ext>
                </a:extLst>
              </a:tr>
            </a:tbl>
          </a:graphicData>
        </a:graphic>
      </p:graphicFrame>
      <p:sp>
        <p:nvSpPr>
          <p:cNvPr id="54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914" y="234078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61" name="Vertical Scrollbar"/>
          <p:cNvGrpSpPr/>
          <p:nvPr>
            <p:custDataLst>
              <p:tags r:id="rId1"/>
            </p:custDataLst>
          </p:nvPr>
        </p:nvGrpSpPr>
        <p:grpSpPr>
          <a:xfrm>
            <a:off x="7668428" y="2961172"/>
            <a:ext cx="108000" cy="1260000"/>
            <a:chOff x="508000" y="1539522"/>
            <a:chExt cx="144016" cy="1800200"/>
          </a:xfrm>
        </p:grpSpPr>
        <p:sp>
          <p:nvSpPr>
            <p:cNvPr id="62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4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140" y="234078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9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탭 정보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BGF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옵션은 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5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</a:rPr>
              <a:t>가지탭으로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구분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각 상품권종 생성 시 필요에 따라 옵션 선택하여 상품권 생성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기본정보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기본 상품 정보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BGF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리테일 경우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BGF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탭 생성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BGF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상품권정보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BGF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행사정보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BGF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사용정보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BGF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할인정보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BGF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프로모션정보</a:t>
            </a:r>
            <a:endParaRPr lang="en-US" altLang="ko-KR" sz="800" dirty="0">
              <a:latin typeface="맑은 고딕" pitchFamily="50" charset="-127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TextBox 138"/>
          <p:cNvSpPr txBox="1"/>
          <p:nvPr/>
        </p:nvSpPr>
        <p:spPr>
          <a:xfrm>
            <a:off x="125590" y="4644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상품권 등록</a:t>
            </a:r>
            <a:endParaRPr lang="ko-KR" altLang="en-US" sz="900" b="1" dirty="0"/>
          </a:p>
        </p:txBody>
      </p:sp>
      <p:sp>
        <p:nvSpPr>
          <p:cNvPr id="148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SC-03-003</a:t>
            </a:r>
            <a:endParaRPr lang="ko-KR" altLang="en-US" dirty="0"/>
          </a:p>
        </p:txBody>
      </p:sp>
      <p:sp>
        <p:nvSpPr>
          <p:cNvPr id="159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8933" y="1433114"/>
            <a:ext cx="93600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1108885" y="1717176"/>
            <a:ext cx="6732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 bwMode="auto">
          <a:xfrm>
            <a:off x="202667" y="1716880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8" y="129553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4923" y="2408093"/>
            <a:ext cx="93600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93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33456" y="2408441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059541" y="2697906"/>
            <a:ext cx="579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5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198657" y="2691859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20402" y="2411639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98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05632" y="2410734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9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095023" y="2411298"/>
            <a:ext cx="1229431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201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18189" y="2408898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2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0" y="230502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83453" y="998594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67071" y="989123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5765097" y="987355"/>
            <a:ext cx="611289" cy="2157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임시저장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69092" y="2031347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52710" y="2021876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5750736" y="2020108"/>
            <a:ext cx="611289" cy="2157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임시저장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기본정보 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상품권코드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실제 판매지사 내 전시 및 판매될 상품권 코드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등록일자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신규등록록시 자동 생성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공급사 검색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브랜드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브랜드 검색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교환처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교환처 검색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판매 상태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판매중지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발행 불가능 상태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판매중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발행 가능 상태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800" b="1" dirty="0">
                <a:latin typeface="맑은 고딕" pitchFamily="50" charset="-127"/>
              </a:rPr>
              <a:t>발행채널 </a:t>
            </a: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연동 방법 확인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필요  </a:t>
            </a:r>
            <a:endParaRPr lang="en-US" altLang="ko-KR" sz="800" dirty="0">
              <a:solidFill>
                <a:srgbClr val="FF0000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선택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err="1">
                <a:latin typeface="맑은 고딕" pitchFamily="50" charset="-127"/>
              </a:rPr>
              <a:t>일반발행</a:t>
            </a:r>
            <a:r>
              <a:rPr lang="en-US" altLang="ko-KR" sz="800" dirty="0">
                <a:latin typeface="맑은 고딕" pitchFamily="50" charset="-127"/>
              </a:rPr>
              <a:t>, CU</a:t>
            </a:r>
            <a:r>
              <a:rPr lang="ko-KR" altLang="en-US" sz="800" dirty="0">
                <a:latin typeface="맑은 고딕" pitchFamily="50" charset="-127"/>
              </a:rPr>
              <a:t>행사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 err="1">
                <a:latin typeface="맑은 고딕" pitchFamily="50" charset="-127"/>
              </a:rPr>
              <a:t>실시간발행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제휴사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err="1">
                <a:latin typeface="맑은 고딕" pitchFamily="50" charset="-127"/>
              </a:rPr>
              <a:t>일매출행사</a:t>
            </a:r>
            <a:r>
              <a:rPr lang="en-US" altLang="ko-KR" sz="800" dirty="0">
                <a:latin typeface="맑은 고딕" pitchFamily="50" charset="-127"/>
              </a:rPr>
              <a:t>, POS</a:t>
            </a:r>
            <a:r>
              <a:rPr lang="ko-KR" altLang="en-US" sz="800" dirty="0">
                <a:latin typeface="맑은 고딕" pitchFamily="50" charset="-127"/>
              </a:rPr>
              <a:t>발행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 err="1">
                <a:latin typeface="맑은 고딕" pitchFamily="50" charset="-127"/>
              </a:rPr>
              <a:t>플러스원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권종타입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금액권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교환권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할인권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온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오프라인타입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오프라인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매장전용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전용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판매기간설정여부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~ 2030-12-31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수정 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현재일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유효기간타입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발행일기준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12-1)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발행일기준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일자 선택 및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선택 시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활성화 및 일자 입력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숫자만 입력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12-2)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기간설정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시작일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종료일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기간 설정 폼 출력 및 기간 설정 시 총 일 계산하여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내 출력 텍스트 박스는 입력 불가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13. </a:t>
            </a:r>
            <a:r>
              <a:rPr lang="ko-KR" altLang="en-US" sz="800" b="1" dirty="0" smtClean="0">
                <a:latin typeface="맑은 고딕" pitchFamily="50" charset="-127"/>
              </a:rPr>
              <a:t>유효기간연장여부</a:t>
            </a:r>
            <a:r>
              <a:rPr lang="en-US" altLang="ko-KR" sz="800" b="1" dirty="0" smtClean="0">
                <a:latin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</a:rPr>
              <a:t>취소가능여부</a:t>
            </a:r>
            <a:r>
              <a:rPr lang="en-US" altLang="ko-KR" sz="800" b="1" dirty="0" smtClean="0">
                <a:latin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</a:rPr>
              <a:t>환불가능여부 </a:t>
            </a: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불가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가능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905"/>
              </p:ext>
            </p:extLst>
          </p:nvPr>
        </p:nvGraphicFramePr>
        <p:xfrm>
          <a:off x="144982" y="1386632"/>
          <a:ext cx="7590579" cy="361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등록일자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교환처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발행채널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318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권종타입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온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오프라인타입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752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판매기간설정여부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4220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072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00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유효기간연장여부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취소가능여부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75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환불가능여부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9438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06" y="148190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80461" y="2553560"/>
            <a:ext cx="2052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74675" y="1826159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7274097" y="1826159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4071" y="1827779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403493" y="1827779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4071" y="2179429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403493" y="2179429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3903" y="2224482"/>
            <a:ext cx="558017" cy="144922"/>
            <a:chOff x="765932" y="2788621"/>
            <a:chExt cx="558017" cy="144922"/>
          </a:xfrm>
        </p:grpSpPr>
        <p:sp>
          <p:nvSpPr>
            <p:cNvPr id="149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50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51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2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53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913249" y="2221097"/>
            <a:ext cx="455425" cy="144922"/>
            <a:chOff x="765934" y="2789793"/>
            <a:chExt cx="455425" cy="144922"/>
          </a:xfrm>
        </p:grpSpPr>
        <p:sp>
          <p:nvSpPr>
            <p:cNvPr id="154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55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56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7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4071" y="2556267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4071" y="2915101"/>
            <a:ext cx="2052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90300" y="3680601"/>
            <a:ext cx="660609" cy="144922"/>
            <a:chOff x="765932" y="2788621"/>
            <a:chExt cx="660609" cy="144922"/>
          </a:xfrm>
        </p:grpSpPr>
        <p:sp>
          <p:nvSpPr>
            <p:cNvPr id="174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발행일기준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75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7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7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7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326698" y="3675994"/>
            <a:ext cx="1309826" cy="144922"/>
            <a:chOff x="765934" y="2789793"/>
            <a:chExt cx="1309826" cy="144922"/>
          </a:xfrm>
        </p:grpSpPr>
        <p:sp>
          <p:nvSpPr>
            <p:cNvPr id="17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855420" y="2789793"/>
              <a:ext cx="122034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기간설정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(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시작일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~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종료일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)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8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8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8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1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12" y="186521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1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6" y="221907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12" y="257294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52" y="295625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4" y="364611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373" y="148506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79" y="186837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953" y="222224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79" y="257610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045" y="292997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5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 cstate="print"/>
          <a:srcRect/>
          <a:stretch>
            <a:fillRect/>
          </a:stretch>
        </p:blipFill>
        <p:spPr bwMode="auto">
          <a:xfrm>
            <a:off x="2396080" y="5378724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37148" y="5359329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4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 cstate="print"/>
          <a:srcRect/>
          <a:stretch>
            <a:fillRect/>
          </a:stretch>
        </p:blipFill>
        <p:spPr bwMode="auto">
          <a:xfrm>
            <a:off x="3609453" y="5373451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50521" y="5354056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4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366" y="5301852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33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97" y="3546042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280" y="3544051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0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46631" y="4745339"/>
            <a:ext cx="352833" cy="144922"/>
            <a:chOff x="765932" y="2788621"/>
            <a:chExt cx="352833" cy="144922"/>
          </a:xfrm>
        </p:grpSpPr>
        <p:sp>
          <p:nvSpPr>
            <p:cNvPr id="361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가능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62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63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64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6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283703" y="4747547"/>
            <a:ext cx="352833" cy="144922"/>
            <a:chOff x="765934" y="2789793"/>
            <a:chExt cx="352833" cy="144922"/>
          </a:xfrm>
        </p:grpSpPr>
        <p:sp>
          <p:nvSpPr>
            <p:cNvPr id="36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불가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6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6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6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70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758348" y="4370099"/>
            <a:ext cx="352833" cy="144922"/>
            <a:chOff x="765932" y="2788621"/>
            <a:chExt cx="352833" cy="144922"/>
          </a:xfrm>
        </p:grpSpPr>
        <p:sp>
          <p:nvSpPr>
            <p:cNvPr id="371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가능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72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73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74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7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195420" y="4372307"/>
            <a:ext cx="352833" cy="144922"/>
            <a:chOff x="765934" y="2789793"/>
            <a:chExt cx="352833" cy="144922"/>
          </a:xfrm>
        </p:grpSpPr>
        <p:sp>
          <p:nvSpPr>
            <p:cNvPr id="37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불가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7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7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7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73395" y="2908462"/>
            <a:ext cx="2052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TextBox 138"/>
          <p:cNvSpPr txBox="1"/>
          <p:nvPr/>
        </p:nvSpPr>
        <p:spPr>
          <a:xfrm>
            <a:off x="125590" y="4644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상품권 등록</a:t>
            </a:r>
            <a:endParaRPr lang="ko-KR" altLang="en-US" sz="900" b="1" dirty="0"/>
          </a:p>
        </p:txBody>
      </p:sp>
      <p:grpSp>
        <p:nvGrpSpPr>
          <p:cNvPr id="22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290300" y="4015141"/>
            <a:ext cx="362451" cy="144922"/>
            <a:chOff x="765934" y="2789793"/>
            <a:chExt cx="362451" cy="144922"/>
          </a:xfrm>
        </p:grpSpPr>
        <p:sp>
          <p:nvSpPr>
            <p:cNvPr id="23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30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3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3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3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3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729795" y="4014112"/>
            <a:ext cx="362451" cy="144922"/>
            <a:chOff x="765934" y="2789793"/>
            <a:chExt cx="362451" cy="144922"/>
          </a:xfrm>
        </p:grpSpPr>
        <p:sp>
          <p:nvSpPr>
            <p:cNvPr id="23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60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3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3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3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3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149544" y="4012861"/>
            <a:ext cx="362451" cy="144922"/>
            <a:chOff x="765934" y="2789793"/>
            <a:chExt cx="362451" cy="144922"/>
          </a:xfrm>
        </p:grpSpPr>
        <p:sp>
          <p:nvSpPr>
            <p:cNvPr id="24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90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4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4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584791" y="4006961"/>
            <a:ext cx="418557" cy="144922"/>
            <a:chOff x="765934" y="2789793"/>
            <a:chExt cx="418557" cy="144922"/>
          </a:xfrm>
        </p:grpSpPr>
        <p:sp>
          <p:nvSpPr>
            <p:cNvPr id="24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855420" y="2789793"/>
              <a:ext cx="32907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180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4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4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3128524" y="4013532"/>
            <a:ext cx="306346" cy="144922"/>
            <a:chOff x="765934" y="2789793"/>
            <a:chExt cx="306346" cy="144922"/>
          </a:xfrm>
        </p:grpSpPr>
        <p:sp>
          <p:nvSpPr>
            <p:cNvPr id="25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554642" y="4012323"/>
            <a:ext cx="306346" cy="144922"/>
            <a:chOff x="765934" y="2789793"/>
            <a:chExt cx="306346" cy="144922"/>
          </a:xfrm>
        </p:grpSpPr>
        <p:sp>
          <p:nvSpPr>
            <p:cNvPr id="25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61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3955752" y="4011141"/>
            <a:ext cx="352833" cy="144922"/>
            <a:chOff x="765934" y="2789793"/>
            <a:chExt cx="352833" cy="144922"/>
          </a:xfrm>
        </p:grpSpPr>
        <p:sp>
          <p:nvSpPr>
            <p:cNvPr id="262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입력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63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64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5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326054" y="3981936"/>
            <a:ext cx="82697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9390" y="40009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245879" y="5360699"/>
            <a:ext cx="826973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984980" y="53582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총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5023687" y="53575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4911255" y="2493479"/>
            <a:ext cx="1873153" cy="3579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사용여부확인</a:t>
            </a:r>
            <a:r>
              <a:rPr lang="en-US" altLang="ko-KR" sz="1000" b="1" dirty="0" smtClean="0"/>
              <a:t>, IT</a:t>
            </a:r>
            <a:r>
              <a:rPr lang="ko-KR" altLang="en-US" sz="1000" b="1" dirty="0" smtClean="0"/>
              <a:t>개발팀에 확인 요청 중</a:t>
            </a:r>
            <a:endParaRPr lang="ko-KR" altLang="en-US" sz="1000" b="1" dirty="0"/>
          </a:p>
        </p:txBody>
      </p:sp>
      <p:sp>
        <p:nvSpPr>
          <p:cNvPr id="27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2" y="424726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291793" y="3303461"/>
            <a:ext cx="455425" cy="144922"/>
            <a:chOff x="765932" y="2788621"/>
            <a:chExt cx="455425" cy="144922"/>
          </a:xfrm>
        </p:grpSpPr>
        <p:sp>
          <p:nvSpPr>
            <p:cNvPr id="28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8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9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97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9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1850489" y="3298689"/>
            <a:ext cx="352833" cy="144922"/>
            <a:chOff x="765934" y="2789793"/>
            <a:chExt cx="352833" cy="144922"/>
          </a:xfrm>
        </p:grpSpPr>
        <p:sp>
          <p:nvSpPr>
            <p:cNvPr id="29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0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0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05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pic>
        <p:nvPicPr>
          <p:cNvPr id="306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 cstate="print"/>
          <a:srcRect/>
          <a:stretch>
            <a:fillRect/>
          </a:stretch>
        </p:blipFill>
        <p:spPr bwMode="auto">
          <a:xfrm>
            <a:off x="3185321" y="3292325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26389" y="3272930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2024-07-01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8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 cstate="print"/>
          <a:srcRect/>
          <a:stretch>
            <a:fillRect/>
          </a:stretch>
        </p:blipFill>
        <p:spPr bwMode="auto">
          <a:xfrm>
            <a:off x="4398694" y="3294367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539762" y="3274972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2030-12-31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999" y="3223392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grpSp>
        <p:nvGrpSpPr>
          <p:cNvPr id="31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1846472" y="4385555"/>
            <a:ext cx="352833" cy="144922"/>
            <a:chOff x="765932" y="2788621"/>
            <a:chExt cx="352833" cy="144922"/>
          </a:xfrm>
        </p:grpSpPr>
        <p:sp>
          <p:nvSpPr>
            <p:cNvPr id="31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가능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1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14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1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1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283544" y="4387763"/>
            <a:ext cx="352833" cy="144922"/>
            <a:chOff x="765934" y="2789793"/>
            <a:chExt cx="352833" cy="144922"/>
          </a:xfrm>
        </p:grpSpPr>
        <p:sp>
          <p:nvSpPr>
            <p:cNvPr id="31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불가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1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1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2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2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7" y="330118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SC-03-003</a:t>
            </a:r>
            <a:endParaRPr lang="ko-KR" altLang="en-US" dirty="0"/>
          </a:p>
        </p:txBody>
      </p:sp>
      <p:sp>
        <p:nvSpPr>
          <p:cNvPr id="159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6143" y="891789"/>
            <a:ext cx="93600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1058842" y="1181602"/>
            <a:ext cx="669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169877" y="1175555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70276" y="891789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53894" y="882318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5751920" y="880550"/>
            <a:ext cx="611289" cy="2157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임시저장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41342" y="3932698"/>
            <a:ext cx="4502138" cy="3536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605" y="3865998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1828209" y="4329145"/>
            <a:ext cx="1497575" cy="429392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1300843" y="5291568"/>
            <a:ext cx="4502138" cy="3536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605" y="5200220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8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기본정보 </a:t>
            </a:r>
            <a:r>
              <a:rPr lang="en-US" altLang="ko-KR" dirty="0" smtClean="0"/>
              <a:t>(2/5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일반상품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614503"/>
            <a:ext cx="2006184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상품이미지 등록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권장 사이즈 확인 필요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브랜드이미지 등록과 기능 동일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스킨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기본스킨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스킨관리 내 기본스킨으로 체크된 스킨 발송처리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기본스킨이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변경되면 변경된 기본스킨으로 발송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스킨검색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검색 시 스킨 이미지 검색 폴더 팝업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이미지만 첨부 가능 처리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ALERT [2-2-2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기본스킨</a:t>
            </a:r>
            <a:r>
              <a:rPr lang="ko-KR" altLang="en-US" sz="8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선택이 되어있는데 스킨 검색 버튼을 클릭 했을 경우 스킨검색 라디오버튼에 체크 처리 후 스킨 검색 팝업 띄움</a:t>
            </a:r>
            <a:endParaRPr lang="en-US" altLang="ko-KR" sz="800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2-3)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미리보기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미리보기 클릭 시 선택된 스킨 확인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띄움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기본 스킨 선택 후 미리보기 클릭 시 기본 스킨 팝업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스킨검색 선택 후 미리보기 클릭 시 선택된 스킨이 없을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[2-3-1]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93555"/>
              </p:ext>
            </p:extLst>
          </p:nvPr>
        </p:nvGraphicFramePr>
        <p:xfrm>
          <a:off x="161556" y="741109"/>
          <a:ext cx="7590579" cy="2248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1798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상품이미지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9248"/>
                  </a:ext>
                </a:extLst>
              </a:tr>
              <a:tr h="4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21057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08711" y="2700258"/>
            <a:ext cx="2052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808133" y="2700258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5364889" y="2696600"/>
            <a:ext cx="88337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44636" y="2695473"/>
            <a:ext cx="558017" cy="144922"/>
            <a:chOff x="765932" y="2788621"/>
            <a:chExt cx="558017" cy="144922"/>
          </a:xfrm>
        </p:grpSpPr>
        <p:sp>
          <p:nvSpPr>
            <p:cNvPr id="16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스킨검색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6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7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F519C66-5F50-9028-1DC0-16999E14E3D5}"/>
              </a:ext>
            </a:extLst>
          </p:cNvPr>
          <p:cNvSpPr/>
          <p:nvPr/>
        </p:nvSpPr>
        <p:spPr>
          <a:xfrm>
            <a:off x="1501670" y="1996737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등록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C60689C-ADF3-5ED3-8FC9-7C6B30F5FA3F}"/>
              </a:ext>
            </a:extLst>
          </p:cNvPr>
          <p:cNvSpPr/>
          <p:nvPr/>
        </p:nvSpPr>
        <p:spPr>
          <a:xfrm>
            <a:off x="1397354" y="883000"/>
            <a:ext cx="1080000" cy="10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1354306" y="4563605"/>
            <a:ext cx="1664282" cy="6096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스킨을 검색 해 주세요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65" y="4486327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그림 191">
            <a:extLst>
              <a:ext uri="{FF2B5EF4-FFF2-40B4-BE49-F238E27FC236}">
                <a16:creationId xmlns:a16="http://schemas.microsoft.com/office/drawing/2014/main" id="{E8EF5C88-3F00-8FCF-D895-33E04AD32E9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9342" b="56860" l="13396" r="877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1" t="14652" r="2944" b="38450"/>
          <a:stretch/>
        </p:blipFill>
        <p:spPr>
          <a:xfrm>
            <a:off x="1395870" y="909750"/>
            <a:ext cx="1110076" cy="105976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CF337BB1-3C7E-753D-3D61-95F2D63F6319}"/>
              </a:ext>
            </a:extLst>
          </p:cNvPr>
          <p:cNvSpPr txBox="1"/>
          <p:nvPr/>
        </p:nvSpPr>
        <p:spPr>
          <a:xfrm>
            <a:off x="2244947" y="882246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121" y="2305025"/>
            <a:ext cx="5018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* </a:t>
            </a:r>
            <a:r>
              <a:rPr lang="ko-KR" altLang="en-US" sz="800" dirty="0" smtClean="0">
                <a:latin typeface="+mn-ea"/>
              </a:rPr>
              <a:t>권장 사이즈 </a:t>
            </a:r>
            <a:r>
              <a:rPr lang="en-US" altLang="ko-KR" sz="800" dirty="0" smtClean="0">
                <a:latin typeface="+mn-ea"/>
              </a:rPr>
              <a:t>370x370 /5MB</a:t>
            </a:r>
            <a:r>
              <a:rPr lang="ko-KR" altLang="en-US" sz="800" dirty="0" smtClean="0">
                <a:latin typeface="+mn-ea"/>
              </a:rPr>
              <a:t>이하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지원 파일 형식 </a:t>
            </a:r>
            <a:r>
              <a:rPr lang="en-US" altLang="ko-KR" sz="800" dirty="0" smtClean="0">
                <a:latin typeface="+mn-ea"/>
              </a:rPr>
              <a:t>png, jpg, jpeg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0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06" y="3010594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그림 20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8517" y="3528672"/>
            <a:ext cx="1477611" cy="2773615"/>
          </a:xfrm>
          <a:prstGeom prst="rect">
            <a:avLst/>
          </a:prstGeom>
        </p:spPr>
      </p:pic>
      <p:sp>
        <p:nvSpPr>
          <p:cNvPr id="21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546" y="259465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336" y="355988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1354306" y="3744873"/>
            <a:ext cx="1664282" cy="6096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이미지는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PNG, JPG, jpeg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형식만 등록 가능합니다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65" y="366759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56012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" y="268038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08711" y="3176798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808133" y="3176798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5364889" y="3173140"/>
            <a:ext cx="88337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50735" y="3191454"/>
            <a:ext cx="558017" cy="144922"/>
            <a:chOff x="765934" y="2789793"/>
            <a:chExt cx="558017" cy="144922"/>
          </a:xfrm>
        </p:grpSpPr>
        <p:sp>
          <p:nvSpPr>
            <p:cNvPr id="23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855420" y="2789793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스킨검색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4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4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919" y="2546343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753" y="307659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55" y="3926315"/>
            <a:ext cx="1114613" cy="1970683"/>
          </a:xfrm>
          <a:prstGeom prst="rect">
            <a:avLst/>
          </a:prstGeom>
        </p:spPr>
      </p:pic>
      <p:grpSp>
        <p:nvGrpSpPr>
          <p:cNvPr id="24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54306" y="2701607"/>
            <a:ext cx="558017" cy="144922"/>
            <a:chOff x="765934" y="2789793"/>
            <a:chExt cx="558017" cy="144922"/>
          </a:xfrm>
        </p:grpSpPr>
        <p:sp>
          <p:nvSpPr>
            <p:cNvPr id="24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855420" y="2789793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기본스킨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2433" y="3191454"/>
            <a:ext cx="558017" cy="144922"/>
            <a:chOff x="765932" y="2788621"/>
            <a:chExt cx="558017" cy="144922"/>
          </a:xfrm>
        </p:grpSpPr>
        <p:sp>
          <p:nvSpPr>
            <p:cNvPr id="25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기본스킨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8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59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0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1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기본정보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공급사가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BGF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리테일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공급사이고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권종타입이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교환권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일 경우 상품 선택 시 선택된 상품의 판매가와 수량을 곱하여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상품권가격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및 판매가 상품 가격 계산하여 동시 출력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상품권가격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액면가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MMS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발송 시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금액정보에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판매가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 가격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정산구분 </a:t>
            </a: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시스템관리 </a:t>
            </a:r>
            <a:r>
              <a:rPr lang="en-US" altLang="ko-KR" sz="800" dirty="0" smtClean="0">
                <a:latin typeface="맑은 고딕" pitchFamily="50" charset="-127"/>
              </a:rPr>
              <a:t>&gt; </a:t>
            </a:r>
            <a:r>
              <a:rPr lang="ko-KR" altLang="en-US" sz="800" dirty="0" smtClean="0">
                <a:latin typeface="맑은 고딕" pitchFamily="50" charset="-127"/>
              </a:rPr>
              <a:t>공통코드관리 정산구분 내역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>
                <a:latin typeface="맑은 고딕" pitchFamily="50" charset="-127"/>
              </a:rPr>
              <a:t>프로모션부담금 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미설정 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선택 시 </a:t>
            </a:r>
            <a:r>
              <a:rPr lang="ko-KR" altLang="en-US" sz="800" dirty="0" smtClean="0">
                <a:latin typeface="맑은 고딕" pitchFamily="50" charset="-127"/>
              </a:rPr>
              <a:t>아래 공급사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판매지사 제조사 선택 및 프로모션 금액 입력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4-1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dirty="0" err="1" smtClean="0">
                <a:latin typeface="맑은 고딕" pitchFamily="50" charset="-127"/>
              </a:rPr>
              <a:t>업체명</a:t>
            </a:r>
            <a:r>
              <a:rPr lang="ko-KR" altLang="en-US" sz="800" dirty="0" smtClean="0">
                <a:latin typeface="맑은 고딕" pitchFamily="50" charset="-127"/>
              </a:rPr>
              <a:t> 검색 팝업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프로모션 </a:t>
            </a:r>
            <a:r>
              <a:rPr lang="ko-KR" altLang="en-US" sz="800" b="1" dirty="0" err="1" smtClean="0">
                <a:latin typeface="맑은 고딕" pitchFamily="50" charset="-127"/>
              </a:rPr>
              <a:t>부담업체</a:t>
            </a:r>
            <a:r>
              <a:rPr lang="ko-KR" altLang="en-US" sz="800" b="1" dirty="0" smtClean="0">
                <a:latin typeface="맑은 고딕" pitchFamily="50" charset="-127"/>
              </a:rPr>
              <a:t> 에 따라 검색 창 다름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latin typeface="맑은 고딕" pitchFamily="50" charset="-127"/>
              </a:rPr>
              <a:t>공급지사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공급지사 검색 팝업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latin typeface="맑은 고딕" pitchFamily="50" charset="-127"/>
              </a:rPr>
              <a:t>판매지사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판매지사 검색 팝업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latin typeface="맑은 고딕" pitchFamily="50" charset="-127"/>
              </a:rPr>
              <a:t>제조사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프로모션 </a:t>
            </a:r>
            <a:r>
              <a:rPr lang="ko-KR" altLang="en-US" sz="800" b="1" dirty="0" err="1" smtClean="0">
                <a:latin typeface="맑은 고딕" pitchFamily="50" charset="-127"/>
              </a:rPr>
              <a:t>업체관리</a:t>
            </a:r>
            <a:r>
              <a:rPr lang="ko-KR" altLang="en-US" sz="800" b="1" dirty="0" smtClean="0">
                <a:latin typeface="맑은 고딕" pitchFamily="50" charset="-127"/>
              </a:rPr>
              <a:t> 검색 팝업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4-2) </a:t>
            </a:r>
            <a:r>
              <a:rPr lang="ko-KR" altLang="en-US" sz="800" dirty="0" smtClean="0">
                <a:latin typeface="맑은 고딕" pitchFamily="50" charset="-127"/>
              </a:rPr>
              <a:t>숫자만 </a:t>
            </a:r>
            <a:r>
              <a:rPr lang="ko-KR" altLang="en-US" sz="800" dirty="0">
                <a:latin typeface="맑은 고딕" pitchFamily="50" charset="-127"/>
              </a:rPr>
              <a:t>입력 가능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단위 </a:t>
            </a:r>
            <a:r>
              <a:rPr lang="ko-KR" altLang="en-US" sz="800" dirty="0" smtClean="0">
                <a:latin typeface="맑은 고딕" pitchFamily="50" charset="-127"/>
              </a:rPr>
              <a:t>원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4-3) </a:t>
            </a:r>
            <a:r>
              <a:rPr lang="ko-KR" altLang="en-US" sz="800" dirty="0" smtClean="0">
                <a:latin typeface="맑은 고딕" pitchFamily="50" charset="-127"/>
              </a:rPr>
              <a:t>추가 시 </a:t>
            </a:r>
            <a:r>
              <a:rPr lang="en-US" altLang="ko-KR" sz="800" dirty="0" smtClean="0">
                <a:latin typeface="맑은 고딕" pitchFamily="50" charset="-127"/>
              </a:rPr>
              <a:t>1</a:t>
            </a:r>
            <a:r>
              <a:rPr lang="ko-KR" altLang="en-US" sz="800" dirty="0" err="1" smtClean="0">
                <a:latin typeface="맑은 고딕" pitchFamily="50" charset="-127"/>
              </a:rPr>
              <a:t>번아래</a:t>
            </a:r>
            <a:r>
              <a:rPr lang="ko-KR" altLang="en-US" sz="800" dirty="0" smtClean="0">
                <a:latin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</a:rPr>
              <a:t>2</a:t>
            </a:r>
            <a:r>
              <a:rPr lang="ko-KR" altLang="en-US" sz="800" dirty="0" smtClean="0">
                <a:latin typeface="맑은 고딕" pitchFamily="50" charset="-127"/>
              </a:rPr>
              <a:t>번</a:t>
            </a:r>
            <a:r>
              <a:rPr lang="en-US" altLang="ko-KR" sz="800" dirty="0" smtClean="0">
                <a:latin typeface="맑은 고딕" pitchFamily="50" charset="-127"/>
              </a:rPr>
              <a:t>… </a:t>
            </a:r>
            <a:r>
              <a:rPr lang="ko-KR" altLang="en-US" sz="800" dirty="0" smtClean="0">
                <a:latin typeface="맑은 고딕" pitchFamily="50" charset="-127"/>
              </a:rPr>
              <a:t>계속 리스트 추가 및 삭제 버튼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</a:rPr>
              <a:t>프로모션 부담 업체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안내 창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물음표 옆에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안내 창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68391"/>
              </p:ext>
            </p:extLst>
          </p:nvPr>
        </p:nvGraphicFramePr>
        <p:xfrm>
          <a:off x="168871" y="1189525"/>
          <a:ext cx="7590579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상품권가격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판매가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57782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28479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423" y="128795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90526" y="1253278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58331" y="1260206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09228" y="1648657"/>
            <a:ext cx="660609" cy="144922"/>
            <a:chOff x="765932" y="2788621"/>
            <a:chExt cx="660609" cy="144922"/>
          </a:xfrm>
        </p:grpSpPr>
        <p:sp>
          <p:nvSpPr>
            <p:cNvPr id="24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5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86482" y="1655528"/>
            <a:ext cx="352833" cy="144922"/>
            <a:chOff x="765934" y="2789793"/>
            <a:chExt cx="352833" cy="144922"/>
          </a:xfrm>
        </p:grpSpPr>
        <p:sp>
          <p:nvSpPr>
            <p:cNvPr id="25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642753" y="1655447"/>
            <a:ext cx="455425" cy="144922"/>
            <a:chOff x="765934" y="2789793"/>
            <a:chExt cx="455425" cy="144922"/>
          </a:xfrm>
        </p:grpSpPr>
        <p:sp>
          <p:nvSpPr>
            <p:cNvPr id="26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6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6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9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SC-03-003</a:t>
            </a:r>
            <a:endParaRPr lang="ko-KR" altLang="en-US" dirty="0"/>
          </a:p>
        </p:txBody>
      </p:sp>
      <p:sp>
        <p:nvSpPr>
          <p:cNvPr id="4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9" y="16421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1321"/>
              </p:ext>
            </p:extLst>
          </p:nvPr>
        </p:nvGraphicFramePr>
        <p:xfrm>
          <a:off x="178563" y="2124857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204390614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24644185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프로모션부담금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55197"/>
                  </a:ext>
                </a:extLst>
              </a:tr>
            </a:tbl>
          </a:graphicData>
        </a:graphic>
      </p:graphicFrame>
      <p:sp>
        <p:nvSpPr>
          <p:cNvPr id="8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221726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9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30778" y="2220648"/>
            <a:ext cx="455425" cy="144922"/>
            <a:chOff x="765932" y="2788621"/>
            <a:chExt cx="455425" cy="144922"/>
          </a:xfrm>
        </p:grpSpPr>
        <p:sp>
          <p:nvSpPr>
            <p:cNvPr id="9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94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9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9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050124" y="2217263"/>
            <a:ext cx="389702" cy="144922"/>
            <a:chOff x="765934" y="2789793"/>
            <a:chExt cx="389702" cy="144922"/>
          </a:xfrm>
        </p:grpSpPr>
        <p:sp>
          <p:nvSpPr>
            <p:cNvPr id="9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9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58816"/>
              </p:ext>
            </p:extLst>
          </p:nvPr>
        </p:nvGraphicFramePr>
        <p:xfrm>
          <a:off x="161556" y="2927765"/>
          <a:ext cx="7580888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287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961119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961119">
                  <a:extLst>
                    <a:ext uri="{9D8B030D-6E8A-4147-A177-3AD203B41FA5}">
                      <a16:colId xmlns:a16="http://schemas.microsoft.com/office/drawing/2014/main" val="3961277250"/>
                    </a:ext>
                  </a:extLst>
                </a:gridCol>
                <a:gridCol w="1961119">
                  <a:extLst>
                    <a:ext uri="{9D8B030D-6E8A-4147-A177-3AD203B41FA5}">
                      <a16:colId xmlns:a16="http://schemas.microsoft.com/office/drawing/2014/main" val="1861595428"/>
                    </a:ext>
                  </a:extLst>
                </a:gridCol>
                <a:gridCol w="997244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부담 업체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210693" y="2643999"/>
            <a:ext cx="504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08926" y="3299738"/>
            <a:ext cx="1332000" cy="2471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272972" y="3297016"/>
            <a:ext cx="396000" cy="2416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64153" y="3295007"/>
            <a:ext cx="1692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476062" y="3300963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</a:rPr>
              <a:t>원</a:t>
            </a:r>
            <a:endParaRPr lang="ko-KR" altLang="en-US" sz="800" dirty="0"/>
          </a:p>
        </p:txBody>
      </p:sp>
      <p:sp>
        <p:nvSpPr>
          <p:cNvPr id="128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72" y="3188994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444" y="319367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901" y="252441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03477" y="3295007"/>
            <a:ext cx="1800000" cy="252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32534" y="3295007"/>
            <a:ext cx="504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2384844" y="3018064"/>
            <a:ext cx="144000" cy="144000"/>
          </a:xfrm>
          <a:prstGeom prst="ellipse">
            <a:avLst/>
          </a:prstGeom>
          <a:solidFill>
            <a:srgbClr val="E4E7F4"/>
          </a:solidFill>
          <a:ln>
            <a:solidFill>
              <a:srgbClr val="BD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2340102" y="297457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6E88B9"/>
                </a:solidFill>
                <a:latin typeface="+mn-ea"/>
              </a:rPr>
              <a:t>?</a:t>
            </a:r>
            <a:endParaRPr lang="ko-KR" altLang="en-US" sz="900" b="1" dirty="0">
              <a:solidFill>
                <a:srgbClr val="6E88B9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03477" y="3981987"/>
            <a:ext cx="2281974" cy="15141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공급지사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제휴처관리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공급지사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판매지사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제휴처관리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판매지사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제조사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매일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롯데 등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제조사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F0F9885-FFBE-CA3A-0592-E7151DA664E5}"/>
              </a:ext>
            </a:extLst>
          </p:cNvPr>
          <p:cNvSpPr txBox="1"/>
          <p:nvPr/>
        </p:nvSpPr>
        <p:spPr>
          <a:xfrm>
            <a:off x="2882672" y="4010452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420" y="286408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530" y="4076613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프로모션 부담 업체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039530" y="4335235"/>
            <a:ext cx="1969138" cy="97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30" y="384400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368" y="2626125"/>
            <a:ext cx="7747727" cy="10680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86482" y="2335137"/>
            <a:ext cx="0" cy="3088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05153" y="2397014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설정일 경우 출력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70" name="Vertical Scrollbar"/>
          <p:cNvGrpSpPr/>
          <p:nvPr>
            <p:custDataLst>
              <p:tags r:id="rId6"/>
            </p:custDataLst>
          </p:nvPr>
        </p:nvGrpSpPr>
        <p:grpSpPr>
          <a:xfrm>
            <a:off x="7638250" y="3260104"/>
            <a:ext cx="118135" cy="1604492"/>
            <a:chOff x="508000" y="1539522"/>
            <a:chExt cx="144016" cy="1800200"/>
          </a:xfrm>
        </p:grpSpPr>
        <p:sp>
          <p:nvSpPr>
            <p:cNvPr id="71" name="Track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Scroll Thumb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19610" y="3995386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기본 </a:t>
            </a:r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r>
              <a:rPr lang="ko-KR" altLang="en-US" sz="1000" dirty="0" smtClean="0">
                <a:solidFill>
                  <a:srgbClr val="FF0000"/>
                </a:solidFill>
              </a:rPr>
              <a:t>개 출력 영역 고정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r>
              <a:rPr lang="ko-KR" altLang="en-US" sz="1000" dirty="0" smtClean="0">
                <a:solidFill>
                  <a:srgbClr val="FF0000"/>
                </a:solidFill>
              </a:rPr>
              <a:t>개 이상 시 스크롤 처리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기본정보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외부 공급사 연동 시 필수 저장 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공급사연동코드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공급사에서 전달해 주는 연동 코드 기입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BGF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리테일 공급사 일경우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공급사연동코드 확인 필요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공급사상품코드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공급사 연동 상품 코드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62312"/>
              </p:ext>
            </p:extLst>
          </p:nvPr>
        </p:nvGraphicFramePr>
        <p:xfrm>
          <a:off x="134032" y="1189525"/>
          <a:ext cx="759057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공급사연동코드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공급사상품코드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23256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21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" y="119489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431" y="118952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8043" y="1265178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92917" y="1262651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 연동 정보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6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기본정보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79033"/>
            <a:ext cx="200618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상품설명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상품설명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MMS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발송문구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 MMS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발송 시 출력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MMS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발송문구 및 유의사항 선택 및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상품권관리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&gt; MMS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문구관리 내 등록된 문구 제목 리스트 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문구 제목 선택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[2-2]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에 내용 출력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URL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문구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 MMS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발송 시 출력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URL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문구 선택 및 입력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메모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메모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43475" y="57903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세부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29257"/>
              </p:ext>
            </p:extLst>
          </p:nvPr>
        </p:nvGraphicFramePr>
        <p:xfrm>
          <a:off x="161556" y="825446"/>
          <a:ext cx="7590579" cy="4895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965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상품설명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1310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MMS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발송문구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86024"/>
                  </a:ext>
                </a:extLst>
              </a:tr>
              <a:tr h="1310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65534"/>
                  </a:ext>
                </a:extLst>
              </a:tr>
              <a:tr h="131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메모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7255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881263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2119093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발송 문구 출력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유의사항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전국 어디서나 자유롭게 사용하실 수 있는 상품권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이용방법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6989735" y="2887394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100 / 1500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1830926"/>
            <a:ext cx="6372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발송 문구                                                                                             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3457277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HTTPS://www.....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6958328" y="4225578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100 / 1500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3169110"/>
            <a:ext cx="6372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발송문구                                                                                      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4507295"/>
            <a:ext cx="6372000" cy="10239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7068053" y="552891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0 / 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6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22944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23843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3" y="369017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499351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534" y="1727088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534" y="213577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78258" y="3725468"/>
            <a:ext cx="1580730" cy="10002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mms </a:t>
            </a:r>
            <a:r>
              <a:rPr lang="ko-KR" altLang="en-US" sz="1100" dirty="0" smtClean="0"/>
              <a:t>총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발송 </a:t>
            </a:r>
            <a:r>
              <a:rPr lang="en-US" altLang="ko-KR" sz="1100" dirty="0" smtClean="0"/>
              <a:t>byte </a:t>
            </a:r>
            <a:r>
              <a:rPr lang="ko-KR" altLang="en-US" sz="1100" dirty="0" smtClean="0"/>
              <a:t>확인 후 </a:t>
            </a:r>
            <a:r>
              <a:rPr lang="en-US" altLang="ko-KR" sz="1100" dirty="0" smtClean="0"/>
              <a:t>mms</a:t>
            </a:r>
            <a:r>
              <a:rPr lang="ko-KR" altLang="en-US" sz="1100" dirty="0" smtClean="0"/>
              <a:t>발송문구 및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발송문구 최대 </a:t>
            </a:r>
            <a:r>
              <a:rPr lang="ko-KR" altLang="en-US" sz="1100" dirty="0" err="1" smtClean="0"/>
              <a:t>가능자릿수</a:t>
            </a:r>
            <a:r>
              <a:rPr lang="ko-KR" altLang="en-US" sz="1100" dirty="0" smtClean="0"/>
              <a:t> 확인 필요</a:t>
            </a:r>
            <a:endParaRPr lang="ko-KR" altLang="en-US" sz="11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BGF </a:t>
            </a:r>
            <a:r>
              <a:rPr lang="ko-KR" altLang="en-US" dirty="0" smtClean="0"/>
              <a:t>상품권 정보 옵션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공통코드관리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몇 건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추가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+1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씩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상품군 추가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영역 추가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상품군 추가에 따라 카운트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3,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4….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2-3)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상품삭제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상품검색 후 리스트업 된 상품 리스트 체크 후 삭제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체크된 내역이 없을 경우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2-3-1 ALERT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2-3-1)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상품군에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따라 알럿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의 삭제할 상품을 선택해 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상품군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의 삭제할 상품을 선택해 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2-4)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상품검색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BGF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상품검색 창 팝업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32083"/>
              </p:ext>
            </p:extLst>
          </p:nvPr>
        </p:nvGraphicFramePr>
        <p:xfrm>
          <a:off x="167307" y="1660556"/>
          <a:ext cx="759057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▶   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상품군 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5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구성상품유형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제어속성타입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성립기준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혜택방법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제한값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그룹유형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61126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61110"/>
                  </a:ext>
                </a:extLst>
              </a:tr>
            </a:tbl>
          </a:graphicData>
        </a:graphic>
      </p:graphicFrame>
      <p:sp>
        <p:nvSpPr>
          <p:cNvPr id="1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4" y="103412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4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87199" y="694420"/>
            <a:ext cx="1270492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 flipV="1">
            <a:off x="3020328" y="980713"/>
            <a:ext cx="4752000" cy="260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1112762" y="980713"/>
            <a:ext cx="1260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61852" y="697053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347082" y="696148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0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336473" y="696712"/>
            <a:ext cx="1187327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1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513919" y="694049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SC-03-004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10638" y="1360183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3040" y="1155225"/>
            <a:ext cx="1638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037" y="124544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086457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458075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458075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445180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16085" y="2445180"/>
            <a:ext cx="136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806742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806742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806742"/>
            <a:ext cx="244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13874"/>
              </p:ext>
            </p:extLst>
          </p:nvPr>
        </p:nvGraphicFramePr>
        <p:xfrm>
          <a:off x="176867" y="3791051"/>
          <a:ext cx="7579847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044">
                  <a:extLst>
                    <a:ext uri="{9D8B030D-6E8A-4147-A177-3AD203B41FA5}">
                      <a16:colId xmlns:a16="http://schemas.microsoft.com/office/drawing/2014/main" val="297592873"/>
                    </a:ext>
                  </a:extLst>
                </a:gridCol>
                <a:gridCol w="428926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97916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564193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  <a:gridCol w="897426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1620000">
                <a:tc gridSpan="7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상품을 검색해 주세요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96777" y="3509875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30207" y="3518346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1350" y="1610419"/>
            <a:ext cx="7742491" cy="429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987" y="154295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Vertical Scrollbar"/>
          <p:cNvGrpSpPr/>
          <p:nvPr>
            <p:custDataLst>
              <p:tags r:id="rId8"/>
            </p:custDataLst>
          </p:nvPr>
        </p:nvGrpSpPr>
        <p:grpSpPr>
          <a:xfrm>
            <a:off x="7638578" y="4130559"/>
            <a:ext cx="118135" cy="1604492"/>
            <a:chOff x="508000" y="1539522"/>
            <a:chExt cx="144016" cy="1800200"/>
          </a:xfrm>
        </p:grpSpPr>
        <p:sp>
          <p:nvSpPr>
            <p:cNvPr id="75" name="Track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Scroll Thumb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8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92" y="176580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77" y="3492638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097" y="343955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5987A5A-C9CB-DDCA-133F-BA2E90F1518B}"/>
              </a:ext>
            </a:extLst>
          </p:cNvPr>
          <p:cNvSpPr/>
          <p:nvPr/>
        </p:nvSpPr>
        <p:spPr>
          <a:xfrm>
            <a:off x="294630" y="6052949"/>
            <a:ext cx="2191779" cy="6190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삭제할 상품을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선택해 주세요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AutoShape 256">
            <a:extLst>
              <a:ext uri="{FF2B5EF4-FFF2-40B4-BE49-F238E27FC236}">
                <a16:creationId xmlns:a16="http://schemas.microsoft.com/office/drawing/2014/main" id="{44F3058C-A395-F95D-862E-4B2DCCB5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8" y="5999913"/>
            <a:ext cx="337927" cy="16850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089547"/>
            <a:ext cx="2470916" cy="2465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32506" y="3172906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BGF </a:t>
            </a:r>
            <a:r>
              <a:rPr lang="ko-KR" altLang="en-US" dirty="0" smtClean="0"/>
              <a:t>상품권 정보 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구성상품유형 상품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공통코드관리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구성상품유형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카테고리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제어속성타입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한정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제외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개일치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개일치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금액이상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혜택방법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정률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정액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변경매가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적립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제한값 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개최대수량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최대할인금액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그룹유형 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콤보그룹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단품그룹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우선순위 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순위까지만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운영정책에 따라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3, 4,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순위도 지정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구성상품유형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상품일 경우 테이블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상품명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상품코드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현재매가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판매가 출력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삭제 버튼 클릭 시 리스트 삭제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 내역 삭제 시 리스트 내 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+mn-ea"/>
              </a:rPr>
              <a:t>상품을 </a:t>
            </a:r>
            <a:r>
              <a:rPr lang="ko-KR" altLang="en-US" sz="800" dirty="0">
                <a:latin typeface="+mn-ea"/>
              </a:rPr>
              <a:t>검색해 주세요</a:t>
            </a:r>
            <a:r>
              <a:rPr lang="en-US" altLang="ko-KR" sz="800" dirty="0" smtClean="0">
                <a:latin typeface="+mn-ea"/>
              </a:rPr>
              <a:t>.” </a:t>
            </a:r>
            <a:r>
              <a:rPr lang="ko-KR" altLang="en-US" sz="800" dirty="0" smtClean="0">
                <a:latin typeface="+mn-ea"/>
              </a:rPr>
              <a:t>출력</a:t>
            </a:r>
            <a:endParaRPr lang="ko-KR" altLang="en-US" sz="8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15303"/>
              </p:ext>
            </p:extLst>
          </p:nvPr>
        </p:nvGraphicFramePr>
        <p:xfrm>
          <a:off x="167307" y="1660556"/>
          <a:ext cx="759057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▶   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상품군 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                                                                                                                                                   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183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구성상품유형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제어속성타입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성립기준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혜택방법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제한값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그룹유형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94304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57470"/>
                  </a:ext>
                </a:extLst>
              </a:tr>
            </a:tbl>
          </a:graphicData>
        </a:graphic>
      </p:graphicFrame>
      <p:sp>
        <p:nvSpPr>
          <p:cNvPr id="33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4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87199" y="693677"/>
            <a:ext cx="1046046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122553" y="983320"/>
            <a:ext cx="55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1239630" y="966434"/>
            <a:ext cx="1044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7406" y="697053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22636" y="696148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0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04408" y="692576"/>
            <a:ext cx="1299365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1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03773" y="694049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SC-03-004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10638" y="1360183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3040" y="1155225"/>
            <a:ext cx="1638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2" y="211919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9077"/>
              </p:ext>
            </p:extLst>
          </p:nvPr>
        </p:nvGraphicFramePr>
        <p:xfrm>
          <a:off x="173506" y="3826703"/>
          <a:ext cx="7579847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044">
                  <a:extLst>
                    <a:ext uri="{9D8B030D-6E8A-4147-A177-3AD203B41FA5}">
                      <a16:colId xmlns:a16="http://schemas.microsoft.com/office/drawing/2014/main" val="297592873"/>
                    </a:ext>
                  </a:extLst>
                </a:gridCol>
                <a:gridCol w="428926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97916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961190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103587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111469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  <a:gridCol w="753463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566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95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6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85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23653" y="3526720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07166" y="3526720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10997" y="4199724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086457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458075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458075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445180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16085" y="2445180"/>
            <a:ext cx="136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806742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806742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806742"/>
            <a:ext cx="244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089547"/>
            <a:ext cx="2470916" cy="2465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9316" y="4519250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Vertical Scrollbar"/>
          <p:cNvGrpSpPr/>
          <p:nvPr>
            <p:custDataLst>
              <p:tags r:id="rId8"/>
            </p:custDataLst>
          </p:nvPr>
        </p:nvGrpSpPr>
        <p:grpSpPr>
          <a:xfrm>
            <a:off x="7687562" y="4155055"/>
            <a:ext cx="118135" cy="1604492"/>
            <a:chOff x="508000" y="1539522"/>
            <a:chExt cx="144016" cy="1800200"/>
          </a:xfrm>
        </p:grpSpPr>
        <p:sp>
          <p:nvSpPr>
            <p:cNvPr id="82" name="Track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Scroll Thumb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7903" y="4833333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6222" y="5152859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6222" y="5478615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 flipV="1">
            <a:off x="1117633" y="976390"/>
            <a:ext cx="994316" cy="7059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4549" y="3163573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596" y="213661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151" y="247792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182" y="284053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2" y="247792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6" y="282365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2" y="316357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49" y="374965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3" y="4199724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21141" y="4519250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3" y="4861241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2" y="5174453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21140" y="5487665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996043" y="4199724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996042" y="4515338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02317" y="4852191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02316" y="5165403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10904" y="5478615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5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BGF </a:t>
            </a:r>
            <a:r>
              <a:rPr lang="ko-KR" altLang="en-US" dirty="0" smtClean="0"/>
              <a:t>상품권 정보 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구성상품유형 카테고리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구성상품유형 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-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카테고리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공통코드관리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</a:rPr>
              <a:t>구성상품유형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카테고리일 </a:t>
            </a:r>
            <a:r>
              <a:rPr lang="ko-KR" altLang="en-US" sz="800" dirty="0">
                <a:latin typeface="맑은 고딕" pitchFamily="50" charset="-127"/>
              </a:rPr>
              <a:t>경우 테이블</a:t>
            </a:r>
            <a:endParaRPr lang="en-US" altLang="ko-KR" sz="8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카테고리명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상품코드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대분류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중분류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소분류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삭제 </a:t>
            </a:r>
            <a:r>
              <a:rPr lang="ko-KR" altLang="en-US" sz="800" dirty="0">
                <a:latin typeface="맑은 고딕" pitchFamily="50" charset="-127"/>
              </a:rPr>
              <a:t>버튼 클릭 시 리스트 삭제 </a:t>
            </a: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전체 내역 삭제 시 리스트 내  </a:t>
            </a:r>
            <a:r>
              <a:rPr lang="en-US" altLang="ko-KR" sz="800" dirty="0">
                <a:latin typeface="맑은 고딕" pitchFamily="50" charset="-127"/>
              </a:rPr>
              <a:t>“</a:t>
            </a:r>
            <a:r>
              <a:rPr lang="ko-KR" altLang="en-US" sz="800" dirty="0">
                <a:latin typeface="+mn-ea"/>
              </a:rPr>
              <a:t>상품을 검색해 주세요</a:t>
            </a:r>
            <a:r>
              <a:rPr lang="en-US" altLang="ko-KR" sz="800" dirty="0">
                <a:latin typeface="+mn-ea"/>
              </a:rPr>
              <a:t>.” </a:t>
            </a:r>
            <a:r>
              <a:rPr lang="ko-KR" altLang="en-US" sz="800" dirty="0">
                <a:latin typeface="+mn-ea"/>
              </a:rPr>
              <a:t>출력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78521"/>
              </p:ext>
            </p:extLst>
          </p:nvPr>
        </p:nvGraphicFramePr>
        <p:xfrm>
          <a:off x="167307" y="1660556"/>
          <a:ext cx="759057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▶   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상품군 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183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구성상품유형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제어속성타입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성립기준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혜택방법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제한값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그룹유형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우선순위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884396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57470"/>
                  </a:ext>
                </a:extLst>
              </a:tr>
            </a:tbl>
          </a:graphicData>
        </a:graphic>
      </p:graphicFrame>
      <p:sp>
        <p:nvSpPr>
          <p:cNvPr id="33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4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87199" y="693677"/>
            <a:ext cx="1046046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122553" y="983320"/>
            <a:ext cx="55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1104452" y="980713"/>
            <a:ext cx="1044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7406" y="697053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22636" y="696148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0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09582" y="692317"/>
            <a:ext cx="1253645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1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65673" y="694049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SC-03-004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10638" y="1360183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3040" y="1155225"/>
            <a:ext cx="1638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11190"/>
              </p:ext>
            </p:extLst>
          </p:nvPr>
        </p:nvGraphicFramePr>
        <p:xfrm>
          <a:off x="174569" y="3820556"/>
          <a:ext cx="7583317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97">
                  <a:extLst>
                    <a:ext uri="{9D8B030D-6E8A-4147-A177-3AD203B41FA5}">
                      <a16:colId xmlns:a16="http://schemas.microsoft.com/office/drawing/2014/main" val="297592873"/>
                    </a:ext>
                  </a:extLst>
                </a:gridCol>
                <a:gridCol w="334826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67470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616535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  <a:gridCol w="1032641">
                  <a:extLst>
                    <a:ext uri="{9D8B030D-6E8A-4147-A177-3AD203B41FA5}">
                      <a16:colId xmlns:a16="http://schemas.microsoft.com/office/drawing/2014/main" val="1633090639"/>
                    </a:ext>
                  </a:extLst>
                </a:gridCol>
                <a:gridCol w="615044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566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95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6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85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24716" y="3520573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08229" y="3520573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3007" y="4193577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086457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458075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458075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445180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16085" y="2445180"/>
            <a:ext cx="136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806742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806742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806742"/>
            <a:ext cx="244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089547"/>
            <a:ext cx="2470916" cy="2465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4549" y="3163573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Vertical Scrollbar"/>
          <p:cNvGrpSpPr/>
          <p:nvPr>
            <p:custDataLst>
              <p:tags r:id="rId8"/>
            </p:custDataLst>
          </p:nvPr>
        </p:nvGrpSpPr>
        <p:grpSpPr>
          <a:xfrm>
            <a:off x="7687562" y="4155055"/>
            <a:ext cx="118135" cy="1604492"/>
            <a:chOff x="508000" y="1539522"/>
            <a:chExt cx="144016" cy="1800200"/>
          </a:xfrm>
        </p:grpSpPr>
        <p:sp>
          <p:nvSpPr>
            <p:cNvPr id="51" name="Track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Scroll Thumb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2512" y="4517257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4187" y="4843565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2512" y="5161909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2512" y="5482951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49" y="374965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87693" y="47312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상품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개 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상품은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7684085" y="4234668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#BGF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행사 정보 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리테일에서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사용하는 행사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신 조건부 할인권의 경우 해당 행사에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BIN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정보가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물려있음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행사설정여부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행사아이디 및 아래 정보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행사코드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서비스사용여부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서비스코드숫자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기존 조건부 카드 행사 내 서비스 사용여부 및 행사 코드가 존재해서 현업과 확인 후 필드 추가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신통합정보시스템에서 생성한 행사코드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카드사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권종일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BIN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정보를 포함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행사명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행사명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행사일자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행사 시작일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종료일 설정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서비스사용여부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사용안함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사용 체크 시 옆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서비스코드숫자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활성화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BIN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정보검색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파일검색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엑셀파일만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등록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다른 파일 등록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7-1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알럿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파일 검색 후 엑셀 등록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7-2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영역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7-2)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총 건수 및 초기화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초기화 버튼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클릭 시 등록 된 내역 삭제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등록된 내역이 없습니다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31204"/>
              </p:ext>
            </p:extLst>
          </p:nvPr>
        </p:nvGraphicFramePr>
        <p:xfrm>
          <a:off x="161556" y="1189525"/>
          <a:ext cx="7590579" cy="180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행사설정여부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행사아이디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052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행사일자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59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서비스사용여부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서비스코드숫자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887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정보검색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8042"/>
                  </a:ext>
                </a:extLst>
              </a:tr>
            </a:tbl>
          </a:graphicData>
        </a:graphic>
      </p:graphicFrame>
      <p:sp>
        <p:nvSpPr>
          <p:cNvPr id="1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02" y="129064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1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8" y="166621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6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043686" y="2002269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84754" y="1982874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257059" y="199699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98127" y="197760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64" y="1933336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12145" y="1610359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74127" y="1610359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행사코드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자리 입력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890" y="164215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1" y="201390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9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22520" y="1310211"/>
            <a:ext cx="455425" cy="144922"/>
            <a:chOff x="765932" y="2788621"/>
            <a:chExt cx="455425" cy="144922"/>
          </a:xfrm>
        </p:grpSpPr>
        <p:sp>
          <p:nvSpPr>
            <p:cNvPr id="9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0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0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41866" y="1306826"/>
            <a:ext cx="389702" cy="144922"/>
            <a:chOff x="765934" y="2789793"/>
            <a:chExt cx="389702" cy="144922"/>
          </a:xfrm>
        </p:grpSpPr>
        <p:sp>
          <p:nvSpPr>
            <p:cNvPr id="10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0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0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3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2950" y="693762"/>
            <a:ext cx="10460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122553" y="983320"/>
            <a:ext cx="55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3383595" y="949260"/>
            <a:ext cx="1044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7406" y="691387"/>
            <a:ext cx="986946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8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22636" y="696148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106290" y="691108"/>
            <a:ext cx="1192685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50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97093" y="694049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70528" y="949261"/>
            <a:ext cx="936000" cy="7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4" y="237167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10420" y="1976531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575" y="198979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81350" y="2686787"/>
            <a:ext cx="1221203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샘플파일다운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1310420" y="2705990"/>
            <a:ext cx="648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A0E493-C76B-E4BD-3221-50DC1BF1FEE5}"/>
              </a:ext>
            </a:extLst>
          </p:cNvPr>
          <p:cNvSpPr txBox="1"/>
          <p:nvPr/>
        </p:nvSpPr>
        <p:spPr>
          <a:xfrm>
            <a:off x="2255235" y="2692809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lang="en-US" altLang="ko-KR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확장자</a:t>
            </a:r>
            <a:endParaRPr lang="ko-KR" altLang="en-US" sz="800" u="sng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2535C1-D0C1-23F1-D692-CA7FA0C625D8}"/>
              </a:ext>
            </a:extLst>
          </p:cNvPr>
          <p:cNvSpPr txBox="1"/>
          <p:nvPr/>
        </p:nvSpPr>
        <p:spPr>
          <a:xfrm>
            <a:off x="3046513" y="2579856"/>
            <a:ext cx="227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63118" y="272132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97873"/>
              </p:ext>
            </p:extLst>
          </p:nvPr>
        </p:nvGraphicFramePr>
        <p:xfrm>
          <a:off x="160092" y="3380471"/>
          <a:ext cx="7534444" cy="1957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643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2213980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2137075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386004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354742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카드사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카드유형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카드브랜드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379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566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95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6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85"/>
                  </a:ext>
                </a:extLst>
              </a:tr>
            </a:tbl>
          </a:graphicData>
        </a:graphic>
      </p:graphicFrame>
      <p:grpSp>
        <p:nvGrpSpPr>
          <p:cNvPr id="6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310420" y="2369328"/>
            <a:ext cx="558017" cy="144922"/>
            <a:chOff x="765932" y="2788621"/>
            <a:chExt cx="558017" cy="144922"/>
          </a:xfrm>
        </p:grpSpPr>
        <p:sp>
          <p:nvSpPr>
            <p:cNvPr id="64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사용안함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65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6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6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6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029766" y="2365943"/>
            <a:ext cx="389702" cy="144922"/>
            <a:chOff x="765934" y="2789793"/>
            <a:chExt cx="389702" cy="144922"/>
          </a:xfrm>
        </p:grpSpPr>
        <p:sp>
          <p:nvSpPr>
            <p:cNvPr id="7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7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7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7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55853" y="2330404"/>
            <a:ext cx="2052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05112" y="428273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900" dirty="0" smtClean="0">
                <a:solidFill>
                  <a:srgbClr val="FF0000"/>
                </a:solidFill>
              </a:rPr>
              <a:t>10</a:t>
            </a:r>
            <a:r>
              <a:rPr lang="ko-KR" altLang="en-US" sz="900" dirty="0" smtClean="0">
                <a:solidFill>
                  <a:srgbClr val="FF0000"/>
                </a:solidFill>
              </a:rPr>
              <a:t>개 </a:t>
            </a:r>
            <a:r>
              <a:rPr lang="ko-KR" altLang="en-US" sz="900" dirty="0" smtClean="0">
                <a:solidFill>
                  <a:srgbClr val="FF0000"/>
                </a:solidFill>
              </a:rPr>
              <a:t>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내역은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4901504" y="3786176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46288" y="3085643"/>
            <a:ext cx="632875" cy="23797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04095" y="3124610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260809" y="5568120"/>
            <a:ext cx="1664282" cy="6096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BIN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정보는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xlsx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xls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형식만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가능합니다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16" y="5455159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095" y="3046682"/>
            <a:ext cx="7761436" cy="240847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 rot="16200000" flipH="1">
            <a:off x="1850352" y="2843170"/>
            <a:ext cx="325360" cy="140762"/>
          </a:xfrm>
          <a:prstGeom prst="bentConnector3">
            <a:avLst>
              <a:gd name="adj1" fmla="val 278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7" y="273612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996" y="297489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5306" y="3753300"/>
            <a:ext cx="214446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999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835773" y="3753300"/>
            <a:ext cx="2065732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신한카드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004329" y="3753300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71346" y="3753300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5306" y="4081458"/>
            <a:ext cx="214446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987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835773" y="4081458"/>
            <a:ext cx="2065732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맑은 고딕" pitchFamily="50" charset="-127"/>
              </a:rPr>
              <a:t>신한카드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004329" y="4081458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</a:rPr>
              <a:t>01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71346" y="4081458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28809" y="4424623"/>
            <a:ext cx="214446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876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829276" y="4424623"/>
            <a:ext cx="2065732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맑은 고딕" pitchFamily="50" charset="-127"/>
              </a:rPr>
              <a:t>신한카드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97832" y="4424623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</a:rPr>
              <a:t>01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64849" y="4424623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5306" y="4745348"/>
            <a:ext cx="214446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835773" y="4745348"/>
            <a:ext cx="2065732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맑은 고딕" pitchFamily="50" charset="-127"/>
              </a:rPr>
              <a:t>신한카드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004329" y="4745348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</a:rPr>
              <a:t>01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71346" y="4745348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28809" y="5058870"/>
            <a:ext cx="214446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829276" y="5058870"/>
            <a:ext cx="2065732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맑은 고딕" pitchFamily="50" charset="-127"/>
              </a:rPr>
              <a:t>신한카드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97832" y="5058870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</a:rPr>
              <a:t>01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64849" y="5058870"/>
            <a:ext cx="1303775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Vertical Scrollbar"/>
          <p:cNvGrpSpPr/>
          <p:nvPr>
            <p:custDataLst>
              <p:tags r:id="rId12"/>
            </p:custDataLst>
          </p:nvPr>
        </p:nvGrpSpPr>
        <p:grpSpPr>
          <a:xfrm>
            <a:off x="7584418" y="3733908"/>
            <a:ext cx="118135" cy="1604492"/>
            <a:chOff x="508000" y="1539522"/>
            <a:chExt cx="144016" cy="1800200"/>
          </a:xfrm>
        </p:grpSpPr>
        <p:sp>
          <p:nvSpPr>
            <p:cNvPr id="79" name="Track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Scroll Thumb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4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제휴사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판매사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상세 설명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A51296-25E4-F990-081C-0AB4E59A84A2}"/>
              </a:ext>
            </a:extLst>
          </p:cNvPr>
          <p:cNvSpPr txBox="1"/>
          <p:nvPr/>
        </p:nvSpPr>
        <p:spPr>
          <a:xfrm>
            <a:off x="42532" y="551097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6161856" y="523817"/>
            <a:ext cx="694544" cy="188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 다운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3EEA1C-34B1-430D-C11C-2115B99F6FE7}"/>
              </a:ext>
            </a:extLst>
          </p:cNvPr>
          <p:cNvSpPr/>
          <p:nvPr/>
        </p:nvSpPr>
        <p:spPr>
          <a:xfrm>
            <a:off x="6915551" y="527655"/>
            <a:ext cx="871653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판매처 </a:t>
            </a: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정렬 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: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최근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등록한 내역을 </a:t>
            </a:r>
            <a:r>
              <a:rPr lang="ko-KR" altLang="en-US" sz="800" b="1" dirty="0" err="1">
                <a:solidFill>
                  <a:srgbClr val="0000FF"/>
                </a:solidFill>
                <a:latin typeface="맑은 고딕" pitchFamily="50" charset="-127"/>
              </a:rPr>
              <a:t>최상단에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정렬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판매사 리스트 클릭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판매사 리스트 클릭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1-1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판매지사 영역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판매지사 리스트 출력 영역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스크롤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검색 조건에 맞는 판매처 전체 출력으로 스크롤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963E7DA-9B1E-3B97-7BA1-84D93045D084}"/>
              </a:ext>
            </a:extLst>
          </p:cNvPr>
          <p:cNvSpPr/>
          <p:nvPr/>
        </p:nvSpPr>
        <p:spPr>
          <a:xfrm>
            <a:off x="5508359" y="2696177"/>
            <a:ext cx="1102388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 변경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F7DC262-5FEE-D72B-E286-A2BD202D09B6}"/>
              </a:ext>
            </a:extLst>
          </p:cNvPr>
          <p:cNvSpPr/>
          <p:nvPr/>
        </p:nvSpPr>
        <p:spPr>
          <a:xfrm>
            <a:off x="4894007" y="2696177"/>
            <a:ext cx="56271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69A641-4D2B-6B91-08C4-7349C11357CE}"/>
              </a:ext>
            </a:extLst>
          </p:cNvPr>
          <p:cNvSpPr txBox="1"/>
          <p:nvPr/>
        </p:nvSpPr>
        <p:spPr>
          <a:xfrm>
            <a:off x="0" y="1855080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8063"/>
              </p:ext>
            </p:extLst>
          </p:nvPr>
        </p:nvGraphicFramePr>
        <p:xfrm>
          <a:off x="138439" y="812962"/>
          <a:ext cx="7658159" cy="14795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2137">
                  <a:extLst>
                    <a:ext uri="{9D8B030D-6E8A-4147-A177-3AD203B41FA5}">
                      <a16:colId xmlns:a16="http://schemas.microsoft.com/office/drawing/2014/main" val="3493505918"/>
                    </a:ext>
                  </a:extLst>
                </a:gridCol>
                <a:gridCol w="1122814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722085">
                  <a:extLst>
                    <a:ext uri="{9D8B030D-6E8A-4147-A177-3AD203B41FA5}">
                      <a16:colId xmlns:a16="http://schemas.microsoft.com/office/drawing/2014/main" val="1908700624"/>
                    </a:ext>
                  </a:extLst>
                </a:gridCol>
                <a:gridCol w="1374052">
                  <a:extLst>
                    <a:ext uri="{9D8B030D-6E8A-4147-A177-3AD203B41FA5}">
                      <a16:colId xmlns:a16="http://schemas.microsoft.com/office/drawing/2014/main" val="928234386"/>
                    </a:ext>
                  </a:extLst>
                </a:gridCol>
                <a:gridCol w="1364165">
                  <a:extLst>
                    <a:ext uri="{9D8B030D-6E8A-4147-A177-3AD203B41FA5}">
                      <a16:colId xmlns:a16="http://schemas.microsoft.com/office/drawing/2014/main" val="3114817299"/>
                    </a:ext>
                  </a:extLst>
                </a:gridCol>
                <a:gridCol w="1472906">
                  <a:extLst>
                    <a:ext uri="{9D8B030D-6E8A-4147-A177-3AD203B41FA5}">
                      <a16:colId xmlns:a16="http://schemas.microsoft.com/office/drawing/2014/main" val="2719116136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판매사코드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계약기간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C00000000005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2023.12.01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다날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YYYY.MM.DD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  <a:tr h="14466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즐거운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2024.01.01~2024.12.12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0489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기프트콘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7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C###########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쿠프마케팅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2024.01.01~2024.12.12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5306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EF3EEA1C-34B1-430D-C11C-2115B99F6FE7}"/>
              </a:ext>
            </a:extLst>
          </p:cNvPr>
          <p:cNvSpPr/>
          <p:nvPr/>
        </p:nvSpPr>
        <p:spPr>
          <a:xfrm>
            <a:off x="6697150" y="2696177"/>
            <a:ext cx="1068674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판매지사 </a:t>
            </a: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grpSp>
        <p:nvGrpSpPr>
          <p:cNvPr id="61" name="Vertical Scrollbar"/>
          <p:cNvGrpSpPr/>
          <p:nvPr>
            <p:custDataLst>
              <p:tags r:id="rId1"/>
            </p:custDataLst>
          </p:nvPr>
        </p:nvGrpSpPr>
        <p:grpSpPr>
          <a:xfrm>
            <a:off x="7681356" y="1062188"/>
            <a:ext cx="108000" cy="1224000"/>
            <a:chOff x="508000" y="1539522"/>
            <a:chExt cx="144016" cy="1800200"/>
          </a:xfrm>
        </p:grpSpPr>
        <p:sp>
          <p:nvSpPr>
            <p:cNvPr id="62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4A51296-25E4-F990-081C-0AB4E59A84A2}"/>
              </a:ext>
            </a:extLst>
          </p:cNvPr>
          <p:cNvSpPr txBox="1"/>
          <p:nvPr/>
        </p:nvSpPr>
        <p:spPr>
          <a:xfrm>
            <a:off x="52223" y="2670253"/>
            <a:ext cx="1677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[#{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판매처명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판매지사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12135"/>
              </p:ext>
            </p:extLst>
          </p:nvPr>
        </p:nvGraphicFramePr>
        <p:xfrm>
          <a:off x="125262" y="2968358"/>
          <a:ext cx="7619652" cy="1529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836">
                  <a:extLst>
                    <a:ext uri="{9D8B030D-6E8A-4147-A177-3AD203B41FA5}">
                      <a16:colId xmlns:a16="http://schemas.microsoft.com/office/drawing/2014/main" val="1645344935"/>
                    </a:ext>
                  </a:extLst>
                </a:gridCol>
                <a:gridCol w="330810">
                  <a:extLst>
                    <a:ext uri="{9D8B030D-6E8A-4147-A177-3AD203B41FA5}">
                      <a16:colId xmlns:a16="http://schemas.microsoft.com/office/drawing/2014/main" val="3493505918"/>
                    </a:ext>
                  </a:extLst>
                </a:gridCol>
                <a:gridCol w="924522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908700624"/>
                    </a:ext>
                  </a:extLst>
                </a:gridCol>
                <a:gridCol w="900651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870509">
                  <a:extLst>
                    <a:ext uri="{9D8B030D-6E8A-4147-A177-3AD203B41FA5}">
                      <a16:colId xmlns:a16="http://schemas.microsoft.com/office/drawing/2014/main" val="455912512"/>
                    </a:ext>
                  </a:extLst>
                </a:gridCol>
                <a:gridCol w="760781">
                  <a:extLst>
                    <a:ext uri="{9D8B030D-6E8A-4147-A177-3AD203B41FA5}">
                      <a16:colId xmlns:a16="http://schemas.microsoft.com/office/drawing/2014/main" val="1546833897"/>
                    </a:ext>
                  </a:extLst>
                </a:gridCol>
                <a:gridCol w="929030">
                  <a:extLst>
                    <a:ext uri="{9D8B030D-6E8A-4147-A177-3AD203B41FA5}">
                      <a16:colId xmlns:a16="http://schemas.microsoft.com/office/drawing/2014/main" val="2584102714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928234386"/>
                    </a:ext>
                  </a:extLst>
                </a:gridCol>
                <a:gridCol w="824735">
                  <a:extLst>
                    <a:ext uri="{9D8B030D-6E8A-4147-A177-3AD203B41FA5}">
                      <a16:colId xmlns:a16="http://schemas.microsoft.com/office/drawing/2014/main" val="3358896408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판매지사코드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판매지사명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월한도금액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월발행금액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B2B/B2C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환불가능여부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SL0000000005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환불불가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다날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B2B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환불가능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  <a:tr h="14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즐거운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환불불가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0489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기프트콘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2,500,000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B2B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환불불가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7139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쿠프마케팅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B2B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환불가능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5306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38312EA8-2220-62A4-3DF9-D3D5CDBCB6A0}"/>
              </a:ext>
            </a:extLst>
          </p:cNvPr>
          <p:cNvSpPr/>
          <p:nvPr/>
        </p:nvSpPr>
        <p:spPr>
          <a:xfrm>
            <a:off x="7737599" y="2961799"/>
            <a:ext cx="108000" cy="154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41407"/>
              </p:ext>
            </p:extLst>
          </p:nvPr>
        </p:nvGraphicFramePr>
        <p:xfrm>
          <a:off x="405910" y="4588500"/>
          <a:ext cx="3595834" cy="1529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4776">
                  <a:extLst>
                    <a:ext uri="{9D8B030D-6E8A-4147-A177-3AD203B41FA5}">
                      <a16:colId xmlns:a16="http://schemas.microsoft.com/office/drawing/2014/main" val="4155486983"/>
                    </a:ext>
                  </a:extLst>
                </a:gridCol>
                <a:gridCol w="1040529">
                  <a:extLst>
                    <a:ext uri="{9D8B030D-6E8A-4147-A177-3AD203B41FA5}">
                      <a16:colId xmlns:a16="http://schemas.microsoft.com/office/drawing/2014/main" val="3587599981"/>
                    </a:ext>
                  </a:extLst>
                </a:gridCol>
                <a:gridCol w="1040529">
                  <a:extLst>
                    <a:ext uri="{9D8B030D-6E8A-4147-A177-3AD203B41FA5}">
                      <a16:colId xmlns:a16="http://schemas.microsoft.com/office/drawing/2014/main" val="1141081405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계약기간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졍산수정이력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9789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2023.12.01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이력보기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4386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YYYY.MM.DD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이력보기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82215"/>
                  </a:ext>
                </a:extLst>
              </a:tr>
              <a:tr h="144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2024.01.01~2024.12.12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이력보기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7358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2024.04.01~2024.07.01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이력보기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8388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2024.01.01~2024.12.12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이력보기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230952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6BA17F-5214-8677-EAF2-DC44B0FEE24A}"/>
              </a:ext>
            </a:extLst>
          </p:cNvPr>
          <p:cNvSpPr/>
          <p:nvPr/>
        </p:nvSpPr>
        <p:spPr>
          <a:xfrm>
            <a:off x="352769" y="4580408"/>
            <a:ext cx="108000" cy="154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이어서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7FC2FA-1664-9F5C-6BFD-BD8DB295594F}"/>
              </a:ext>
            </a:extLst>
          </p:cNvPr>
          <p:cNvSpPr/>
          <p:nvPr/>
        </p:nvSpPr>
        <p:spPr>
          <a:xfrm>
            <a:off x="4001743" y="4580408"/>
            <a:ext cx="108000" cy="154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8439" y="1801913"/>
            <a:ext cx="7542917" cy="268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5" y="166249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285" y="94012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0" y="2579486"/>
            <a:ext cx="7958380" cy="4084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" y="2459396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" y="2459396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BGF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사용정보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총 사용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가능 횟수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미설정</a:t>
            </a: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아래 내역 라디오버튼 선택할 수 없도록 비 활성화 처리</a:t>
            </a:r>
            <a:endParaRPr lang="en-US" altLang="ko-KR" sz="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설정 선택 시 무제한</a:t>
            </a:r>
            <a:r>
              <a:rPr lang="en-US" altLang="ko-KR" sz="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및 몇 회</a:t>
            </a: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일 라디오버튼 활성화 처리</a:t>
            </a:r>
            <a:endParaRPr lang="en-US" altLang="ko-KR" sz="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1-1) 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무제한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 몇 회 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99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까지 입력 가능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체크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시간제한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시간제한시작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종료 설정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선착순여부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시 제한 수량 입력 창 활성화 및 숫자만 입력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배달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픽업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예약구매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post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post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택배구분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POST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 창 활성화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5-1)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일반택배전용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알뜰택배전용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30101"/>
              </p:ext>
            </p:extLst>
          </p:nvPr>
        </p:nvGraphicFramePr>
        <p:xfrm>
          <a:off x="161556" y="1189525"/>
          <a:ext cx="7590579" cy="252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총사용가능횟수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98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시간제한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선착순여부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69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픽업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752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예약구매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75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택배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9438"/>
                  </a:ext>
                </a:extLst>
              </a:tr>
            </a:tbl>
          </a:graphicData>
        </a:graphic>
      </p:graphicFrame>
      <p:sp>
        <p:nvSpPr>
          <p:cNvPr id="1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28479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1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0" y="201060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6" y="276079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9" y="239624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15972" y="1652793"/>
            <a:ext cx="455425" cy="144922"/>
            <a:chOff x="765932" y="2788621"/>
            <a:chExt cx="455425" cy="144922"/>
          </a:xfrm>
        </p:grpSpPr>
        <p:sp>
          <p:nvSpPr>
            <p:cNvPr id="12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무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제한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2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2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2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35318" y="1649408"/>
            <a:ext cx="147713" cy="144922"/>
            <a:chOff x="765934" y="2789793"/>
            <a:chExt cx="147713" cy="144922"/>
          </a:xfrm>
        </p:grpSpPr>
        <p:sp>
          <p:nvSpPr>
            <p:cNvPr id="12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855420" y="2789793"/>
              <a:ext cx="5822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2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2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189877" y="1619362"/>
            <a:ext cx="37819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adio Button Label">
            <a:extLst>
              <a:ext uri="{FF2B5EF4-FFF2-40B4-BE49-F238E27FC236}">
                <a16:creationId xmlns:a16="http://schemas.microsoft.com/office/drawing/2014/main" id="{76263494-3C58-EB7C-5E46-AC3DE6BBBBF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575332" y="1674724"/>
            <a:ext cx="303422" cy="14492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6800" tIns="10800" rIns="10800" bIns="1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회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일</a:t>
            </a:r>
            <a:endParaRPr lang="en-US" sz="800" dirty="0">
              <a:solidFill>
                <a:srgbClr val="262626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31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5" y="1970138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32" name="Text Box">
            <a:extLst>
              <a:ext uri="{FF2B5EF4-FFF2-40B4-BE49-F238E27FC236}">
                <a16:creationId xmlns:a16="http://schemas.microsoft.com/office/drawing/2014/main" id="{D6F74AA9-AF66-9E4C-70E3-339B82E795F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593953" y="200846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맑은 고딕" pitchFamily="50" charset="-127"/>
              </a:rPr>
              <a:t>시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33" name="Text Box">
            <a:extLst>
              <a:ext uri="{FF2B5EF4-FFF2-40B4-BE49-F238E27FC236}">
                <a16:creationId xmlns:a16="http://schemas.microsoft.com/office/drawing/2014/main" id="{834E9FD1-C09E-C1AB-EC69-0F0ED09EE8FB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197125" y="200846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맑은 고딕" pitchFamily="50" charset="-127"/>
              </a:rPr>
              <a:t>분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47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15305" y="200846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</a:rPr>
              <a:t>시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48" name="Text Box">
            <a:extLst>
              <a:ext uri="{FF2B5EF4-FFF2-40B4-BE49-F238E27FC236}">
                <a16:creationId xmlns:a16="http://schemas.microsoft.com/office/drawing/2014/main" id="{C323DB74-970F-8457-9EA8-86D040C53FB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618477" y="2008469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</a:rPr>
              <a:t>분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grpSp>
        <p:nvGrpSpPr>
          <p:cNvPr id="166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315972" y="2789663"/>
            <a:ext cx="455425" cy="144922"/>
            <a:chOff x="765932" y="2788621"/>
            <a:chExt cx="455425" cy="144922"/>
          </a:xfrm>
        </p:grpSpPr>
        <p:sp>
          <p:nvSpPr>
            <p:cNvPr id="167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68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69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0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71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035318" y="2786278"/>
            <a:ext cx="389702" cy="144922"/>
            <a:chOff x="765934" y="2789793"/>
            <a:chExt cx="389702" cy="144922"/>
          </a:xfrm>
        </p:grpSpPr>
        <p:sp>
          <p:nvSpPr>
            <p:cNvPr id="172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83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84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85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9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5208251" y="2764091"/>
            <a:ext cx="455425" cy="144922"/>
            <a:chOff x="765932" y="2788621"/>
            <a:chExt cx="455425" cy="144922"/>
          </a:xfrm>
        </p:grpSpPr>
        <p:sp>
          <p:nvSpPr>
            <p:cNvPr id="19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9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0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0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5927597" y="2760706"/>
            <a:ext cx="389702" cy="144922"/>
            <a:chOff x="765934" y="2789793"/>
            <a:chExt cx="389702" cy="144922"/>
          </a:xfrm>
        </p:grpSpPr>
        <p:sp>
          <p:nvSpPr>
            <p:cNvPr id="20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0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0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3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315972" y="2403941"/>
            <a:ext cx="455425" cy="144922"/>
            <a:chOff x="765932" y="2788621"/>
            <a:chExt cx="455425" cy="144922"/>
          </a:xfrm>
        </p:grpSpPr>
        <p:sp>
          <p:nvSpPr>
            <p:cNvPr id="23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3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3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3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3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2035318" y="2400556"/>
            <a:ext cx="1021286" cy="144922"/>
            <a:chOff x="765934" y="2789793"/>
            <a:chExt cx="1021286" cy="144922"/>
          </a:xfrm>
        </p:grpSpPr>
        <p:sp>
          <p:nvSpPr>
            <p:cNvPr id="23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855420" y="2789793"/>
              <a:ext cx="93180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 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     제한수량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3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4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100925" y="2357140"/>
            <a:ext cx="37819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1315972" y="3120001"/>
            <a:ext cx="455425" cy="144922"/>
            <a:chOff x="765932" y="2788621"/>
            <a:chExt cx="455425" cy="144922"/>
          </a:xfrm>
        </p:grpSpPr>
        <p:sp>
          <p:nvSpPr>
            <p:cNvPr id="27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7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7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7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7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2035318" y="3116616"/>
            <a:ext cx="389702" cy="144922"/>
            <a:chOff x="765934" y="2789793"/>
            <a:chExt cx="389702" cy="144922"/>
          </a:xfrm>
        </p:grpSpPr>
        <p:sp>
          <p:nvSpPr>
            <p:cNvPr id="27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7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8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8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8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315972" y="3478125"/>
            <a:ext cx="455425" cy="144922"/>
            <a:chOff x="765932" y="2788621"/>
            <a:chExt cx="455425" cy="144922"/>
          </a:xfrm>
        </p:grpSpPr>
        <p:sp>
          <p:nvSpPr>
            <p:cNvPr id="28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96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9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9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9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2035318" y="3474740"/>
            <a:ext cx="389702" cy="144922"/>
            <a:chOff x="765934" y="2789793"/>
            <a:chExt cx="389702" cy="144922"/>
          </a:xfrm>
        </p:grpSpPr>
        <p:sp>
          <p:nvSpPr>
            <p:cNvPr id="302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03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0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0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0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5182953" y="3126774"/>
            <a:ext cx="455425" cy="144922"/>
            <a:chOff x="765932" y="2788621"/>
            <a:chExt cx="455425" cy="144922"/>
          </a:xfrm>
        </p:grpSpPr>
        <p:sp>
          <p:nvSpPr>
            <p:cNvPr id="30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0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1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1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1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5902299" y="3123389"/>
            <a:ext cx="389702" cy="144922"/>
            <a:chOff x="765934" y="2789793"/>
            <a:chExt cx="389702" cy="144922"/>
          </a:xfrm>
        </p:grpSpPr>
        <p:sp>
          <p:nvSpPr>
            <p:cNvPr id="31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1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1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1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0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92950" y="693762"/>
            <a:ext cx="10460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122553" y="983320"/>
            <a:ext cx="55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383595" y="949260"/>
            <a:ext cx="1044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137406" y="697053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5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122636" y="696233"/>
            <a:ext cx="986946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6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103907" y="695320"/>
            <a:ext cx="1192685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297093" y="694049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50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auto">
          <a:xfrm>
            <a:off x="3122636" y="980713"/>
            <a:ext cx="1008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SC-03-006</a:t>
            </a:r>
            <a:endParaRPr lang="ko-KR" altLang="en-US" dirty="0"/>
          </a:p>
        </p:txBody>
      </p:sp>
      <p:sp>
        <p:nvSpPr>
          <p:cNvPr id="186" name="직사각형 185"/>
          <p:cNvSpPr/>
          <p:nvPr/>
        </p:nvSpPr>
        <p:spPr>
          <a:xfrm>
            <a:off x="3150321" y="957443"/>
            <a:ext cx="936000" cy="7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77645"/>
              </p:ext>
            </p:extLst>
          </p:nvPr>
        </p:nvGraphicFramePr>
        <p:xfrm>
          <a:off x="167307" y="4075355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142837672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1775544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사용가능지역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택배구분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30363"/>
                  </a:ext>
                </a:extLst>
              </a:tr>
            </a:tbl>
          </a:graphicData>
        </a:graphic>
      </p:graphicFrame>
      <p:grpSp>
        <p:nvGrpSpPr>
          <p:cNvPr id="15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1342473" y="4173678"/>
            <a:ext cx="455425" cy="144922"/>
            <a:chOff x="765932" y="2788621"/>
            <a:chExt cx="455425" cy="144922"/>
          </a:xfrm>
        </p:grpSpPr>
        <p:sp>
          <p:nvSpPr>
            <p:cNvPr id="157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58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61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6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2061819" y="4170293"/>
            <a:ext cx="389702" cy="144922"/>
            <a:chOff x="765934" y="2789793"/>
            <a:chExt cx="389702" cy="144922"/>
          </a:xfrm>
        </p:grpSpPr>
        <p:sp>
          <p:nvSpPr>
            <p:cNvPr id="16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73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74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09547" y="4155973"/>
            <a:ext cx="1106005" cy="1975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지역선택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315972" y="1295348"/>
            <a:ext cx="455425" cy="144922"/>
            <a:chOff x="765932" y="2788621"/>
            <a:chExt cx="455425" cy="144922"/>
          </a:xfrm>
        </p:grpSpPr>
        <p:sp>
          <p:nvSpPr>
            <p:cNvPr id="151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52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53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5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2035318" y="1291963"/>
            <a:ext cx="389702" cy="144922"/>
            <a:chOff x="765934" y="2789793"/>
            <a:chExt cx="389702" cy="144922"/>
          </a:xfrm>
        </p:grpSpPr>
        <p:sp>
          <p:nvSpPr>
            <p:cNvPr id="17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7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7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788986" y="3350569"/>
            <a:ext cx="1483943" cy="576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택배</a:t>
            </a:r>
            <a:r>
              <a:rPr lang="en-US" altLang="ko-KR" sz="1200" dirty="0" smtClean="0"/>
              <a:t>, post</a:t>
            </a:r>
            <a:r>
              <a:rPr lang="ko-KR" altLang="en-US" sz="1200" dirty="0" smtClean="0"/>
              <a:t>택배 두개 다 필요한지 확인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238261" y="1536077"/>
            <a:ext cx="1889540" cy="3997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>
            <a:off x="2410128" y="1363616"/>
            <a:ext cx="702781" cy="343456"/>
          </a:xfrm>
          <a:prstGeom prst="bentConnector3">
            <a:avLst>
              <a:gd name="adj1" fmla="val 1325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89243" y="3433526"/>
            <a:ext cx="1106005" cy="1975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6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315972" y="2035359"/>
            <a:ext cx="455425" cy="144922"/>
            <a:chOff x="765932" y="2788621"/>
            <a:chExt cx="455425" cy="144922"/>
          </a:xfrm>
        </p:grpSpPr>
        <p:sp>
          <p:nvSpPr>
            <p:cNvPr id="217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20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21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2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2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2035318" y="2031974"/>
            <a:ext cx="389702" cy="144922"/>
            <a:chOff x="765934" y="2789793"/>
            <a:chExt cx="389702" cy="144922"/>
          </a:xfrm>
        </p:grpSpPr>
        <p:sp>
          <p:nvSpPr>
            <p:cNvPr id="22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2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2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30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49" y="1463468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0" y="347100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335" y="331841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6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BGF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사용정보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사용가능지역  선택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endParaRPr lang="en-US" altLang="ko-KR" sz="8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셀렉트박스 활성화</a:t>
            </a:r>
            <a:endParaRPr lang="en-US" altLang="ko-KR" sz="8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지역선택</a:t>
            </a:r>
            <a:endParaRPr lang="en-US" altLang="ko-KR" sz="8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지역선택 선택 시 지역 검색 출력 및 아래 지역 영역 출력</a:t>
            </a:r>
            <a:endParaRPr lang="en-US" altLang="ko-KR" sz="8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지역 검색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 검색 팝업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사용가능지역 설정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지역선택으로 선택 시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지역검색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버튼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사용가능지역 리스트 영역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내역이 없을 경우 디폴트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 검색해 주세요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 검색 시 중복 내역은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건만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삭제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삭제 내역이 없을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삭제할 지역을 선택해 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 내역 삭제 처리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리스트는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 출력 영역으로 고정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 이상일 경우 스크롤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0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92950" y="693762"/>
            <a:ext cx="10460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122553" y="983320"/>
            <a:ext cx="55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3383595" y="949260"/>
            <a:ext cx="1044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7406" y="689738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5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22636" y="696233"/>
            <a:ext cx="986946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6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04408" y="696965"/>
            <a:ext cx="1138528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4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251373" y="694049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50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>
            <a:off x="3122636" y="980713"/>
            <a:ext cx="1008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SC-03-006</a:t>
            </a:r>
            <a:endParaRPr lang="ko-KR" altLang="en-US" dirty="0"/>
          </a:p>
        </p:txBody>
      </p:sp>
      <p:graphicFrame>
        <p:nvGraphicFramePr>
          <p:cNvPr id="143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28905"/>
              </p:ext>
            </p:extLst>
          </p:nvPr>
        </p:nvGraphicFramePr>
        <p:xfrm>
          <a:off x="171247" y="4508171"/>
          <a:ext cx="7580889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9807">
                  <a:extLst>
                    <a:ext uri="{9D8B030D-6E8A-4147-A177-3AD203B41FA5}">
                      <a16:colId xmlns:a16="http://schemas.microsoft.com/office/drawing/2014/main" val="90555613"/>
                    </a:ext>
                  </a:extLst>
                </a:gridCol>
                <a:gridCol w="639807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3357622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2943653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사용가능지역 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강원도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경기도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336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경상남도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19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광주광역시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81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서울특별시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41752"/>
                  </a:ext>
                </a:extLst>
              </a:tr>
            </a:tbl>
          </a:graphicData>
        </a:graphic>
      </p:graphicFrame>
      <p:sp>
        <p:nvSpPr>
          <p:cNvPr id="186" name="직사각형 185"/>
          <p:cNvSpPr/>
          <p:nvPr/>
        </p:nvSpPr>
        <p:spPr>
          <a:xfrm>
            <a:off x="3150321" y="957443"/>
            <a:ext cx="936000" cy="7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9607"/>
              </p:ext>
            </p:extLst>
          </p:nvPr>
        </p:nvGraphicFramePr>
        <p:xfrm>
          <a:off x="167307" y="3768116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142837672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1775544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사용가능지역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택배구분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30363"/>
                  </a:ext>
                </a:extLst>
              </a:tr>
            </a:tbl>
          </a:graphicData>
        </a:graphic>
      </p:graphicFrame>
      <p:grpSp>
        <p:nvGrpSpPr>
          <p:cNvPr id="15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342473" y="3866439"/>
            <a:ext cx="455425" cy="144922"/>
            <a:chOff x="765932" y="2788621"/>
            <a:chExt cx="455425" cy="144922"/>
          </a:xfrm>
        </p:grpSpPr>
        <p:sp>
          <p:nvSpPr>
            <p:cNvPr id="157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58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61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6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6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061819" y="3863054"/>
            <a:ext cx="389702" cy="144922"/>
            <a:chOff x="765934" y="2789793"/>
            <a:chExt cx="389702" cy="144922"/>
          </a:xfrm>
        </p:grpSpPr>
        <p:sp>
          <p:nvSpPr>
            <p:cNvPr id="16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73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74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17981" y="4235037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지역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981" y="4218746"/>
            <a:ext cx="7747550" cy="244119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18" y="387002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043672" y="54379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개 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내역은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8" name="원호 187"/>
          <p:cNvSpPr/>
          <p:nvPr/>
        </p:nvSpPr>
        <p:spPr>
          <a:xfrm>
            <a:off x="5640064" y="4941356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9" name="Vertical Scrollbar"/>
          <p:cNvGrpSpPr/>
          <p:nvPr>
            <p:custDataLst>
              <p:tags r:id="rId11"/>
            </p:custDataLst>
          </p:nvPr>
        </p:nvGrpSpPr>
        <p:grpSpPr>
          <a:xfrm>
            <a:off x="7616063" y="4847679"/>
            <a:ext cx="118135" cy="1604492"/>
            <a:chOff x="508000" y="1539522"/>
            <a:chExt cx="144016" cy="1800200"/>
          </a:xfrm>
        </p:grpSpPr>
        <p:sp>
          <p:nvSpPr>
            <p:cNvPr id="190" name="Track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1" name="Scroll Thumb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3708657" y="3835955"/>
            <a:ext cx="646343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87855" y="4235037"/>
            <a:ext cx="646343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182" y="3721944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163" y="4257087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8" y="419766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820" y="5263455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09547" y="3848734"/>
            <a:ext cx="1106005" cy="1975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36973"/>
              </p:ext>
            </p:extLst>
          </p:nvPr>
        </p:nvGraphicFramePr>
        <p:xfrm>
          <a:off x="161556" y="1065168"/>
          <a:ext cx="7590579" cy="252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총사용가능횟수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98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시간제한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선착순여부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69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픽업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752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예약구매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75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택배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9438"/>
                  </a:ext>
                </a:extLst>
              </a:tr>
            </a:tbl>
          </a:graphicData>
        </a:graphic>
      </p:graphicFrame>
      <p:grpSp>
        <p:nvGrpSpPr>
          <p:cNvPr id="17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315972" y="1528436"/>
            <a:ext cx="455425" cy="144922"/>
            <a:chOff x="765932" y="2788621"/>
            <a:chExt cx="455425" cy="144922"/>
          </a:xfrm>
        </p:grpSpPr>
        <p:sp>
          <p:nvSpPr>
            <p:cNvPr id="18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무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제한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8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8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0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1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2035318" y="1525051"/>
            <a:ext cx="147713" cy="144922"/>
            <a:chOff x="765934" y="2789793"/>
            <a:chExt cx="147713" cy="144922"/>
          </a:xfrm>
        </p:grpSpPr>
        <p:sp>
          <p:nvSpPr>
            <p:cNvPr id="21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5420" y="2789793"/>
              <a:ext cx="5822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1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1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1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189877" y="1495005"/>
            <a:ext cx="37819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Radio Button Label">
            <a:extLst>
              <a:ext uri="{FF2B5EF4-FFF2-40B4-BE49-F238E27FC236}">
                <a16:creationId xmlns:a16="http://schemas.microsoft.com/office/drawing/2014/main" id="{76263494-3C58-EB7C-5E46-AC3DE6BBBBF2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575332" y="1550367"/>
            <a:ext cx="303422" cy="14492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6800" tIns="10800" rIns="10800" bIns="1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회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일</a:t>
            </a:r>
            <a:endParaRPr lang="en-US" sz="800" dirty="0">
              <a:solidFill>
                <a:srgbClr val="262626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17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5" y="1845781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218" name="Text Box">
            <a:extLst>
              <a:ext uri="{FF2B5EF4-FFF2-40B4-BE49-F238E27FC236}">
                <a16:creationId xmlns:a16="http://schemas.microsoft.com/office/drawing/2014/main" id="{D6F74AA9-AF66-9E4C-70E3-339B82E795F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593953" y="1884112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맑은 고딕" pitchFamily="50" charset="-127"/>
              </a:rPr>
              <a:t>시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9" name="Text Box">
            <a:extLst>
              <a:ext uri="{FF2B5EF4-FFF2-40B4-BE49-F238E27FC236}">
                <a16:creationId xmlns:a16="http://schemas.microsoft.com/office/drawing/2014/main" id="{834E9FD1-C09E-C1AB-EC69-0F0ED09EE8F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197125" y="1884112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맑은 고딕" pitchFamily="50" charset="-127"/>
              </a:rPr>
              <a:t>분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0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015305" y="1884112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</a:rPr>
              <a:t>시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1" name="Text Box">
            <a:extLst>
              <a:ext uri="{FF2B5EF4-FFF2-40B4-BE49-F238E27FC236}">
                <a16:creationId xmlns:a16="http://schemas.microsoft.com/office/drawing/2014/main" id="{C323DB74-970F-8457-9EA8-86D040C53FB4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618477" y="1884112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</a:rPr>
              <a:t>분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grpSp>
        <p:nvGrpSpPr>
          <p:cNvPr id="22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315972" y="2665306"/>
            <a:ext cx="455425" cy="144922"/>
            <a:chOff x="765932" y="2788621"/>
            <a:chExt cx="455425" cy="144922"/>
          </a:xfrm>
        </p:grpSpPr>
        <p:sp>
          <p:nvSpPr>
            <p:cNvPr id="22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2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2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2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2035318" y="2661921"/>
            <a:ext cx="389702" cy="144922"/>
            <a:chOff x="765934" y="2789793"/>
            <a:chExt cx="389702" cy="144922"/>
          </a:xfrm>
        </p:grpSpPr>
        <p:sp>
          <p:nvSpPr>
            <p:cNvPr id="22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2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3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3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4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5208251" y="2639734"/>
            <a:ext cx="455425" cy="144922"/>
            <a:chOff x="765932" y="2788621"/>
            <a:chExt cx="455425" cy="144922"/>
          </a:xfrm>
        </p:grpSpPr>
        <p:sp>
          <p:nvSpPr>
            <p:cNvPr id="244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5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4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7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4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5927597" y="2636349"/>
            <a:ext cx="389702" cy="144922"/>
            <a:chOff x="765934" y="2789793"/>
            <a:chExt cx="389702" cy="144922"/>
          </a:xfrm>
        </p:grpSpPr>
        <p:sp>
          <p:nvSpPr>
            <p:cNvPr id="24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1315972" y="2279584"/>
            <a:ext cx="455425" cy="144922"/>
            <a:chOff x="765932" y="2788621"/>
            <a:chExt cx="455425" cy="144922"/>
          </a:xfrm>
        </p:grpSpPr>
        <p:sp>
          <p:nvSpPr>
            <p:cNvPr id="256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7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6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84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8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2035318" y="2276199"/>
            <a:ext cx="1021286" cy="144922"/>
            <a:chOff x="765934" y="2789793"/>
            <a:chExt cx="1021286" cy="144922"/>
          </a:xfrm>
        </p:grpSpPr>
        <p:sp>
          <p:nvSpPr>
            <p:cNvPr id="28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855420" y="2789793"/>
              <a:ext cx="93180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 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     제한수량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8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8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8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100925" y="2232783"/>
            <a:ext cx="37819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>
            <a:off x="1315972" y="2995644"/>
            <a:ext cx="455425" cy="144922"/>
            <a:chOff x="765932" y="2788621"/>
            <a:chExt cx="455425" cy="144922"/>
          </a:xfrm>
        </p:grpSpPr>
        <p:sp>
          <p:nvSpPr>
            <p:cNvPr id="29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9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94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9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0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035318" y="2992259"/>
            <a:ext cx="389702" cy="144922"/>
            <a:chOff x="765934" y="2789793"/>
            <a:chExt cx="389702" cy="144922"/>
          </a:xfrm>
        </p:grpSpPr>
        <p:sp>
          <p:nvSpPr>
            <p:cNvPr id="30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0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1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1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1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1315972" y="3353768"/>
            <a:ext cx="455425" cy="144922"/>
            <a:chOff x="765932" y="2788621"/>
            <a:chExt cx="455425" cy="144922"/>
          </a:xfrm>
        </p:grpSpPr>
        <p:sp>
          <p:nvSpPr>
            <p:cNvPr id="32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2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2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2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2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035318" y="3350383"/>
            <a:ext cx="389702" cy="144922"/>
            <a:chOff x="765934" y="2789793"/>
            <a:chExt cx="389702" cy="144922"/>
          </a:xfrm>
        </p:grpSpPr>
        <p:sp>
          <p:nvSpPr>
            <p:cNvPr id="32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2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2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2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2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5182953" y="3002417"/>
            <a:ext cx="455425" cy="144922"/>
            <a:chOff x="765932" y="2788621"/>
            <a:chExt cx="455425" cy="144922"/>
          </a:xfrm>
        </p:grpSpPr>
        <p:sp>
          <p:nvSpPr>
            <p:cNvPr id="33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3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3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3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3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5902299" y="2999032"/>
            <a:ext cx="389702" cy="144922"/>
            <a:chOff x="765934" y="2789793"/>
            <a:chExt cx="389702" cy="144922"/>
          </a:xfrm>
        </p:grpSpPr>
        <p:sp>
          <p:nvSpPr>
            <p:cNvPr id="33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3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3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3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3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315972" y="1170991"/>
            <a:ext cx="455425" cy="144922"/>
            <a:chOff x="765932" y="2788621"/>
            <a:chExt cx="455425" cy="144922"/>
          </a:xfrm>
        </p:grpSpPr>
        <p:sp>
          <p:nvSpPr>
            <p:cNvPr id="34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4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4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4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4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2035318" y="1167606"/>
            <a:ext cx="389702" cy="144922"/>
            <a:chOff x="765934" y="2789793"/>
            <a:chExt cx="389702" cy="144922"/>
          </a:xfrm>
        </p:grpSpPr>
        <p:sp>
          <p:nvSpPr>
            <p:cNvPr id="34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4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4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4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89243" y="3309169"/>
            <a:ext cx="1106005" cy="1975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1315972" y="1911002"/>
            <a:ext cx="455425" cy="144922"/>
            <a:chOff x="765932" y="2788621"/>
            <a:chExt cx="455425" cy="144922"/>
          </a:xfrm>
        </p:grpSpPr>
        <p:sp>
          <p:nvSpPr>
            <p:cNvPr id="354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55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5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57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5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2035318" y="1907617"/>
            <a:ext cx="389702" cy="144922"/>
            <a:chOff x="765934" y="2789793"/>
            <a:chExt cx="389702" cy="144922"/>
          </a:xfrm>
        </p:grpSpPr>
        <p:sp>
          <p:nvSpPr>
            <p:cNvPr id="35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6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6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6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66" name="직사각형 365"/>
          <p:cNvSpPr/>
          <p:nvPr/>
        </p:nvSpPr>
        <p:spPr>
          <a:xfrm>
            <a:off x="3653727" y="3796176"/>
            <a:ext cx="911709" cy="325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BGF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사용정보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사용가능가맹점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시 옆 셀렉트박스 활성화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1-1)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체크 시 구분값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가맹점선택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 시 옆 가맹점 검색 버튼 출력 및 아래 가맹점 리스트 영역 또한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SC-03-006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graphicFrame>
        <p:nvGraphicFramePr>
          <p:cNvPr id="189" name="표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64669"/>
              </p:ext>
            </p:extLst>
          </p:nvPr>
        </p:nvGraphicFramePr>
        <p:xfrm>
          <a:off x="156805" y="672842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142837672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1775544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사용가능가맹점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택배구분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30363"/>
                  </a:ext>
                </a:extLst>
              </a:tr>
            </a:tbl>
          </a:graphicData>
        </a:graphic>
      </p:graphicFrame>
      <p:graphicFrame>
        <p:nvGraphicFramePr>
          <p:cNvPr id="211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05505"/>
              </p:ext>
            </p:extLst>
          </p:nvPr>
        </p:nvGraphicFramePr>
        <p:xfrm>
          <a:off x="171247" y="1445595"/>
          <a:ext cx="7580889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857">
                  <a:extLst>
                    <a:ext uri="{9D8B030D-6E8A-4147-A177-3AD203B41FA5}">
                      <a16:colId xmlns:a16="http://schemas.microsoft.com/office/drawing/2014/main" val="90555613"/>
                    </a:ext>
                  </a:extLst>
                </a:gridCol>
                <a:gridCol w="460857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2418515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2120330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  <a:gridCol w="2120330">
                  <a:extLst>
                    <a:ext uri="{9D8B030D-6E8A-4147-A177-3AD203B41FA5}">
                      <a16:colId xmlns:a16="http://schemas.microsoft.com/office/drawing/2014/main" val="56100065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가맹점명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가맹점코드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강원도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가맹점명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경기도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가맹점명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336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경상남도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가맹점명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19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광주광역시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가맹점명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81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서울특별시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가맹점명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41752"/>
                  </a:ext>
                </a:extLst>
              </a:tr>
            </a:tbl>
          </a:graphicData>
        </a:graphic>
      </p:graphicFrame>
      <p:sp>
        <p:nvSpPr>
          <p:cNvPr id="212" name="TextBox 211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17981" y="1172461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가맹점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17981" y="1156170"/>
            <a:ext cx="7747550" cy="244119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6043672" y="237534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개 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내역은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6" name="원호 215"/>
          <p:cNvSpPr/>
          <p:nvPr/>
        </p:nvSpPr>
        <p:spPr>
          <a:xfrm>
            <a:off x="5640064" y="1878780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Vertical Scrollbar"/>
          <p:cNvGrpSpPr/>
          <p:nvPr>
            <p:custDataLst>
              <p:tags r:id="rId1"/>
            </p:custDataLst>
          </p:nvPr>
        </p:nvGrpSpPr>
        <p:grpSpPr>
          <a:xfrm>
            <a:off x="7616063" y="1785103"/>
            <a:ext cx="118135" cy="1604492"/>
            <a:chOff x="508000" y="1539522"/>
            <a:chExt cx="144016" cy="1800200"/>
          </a:xfrm>
        </p:grpSpPr>
        <p:sp>
          <p:nvSpPr>
            <p:cNvPr id="225" name="Track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6" name="Scroll Thumb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336360" y="763097"/>
            <a:ext cx="455425" cy="144922"/>
            <a:chOff x="765932" y="2788621"/>
            <a:chExt cx="455425" cy="144922"/>
          </a:xfrm>
        </p:grpSpPr>
        <p:sp>
          <p:nvSpPr>
            <p:cNvPr id="3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3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3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055706" y="759712"/>
            <a:ext cx="389702" cy="144922"/>
            <a:chOff x="765934" y="2789793"/>
            <a:chExt cx="389702" cy="144922"/>
          </a:xfrm>
        </p:grpSpPr>
        <p:sp>
          <p:nvSpPr>
            <p:cNvPr id="3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5" y="76668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3702544" y="732613"/>
            <a:ext cx="783525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가맹점검색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450" y="610697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03434" y="745392"/>
            <a:ext cx="1106005" cy="1975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67465" y="672842"/>
            <a:ext cx="911709" cy="325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87855" y="1190614"/>
            <a:ext cx="646343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BGF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할인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적립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조건부 할인권에 들어가는 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기준금액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1000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기준금액타입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1 (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이상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가격정책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체크 시 정액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정율 선택 박스 활성화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기준금액타입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없음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및 원 또는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 박스 비 활성화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이상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체크 시 옆 금액 입력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및 원 또는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%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선택박스 활성화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최대할인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적립액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숫자만 입력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73444"/>
              </p:ext>
            </p:extLst>
          </p:nvPr>
        </p:nvGraphicFramePr>
        <p:xfrm>
          <a:off x="167307" y="1270415"/>
          <a:ext cx="7590579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가격정책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기준금액타입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최대할인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적립액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747"/>
                  </a:ext>
                </a:extLst>
              </a:tr>
            </a:tbl>
          </a:graphicData>
        </a:graphic>
      </p:graphicFrame>
      <p:sp>
        <p:nvSpPr>
          <p:cNvPr id="4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7" y="136568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57125" y="1696834"/>
            <a:ext cx="83882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3" y="174899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254665" y="1701498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   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351626" y="1708684"/>
            <a:ext cx="352833" cy="144922"/>
            <a:chOff x="765934" y="2789793"/>
            <a:chExt cx="352833" cy="144922"/>
          </a:xfrm>
        </p:grpSpPr>
        <p:sp>
          <p:nvSpPr>
            <p:cNvPr id="5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없음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24182" y="1715228"/>
            <a:ext cx="838823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119" y="174702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5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2950" y="693762"/>
            <a:ext cx="10460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122553" y="983320"/>
            <a:ext cx="55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3383595" y="949260"/>
            <a:ext cx="1044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137406" y="697053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8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22636" y="696148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90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112028" y="689546"/>
            <a:ext cx="134517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91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61055" y="694575"/>
            <a:ext cx="1161839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98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SC-03-007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4140264" y="943517"/>
            <a:ext cx="1296000" cy="7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342420" y="1381437"/>
            <a:ext cx="455425" cy="144922"/>
            <a:chOff x="765932" y="2788621"/>
            <a:chExt cx="455425" cy="144922"/>
          </a:xfrm>
        </p:grpSpPr>
        <p:sp>
          <p:nvSpPr>
            <p:cNvPr id="67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68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69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70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71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1981697" y="1387757"/>
            <a:ext cx="352833" cy="144922"/>
            <a:chOff x="765934" y="2789793"/>
            <a:chExt cx="352833" cy="144922"/>
          </a:xfrm>
        </p:grpSpPr>
        <p:sp>
          <p:nvSpPr>
            <p:cNvPr id="74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75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7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7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9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457109" y="1363111"/>
            <a:ext cx="800009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정액       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1979761" y="1708684"/>
            <a:ext cx="352833" cy="144922"/>
            <a:chOff x="765934" y="2789793"/>
            <a:chExt cx="352833" cy="144922"/>
          </a:xfrm>
        </p:grpSpPr>
        <p:sp>
          <p:nvSpPr>
            <p:cNvPr id="8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이상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0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0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8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8759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73020"/>
            <a:ext cx="200618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#BGF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프로모션 정보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: N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개 등록 가능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신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정기구독권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프로모션 리스트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현재는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기간밖에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되지 않지만 프로모션 타입 추가로 인해 다른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권종에도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추후 적용 예정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상세 내역 내 프로모션 설정 여부 설정으로 되어있을 경우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펼침상태로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프로모션설정여부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미설정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설정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프로모션일자 및 아래 정보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</a:rPr>
              <a:t>디폴트 프로모션 입력 테이블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</a:rPr>
              <a:t>추가 버튼 클릭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3-1) </a:t>
            </a:r>
            <a:r>
              <a:rPr lang="ko-KR" altLang="en-US" sz="800" b="1" dirty="0" smtClean="0">
                <a:latin typeface="맑은 고딕" pitchFamily="50" charset="-127"/>
              </a:rPr>
              <a:t>형태로 아래 리스트 계속 추가</a:t>
            </a:r>
            <a:endParaRPr lang="en-US" altLang="ko-KR" sz="800" b="1" dirty="0">
              <a:latin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4139"/>
              </p:ext>
            </p:extLst>
          </p:nvPr>
        </p:nvGraphicFramePr>
        <p:xfrm>
          <a:off x="184724" y="1134070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204390614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24644185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프로모션설정여부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55197"/>
                  </a:ext>
                </a:extLst>
              </a:tr>
            </a:tbl>
          </a:graphicData>
        </a:graphic>
      </p:graphicFrame>
      <p:sp>
        <p:nvSpPr>
          <p:cNvPr id="8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8" y="124199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7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36939" y="1229861"/>
            <a:ext cx="455425" cy="144922"/>
            <a:chOff x="765932" y="2788621"/>
            <a:chExt cx="455425" cy="144922"/>
          </a:xfrm>
        </p:grpSpPr>
        <p:sp>
          <p:nvSpPr>
            <p:cNvPr id="7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7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74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7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7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56285" y="1226476"/>
            <a:ext cx="389702" cy="144922"/>
            <a:chOff x="765934" y="2789793"/>
            <a:chExt cx="389702" cy="144922"/>
          </a:xfrm>
        </p:grpSpPr>
        <p:sp>
          <p:nvSpPr>
            <p:cNvPr id="7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7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8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8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138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22685"/>
              </p:ext>
            </p:extLst>
          </p:nvPr>
        </p:nvGraphicFramePr>
        <p:xfrm>
          <a:off x="184724" y="1927704"/>
          <a:ext cx="7644589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789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484997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829200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571622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혜택방법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22179" y="2320490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715153" y="2308100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318325" y="2308100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5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230398" y="2308100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6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833570" y="2308100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47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511366" y="2329859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52434" y="2310464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9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011641" y="2329283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152709" y="2309888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720" y="2260240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320166" y="1963258"/>
            <a:ext cx="43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7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 rot="10800000">
            <a:off x="7068793" y="1942427"/>
            <a:ext cx="215155" cy="612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58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8" y="188705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73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63143"/>
              </p:ext>
            </p:extLst>
          </p:nvPr>
        </p:nvGraphicFramePr>
        <p:xfrm>
          <a:off x="213210" y="3395452"/>
          <a:ext cx="7644589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789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484997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287475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1113347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혜택방법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혜택값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</a:tbl>
          </a:graphicData>
        </a:graphic>
      </p:graphicFrame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50665" y="3788238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743639" y="377584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346811" y="377584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77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258884" y="377584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78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862056" y="377584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79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539852" y="3797607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80920" y="3778212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1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040127" y="3797031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181195" y="3777636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206" y="3727988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816414" y="3787143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50665" y="4102807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743639" y="409041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346811" y="409041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88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258884" y="409041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89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862056" y="409041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90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539852" y="411217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80920" y="409278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040127" y="4111600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181195" y="4092205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206" y="4042557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816414" y="4101712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6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 rot="10800000">
            <a:off x="7650376" y="3380822"/>
            <a:ext cx="215155" cy="104015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97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895" y="186103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cxnSp>
        <p:nvCxnSpPr>
          <p:cNvPr id="11" name="꺾인 연결선 10"/>
          <p:cNvCxnSpPr>
            <a:stCxn id="171" idx="2"/>
            <a:endCxn id="201" idx="0"/>
          </p:cNvCxnSpPr>
          <p:nvPr/>
        </p:nvCxnSpPr>
        <p:spPr>
          <a:xfrm rot="5400000">
            <a:off x="5628249" y="2030233"/>
            <a:ext cx="1758892" cy="205694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4724" y="4030379"/>
            <a:ext cx="7680807" cy="3882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223" y="3938150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ab 1">
            <a:extLst>
              <a:ext uri="{FF2B5EF4-FFF2-40B4-BE49-F238E27FC236}">
                <a16:creationId xmlns:a16="http://schemas.microsoft.com/office/drawing/2014/main" id="{1BD17FF5-69E2-3461-6E5E-A07110BC7F3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67307" y="692713"/>
            <a:ext cx="936000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Ins="108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기본정보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03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92950" y="693762"/>
            <a:ext cx="10460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상품권정보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632CEA5-980E-8DD6-3E34-4C595AB96DAD}"/>
              </a:ext>
            </a:extLst>
          </p:cNvPr>
          <p:cNvCxnSpPr>
            <a:cxnSpLocks/>
          </p:cNvCxnSpPr>
          <p:nvPr/>
        </p:nvCxnSpPr>
        <p:spPr>
          <a:xfrm>
            <a:off x="2122553" y="983320"/>
            <a:ext cx="55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3383595" y="949260"/>
            <a:ext cx="1044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137406" y="697053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행사정보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07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122636" y="696148"/>
            <a:ext cx="98694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사용정보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08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105146" y="699886"/>
            <a:ext cx="1409744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할인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적립정보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109" name="File Tab">
            <a:extLst>
              <a:ext uri="{FF2B5EF4-FFF2-40B4-BE49-F238E27FC236}">
                <a16:creationId xmlns:a16="http://schemas.microsoft.com/office/drawing/2014/main" id="{D7DD0A1B-ECE1-9660-6391-963589550BB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510453" y="694134"/>
            <a:ext cx="1161839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36000" rIns="144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BGF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프로모션정보</a:t>
            </a:r>
            <a:endParaRPr 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cxnSp>
        <p:nvCxnSpPr>
          <p:cNvPr id="110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5512703" y="980713"/>
            <a:ext cx="1152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539032" y="936558"/>
            <a:ext cx="1116000" cy="74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– BGF</a:t>
            </a:r>
            <a:r>
              <a:rPr lang="ko-KR" altLang="en-US" dirty="0"/>
              <a:t> </a:t>
            </a:r>
            <a:r>
              <a:rPr lang="ko-KR" altLang="en-US" dirty="0" smtClean="0"/>
              <a:t>프로모션 정보 타입 별  설명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73020"/>
            <a:ext cx="2006184" cy="581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No. 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부터 순차 정렬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프로모션 시작일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종료일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프로모션 추가 시 기간 및 시간 중복 체크 중복일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중복된 기간 및 시간이 존재 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혜택방법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정액 선택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혜택값 입력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타입 선택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기간별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타입 설정 값 없음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15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25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 등 기간내 월별 일 지정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5-2-1) 1~31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일 출력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일추가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버튼 클릭 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선택된 일자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5-2-3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형식으로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중복일 추가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 선택된 일 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5-2-3) x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버튼 클릭 시 삭제 처리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5-3)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지정요일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요일 중복 체크 가능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체크 시 해당 기간 내 매주 선택된 요일만 프로모션 적용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5-4)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지정시간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 추가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5-4-1)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시간추가버튼 클릭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 선택된 시간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5-4-2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형식으로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 시간 추가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 선택된 시간 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5-5)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지정일자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일자 선택 및 추가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 일자 추가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 선택된 일자 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3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01481"/>
              </p:ext>
            </p:extLst>
          </p:nvPr>
        </p:nvGraphicFramePr>
        <p:xfrm>
          <a:off x="103147" y="925391"/>
          <a:ext cx="7644589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789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484997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287475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1113347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혜택방법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혜택값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</a:tbl>
          </a:graphicData>
        </a:graphic>
      </p:graphicFrame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40602" y="1318177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33576" y="13057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36748" y="13057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77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148821" y="13057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78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51993" y="13057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79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9789" y="132754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0857" y="130815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1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30064" y="1326970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71132" y="1307575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143" y="1257927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706351" y="1317082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40602" y="1632746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633576" y="1620356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236748" y="1620356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88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148821" y="1620356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89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751993" y="1620356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90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9789" y="1642115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0857" y="1622720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30064" y="1641539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71132" y="1622144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143" y="1572496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706351" y="1631651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110" y="90174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23" y="90032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054" y="89966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8" y="89966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312EA8-2220-62A4-3DF9-D3D5CDBCB6A0}"/>
              </a:ext>
            </a:extLst>
          </p:cNvPr>
          <p:cNvSpPr/>
          <p:nvPr/>
        </p:nvSpPr>
        <p:spPr>
          <a:xfrm>
            <a:off x="7693736" y="908259"/>
            <a:ext cx="108000" cy="100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56BA17F-5214-8677-EAF2-DC44B0FEE24A}"/>
              </a:ext>
            </a:extLst>
          </p:cNvPr>
          <p:cNvSpPr/>
          <p:nvPr/>
        </p:nvSpPr>
        <p:spPr>
          <a:xfrm>
            <a:off x="171960" y="2197331"/>
            <a:ext cx="108000" cy="1944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이어서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52179"/>
              </p:ext>
            </p:extLst>
          </p:nvPr>
        </p:nvGraphicFramePr>
        <p:xfrm>
          <a:off x="279960" y="2205080"/>
          <a:ext cx="7388775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881">
                  <a:extLst>
                    <a:ext uri="{9D8B030D-6E8A-4147-A177-3AD203B41FA5}">
                      <a16:colId xmlns:a16="http://schemas.microsoft.com/office/drawing/2014/main" val="2861586968"/>
                    </a:ext>
                  </a:extLst>
                </a:gridCol>
                <a:gridCol w="6211894">
                  <a:extLst>
                    <a:ext uri="{9D8B030D-6E8A-4147-A177-3AD203B41FA5}">
                      <a16:colId xmlns:a16="http://schemas.microsoft.com/office/drawing/2014/main" val="427624126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 설정 값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86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0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 지정형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12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요일 지정형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11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441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67747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7FC2FA-1664-9F5C-6BFD-BD8DB295594F}"/>
              </a:ext>
            </a:extLst>
          </p:cNvPr>
          <p:cNvSpPr/>
          <p:nvPr/>
        </p:nvSpPr>
        <p:spPr>
          <a:xfrm>
            <a:off x="1001511" y="4436159"/>
            <a:ext cx="108000" cy="972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60" y="2592289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기간별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9" y="2894833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지정일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49979" y="2909796"/>
            <a:ext cx="857061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3285998" y="2909796"/>
            <a:ext cx="715512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일추가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072164" y="2909796"/>
            <a:ext cx="529336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1</a:t>
            </a:r>
            <a:r>
              <a:rPr lang="ko-KR" altLang="en-US" sz="800" dirty="0" smtClean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88792" y="288303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732616" y="2909796"/>
            <a:ext cx="529336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15</a:t>
            </a:r>
            <a:r>
              <a:rPr lang="ko-KR" altLang="en-US" sz="800" dirty="0" smtClean="0">
                <a:latin typeface="+mn-ea"/>
              </a:rPr>
              <a:t>일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49244" y="288303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8" y="3241267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지정요일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7" y="3570429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지정시간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6" y="3890245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지정일자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23905" y="3184829"/>
            <a:ext cx="2690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</a:rPr>
              <a:t>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화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수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목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금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토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일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</a:t>
            </a:r>
            <a:endParaRPr lang="ko-KR" altLang="en-US" sz="800" b="1" dirty="0">
              <a:latin typeface="맑은 고딕" panose="020B0503020000020004" pitchFamily="50" charset="-127"/>
            </a:endParaRPr>
          </a:p>
        </p:txBody>
      </p:sp>
      <p:sp>
        <p:nvSpPr>
          <p:cNvPr id="100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548734" y="356042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151906" y="356042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2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957541" y="356042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560713" y="356042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4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018" y="3512562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4192429" y="3556771"/>
            <a:ext cx="715512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시간추가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998383" y="3556771"/>
            <a:ext cx="1036315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17:00 ~ 21:00    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11105" y="352819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130892" y="3556771"/>
            <a:ext cx="1036315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21:00 ~ 23:00    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3614" y="352819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670086" y="3873975"/>
            <a:ext cx="715512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일자추가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3598" y="3889347"/>
            <a:ext cx="927772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2024-07-01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09013" y="386864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3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07666" y="3895862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48734" y="3876467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24054" y="3895278"/>
            <a:ext cx="927772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2024-07-05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39469" y="387458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49" y="215224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037" y="2469463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75" y="2783542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884" y="2796165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685" y="2782862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62" y="2781985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75" y="3130549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037" y="3467611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00" y="3790470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162" y="3455773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5-4-1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933" y="3452841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5-4-2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8312EA8-2220-62A4-3DF9-D3D5CDBCB6A0}"/>
              </a:ext>
            </a:extLst>
          </p:cNvPr>
          <p:cNvSpPr/>
          <p:nvPr/>
        </p:nvSpPr>
        <p:spPr>
          <a:xfrm>
            <a:off x="7657182" y="2188409"/>
            <a:ext cx="108000" cy="1944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75571"/>
              </p:ext>
            </p:extLst>
          </p:nvPr>
        </p:nvGraphicFramePr>
        <p:xfrm>
          <a:off x="275426" y="4436726"/>
          <a:ext cx="742492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492">
                  <a:extLst>
                    <a:ext uri="{9D8B030D-6E8A-4147-A177-3AD203B41FA5}">
                      <a16:colId xmlns:a16="http://schemas.microsoft.com/office/drawing/2014/main" val="255712011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197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810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50176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6BA17F-5214-8677-EAF2-DC44B0FEE24A}"/>
              </a:ext>
            </a:extLst>
          </p:cNvPr>
          <p:cNvSpPr/>
          <p:nvPr/>
        </p:nvSpPr>
        <p:spPr>
          <a:xfrm>
            <a:off x="168474" y="4436159"/>
            <a:ext cx="108000" cy="972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이어서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376339" y="4493490"/>
            <a:ext cx="549563" cy="23589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368067" y="5124014"/>
            <a:ext cx="549563" cy="23589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전시관리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D213E-2A07-2B37-19AE-156F6688DFD8}"/>
              </a:ext>
            </a:extLst>
          </p:cNvPr>
          <p:cNvSpPr txBox="1"/>
          <p:nvPr/>
        </p:nvSpPr>
        <p:spPr>
          <a:xfrm>
            <a:off x="83160" y="4364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전시관리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5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 bwMode="auto">
          <a:xfrm>
            <a:off x="169877" y="96398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9684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8A4B6A-70A7-C5C3-61E3-A2D8FEB650CE}"/>
              </a:ext>
            </a:extLst>
          </p:cNvPr>
          <p:cNvSpPr/>
          <p:nvPr/>
        </p:nvSpPr>
        <p:spPr>
          <a:xfrm>
            <a:off x="8749857" y="1383000"/>
            <a:ext cx="1023249" cy="1950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6557" y="2130296"/>
          <a:ext cx="3395802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28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2888574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카카오톡 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[C00000000012]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카카오톡지사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12180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43666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766147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088318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417803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739974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07444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38929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FD2E6E-5AC9-B2C0-A3DC-3C78BBCEF941}"/>
              </a:ext>
            </a:extLst>
          </p:cNvPr>
          <p:cNvSpPr txBox="1"/>
          <p:nvPr/>
        </p:nvSpPr>
        <p:spPr>
          <a:xfrm>
            <a:off x="2834558" y="250573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708805" y="2130296"/>
          <a:ext cx="6066830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1260548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  <a:gridCol w="1082872">
                  <a:extLst>
                    <a:ext uri="{9D8B030D-6E8A-4147-A177-3AD203B41FA5}">
                      <a16:colId xmlns:a16="http://schemas.microsoft.com/office/drawing/2014/main" val="360239344"/>
                    </a:ext>
                  </a:extLst>
                </a:gridCol>
                <a:gridCol w="1171710">
                  <a:extLst>
                    <a:ext uri="{9D8B030D-6E8A-4147-A177-3AD203B41FA5}">
                      <a16:colId xmlns:a16="http://schemas.microsoft.com/office/drawing/2014/main" val="2837516947"/>
                    </a:ext>
                  </a:extLst>
                </a:gridCol>
                <a:gridCol w="1171710">
                  <a:extLst>
                    <a:ext uri="{9D8B030D-6E8A-4147-A177-3AD203B41FA5}">
                      <a16:colId xmlns:a16="http://schemas.microsoft.com/office/drawing/2014/main" val="4043432433"/>
                    </a:ext>
                  </a:extLst>
                </a:gridCol>
                <a:gridCol w="1171710">
                  <a:extLst>
                    <a:ext uri="{9D8B030D-6E8A-4147-A177-3AD203B41FA5}">
                      <a16:colId xmlns:a16="http://schemas.microsoft.com/office/drawing/2014/main" val="258270153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grpSp>
        <p:nvGrpSpPr>
          <p:cNvPr id="60" name="Vertical Scrollbar"/>
          <p:cNvGrpSpPr/>
          <p:nvPr>
            <p:custDataLst>
              <p:tags r:id="rId2"/>
            </p:custDataLst>
          </p:nvPr>
        </p:nvGrpSpPr>
        <p:grpSpPr>
          <a:xfrm>
            <a:off x="3451474" y="2457189"/>
            <a:ext cx="108000" cy="4212000"/>
            <a:chOff x="508000" y="1539522"/>
            <a:chExt cx="144016" cy="1800200"/>
          </a:xfrm>
        </p:grpSpPr>
        <p:sp>
          <p:nvSpPr>
            <p:cNvPr id="61" name="Track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Scroll Thumb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Vertical Scrollbar"/>
          <p:cNvGrpSpPr/>
          <p:nvPr>
            <p:custDataLst>
              <p:tags r:id="rId3"/>
            </p:custDataLst>
          </p:nvPr>
        </p:nvGrpSpPr>
        <p:grpSpPr>
          <a:xfrm>
            <a:off x="9665106" y="2457189"/>
            <a:ext cx="108000" cy="4212000"/>
            <a:chOff x="508000" y="1539522"/>
            <a:chExt cx="144016" cy="1800200"/>
          </a:xfrm>
        </p:grpSpPr>
        <p:sp>
          <p:nvSpPr>
            <p:cNvPr id="30" name="Track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croll Thumb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Vertical Scrollbar"/>
          <p:cNvGrpSpPr/>
          <p:nvPr>
            <p:custDataLst>
              <p:tags r:id="rId4"/>
            </p:custDataLst>
          </p:nvPr>
        </p:nvGrpSpPr>
        <p:grpSpPr>
          <a:xfrm rot="16200000">
            <a:off x="6626146" y="3640220"/>
            <a:ext cx="108735" cy="5943417"/>
            <a:chOff x="508000" y="1539522"/>
            <a:chExt cx="144016" cy="1800200"/>
          </a:xfrm>
        </p:grpSpPr>
        <p:sp>
          <p:nvSpPr>
            <p:cNvPr id="34" name="Track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croll Thumb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7160" y="1858079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판매처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708804" y="1853727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/>
              <a:t>상품권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8986306" y="1885762"/>
            <a:ext cx="778884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전시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169877" y="96398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169878" y="1039486"/>
          <a:ext cx="3402482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2482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43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366" y="1079791"/>
            <a:ext cx="1219385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판매지사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6" y="108551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판매처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3708803" y="96031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3708803" y="96031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3708804" y="1035816"/>
          <a:ext cx="6056386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6386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63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689" y="1074561"/>
            <a:ext cx="1440920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979" y="108028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공급사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2629089" y="1086192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6399709" y="1075725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0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전시관리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1/2)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D213E-2A07-2B37-19AE-156F6688DFD8}"/>
              </a:ext>
            </a:extLst>
          </p:cNvPr>
          <p:cNvSpPr txBox="1"/>
          <p:nvPr/>
        </p:nvSpPr>
        <p:spPr>
          <a:xfrm>
            <a:off x="83160" y="4364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전시관리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632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6557" y="2130296"/>
          <a:ext cx="3395802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28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2888574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카카오톡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[C00000000012]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카카오톡지사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12180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43666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766147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088318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417803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739974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07444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38929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FD2E6E-5AC9-B2C0-A3DC-3C78BBCEF941}"/>
              </a:ext>
            </a:extLst>
          </p:cNvPr>
          <p:cNvSpPr txBox="1"/>
          <p:nvPr/>
        </p:nvSpPr>
        <p:spPr>
          <a:xfrm>
            <a:off x="2834558" y="250573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708804" y="2130296"/>
          <a:ext cx="4046663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2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1369984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  <a:gridCol w="1176883">
                  <a:extLst>
                    <a:ext uri="{9D8B030D-6E8A-4147-A177-3AD203B41FA5}">
                      <a16:colId xmlns:a16="http://schemas.microsoft.com/office/drawing/2014/main" val="360239344"/>
                    </a:ext>
                  </a:extLst>
                </a:gridCol>
                <a:gridCol w="1273434">
                  <a:extLst>
                    <a:ext uri="{9D8B030D-6E8A-4147-A177-3AD203B41FA5}">
                      <a16:colId xmlns:a16="http://schemas.microsoft.com/office/drawing/2014/main" val="283751694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grpSp>
        <p:nvGrpSpPr>
          <p:cNvPr id="60" name="Vertical Scrollbar"/>
          <p:cNvGrpSpPr/>
          <p:nvPr>
            <p:custDataLst>
              <p:tags r:id="rId1"/>
            </p:custDataLst>
          </p:nvPr>
        </p:nvGrpSpPr>
        <p:grpSpPr>
          <a:xfrm>
            <a:off x="3451474" y="2457189"/>
            <a:ext cx="108000" cy="4212000"/>
            <a:chOff x="508000" y="1539522"/>
            <a:chExt cx="144016" cy="1800200"/>
          </a:xfrm>
        </p:grpSpPr>
        <p:sp>
          <p:nvSpPr>
            <p:cNvPr id="61" name="Track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Scroll Thumb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Vertical Scrollbar"/>
          <p:cNvGrpSpPr/>
          <p:nvPr>
            <p:custDataLst>
              <p:tags r:id="rId2"/>
            </p:custDataLst>
          </p:nvPr>
        </p:nvGrpSpPr>
        <p:grpSpPr>
          <a:xfrm>
            <a:off x="7647436" y="2439537"/>
            <a:ext cx="108000" cy="4212000"/>
            <a:chOff x="508000" y="1539522"/>
            <a:chExt cx="144016" cy="1800200"/>
          </a:xfrm>
        </p:grpSpPr>
        <p:sp>
          <p:nvSpPr>
            <p:cNvPr id="30" name="Track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croll Thumb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Vertical Scrollbar"/>
          <p:cNvGrpSpPr/>
          <p:nvPr>
            <p:custDataLst>
              <p:tags r:id="rId3"/>
            </p:custDataLst>
          </p:nvPr>
        </p:nvGrpSpPr>
        <p:grpSpPr>
          <a:xfrm rot="16200000">
            <a:off x="5616438" y="4649928"/>
            <a:ext cx="108735" cy="3924000"/>
            <a:chOff x="508000" y="1539522"/>
            <a:chExt cx="144016" cy="1800200"/>
          </a:xfrm>
        </p:grpSpPr>
        <p:sp>
          <p:nvSpPr>
            <p:cNvPr id="34" name="Track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croll Thumb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7160" y="1858079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판매사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708804" y="1853727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/>
              <a:t>상품권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56321" y="1870561"/>
            <a:ext cx="778884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전시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Cutout">
            <a:extLst>
              <a:ext uri="{FF2B5EF4-FFF2-40B4-BE49-F238E27FC236}">
                <a16:creationId xmlns:a16="http://schemas.microsoft.com/office/drawing/2014/main" id="{26D97FD9-E10E-1544-1445-72BA91A59139}"/>
              </a:ext>
            </a:extLst>
          </p:cNvPr>
          <p:cNvGrpSpPr/>
          <p:nvPr/>
        </p:nvGrpSpPr>
        <p:grpSpPr>
          <a:xfrm>
            <a:off x="7384318" y="2112607"/>
            <a:ext cx="227575" cy="438773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2" name="Fill">
              <a:extLst>
                <a:ext uri="{FF2B5EF4-FFF2-40B4-BE49-F238E27FC236}">
                  <a16:creationId xmlns:a16="http://schemas.microsoft.com/office/drawing/2014/main" id="{34FB2A5C-EF8E-9D95-8EC2-FFEE1500F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D623EC1B-2A32-CBEF-244B-73678B56C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판매지사 기준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상품권리스트 일괄전시 처리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판매지사 검색 창 띄움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 검색 창 띄움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판매지사 및 상품 선택 후 검색 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판매지사는 판매처 리스트에 결과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상품은 상품권 리스트에 결과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검색 결과 없으면 </a:t>
            </a:r>
            <a:r>
              <a:rPr lang="en-US" altLang="ko-KR" sz="800" dirty="0">
                <a:latin typeface="맑은 고딕" pitchFamily="50" charset="-127"/>
              </a:rPr>
              <a:t>“</a:t>
            </a:r>
            <a:r>
              <a:rPr lang="ko-KR" altLang="en-US" sz="800" dirty="0">
                <a:latin typeface="맑은 고딕" pitchFamily="50" charset="-127"/>
              </a:rPr>
              <a:t>검색된 내용이 없습니다</a:t>
            </a:r>
            <a:r>
              <a:rPr lang="en-US" altLang="ko-KR" sz="800" dirty="0">
                <a:latin typeface="맑은 고딕" pitchFamily="50" charset="-127"/>
              </a:rPr>
              <a:t>.” </a:t>
            </a:r>
            <a:r>
              <a:rPr lang="ko-KR" altLang="en-US" sz="800" dirty="0">
                <a:latin typeface="맑은 고딕" pitchFamily="50" charset="-127"/>
              </a:rPr>
              <a:t>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</a:rPr>
              <a:t>판매사 리스트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판매사 및 판매지사 전체 데이터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최신 등록일 기준 판매처 내역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4-1) </a:t>
            </a:r>
            <a:r>
              <a:rPr lang="ko-KR" altLang="en-US" sz="800" dirty="0" smtClean="0">
                <a:latin typeface="맑은 고딕" pitchFamily="50" charset="-127"/>
              </a:rPr>
              <a:t>체크박스 클릭 시 판매사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</a:rPr>
              <a:t>판매지사 체크박스 전체 체크 처리</a:t>
            </a:r>
            <a:r>
              <a:rPr lang="en-US" altLang="ko-KR" sz="800" dirty="0" smtClean="0">
                <a:latin typeface="맑은 고딕" pitchFamily="50" charset="-127"/>
              </a:rPr>
              <a:t>/ </a:t>
            </a:r>
            <a:r>
              <a:rPr lang="ko-KR" altLang="en-US" sz="800" dirty="0" smtClean="0">
                <a:latin typeface="맑은 고딕" pitchFamily="50" charset="-127"/>
              </a:rPr>
              <a:t>미체크 시 전체 일괄 미체크 처리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4-2) </a:t>
            </a:r>
            <a:r>
              <a:rPr lang="ko-KR" altLang="en-US" sz="800" dirty="0" smtClean="0">
                <a:latin typeface="맑은 고딕" pitchFamily="50" charset="-127"/>
              </a:rPr>
              <a:t>판매사 체크박스 클릭 시 하위 판매지사 전체 </a:t>
            </a:r>
            <a:r>
              <a:rPr lang="ko-KR" altLang="en-US" sz="800" dirty="0" err="1" smtClean="0">
                <a:latin typeface="맑은 고딕" pitchFamily="50" charset="-127"/>
              </a:rPr>
              <a:t>체크처리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err="1" smtClean="0">
                <a:latin typeface="맑은 고딕" pitchFamily="50" charset="-127"/>
              </a:rPr>
              <a:t>미체크시</a:t>
            </a:r>
            <a:r>
              <a:rPr lang="ko-KR" altLang="en-US" sz="800" dirty="0" smtClean="0">
                <a:latin typeface="맑은 고딕" pitchFamily="50" charset="-127"/>
              </a:rPr>
              <a:t> 일괄 미체크 처리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4-3) </a:t>
            </a:r>
            <a:r>
              <a:rPr lang="ko-KR" altLang="en-US" sz="800" b="1" dirty="0" smtClean="0">
                <a:latin typeface="맑은 고딕" pitchFamily="50" charset="-127"/>
              </a:rPr>
              <a:t>판매사 명 출력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클릭 시 하위 판매지사 명 </a:t>
            </a:r>
            <a:r>
              <a:rPr lang="ko-KR" altLang="en-US" sz="800" dirty="0" err="1" smtClean="0">
                <a:latin typeface="맑은 고딕" pitchFamily="50" charset="-127"/>
              </a:rPr>
              <a:t>펼쳐짐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latin typeface="맑은 고딕" pitchFamily="50" charset="-127"/>
              </a:rPr>
              <a:t>펼</a:t>
            </a:r>
            <a:r>
              <a:rPr lang="ko-KR" altLang="en-US" sz="800" dirty="0" smtClean="0">
                <a:latin typeface="맑은 고딕" pitchFamily="50" charset="-127"/>
              </a:rPr>
              <a:t>침 상태의 판매처 명 또는 버튼 클릭 시 접힘 처리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4-4) </a:t>
            </a:r>
            <a:r>
              <a:rPr lang="ko-KR" altLang="en-US" sz="800" b="1" dirty="0" smtClean="0">
                <a:latin typeface="맑은 고딕" pitchFamily="50" charset="-127"/>
              </a:rPr>
              <a:t>판매지사 명 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클릭 시 판매지사 전시 상품리스트 팝업 띄움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4-5)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스크롤 처리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77" y="2118726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24" y="2457189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607" y="2453643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241" y="2725258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91" y="2324620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169877" y="92743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8A4B6A-70A7-C5C3-61E3-A2D8FEB650CE}"/>
              </a:ext>
            </a:extLst>
          </p:cNvPr>
          <p:cNvSpPr/>
          <p:nvPr/>
        </p:nvSpPr>
        <p:spPr>
          <a:xfrm>
            <a:off x="6715463" y="1375845"/>
            <a:ext cx="1023249" cy="1950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cxnSp>
        <p:nvCxnSpPr>
          <p:cNvPr id="68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169877" y="92743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69878" y="1002936"/>
          <a:ext cx="3402482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2482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70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366" y="1043241"/>
            <a:ext cx="1219385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판매지사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6" y="104896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3708803" y="92376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3708803" y="92376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3708804" y="999266"/>
          <a:ext cx="4026401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6401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75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689" y="1038011"/>
            <a:ext cx="1440920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979" y="104373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공급사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2629089" y="1049642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6399709" y="1039175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786" y="91853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210" y="92376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888" y="129080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60" y="176032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전시관리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 </a:t>
            </a:r>
            <a:r>
              <a:rPr lang="en-US" altLang="ko-KR" dirty="0"/>
              <a:t>2</a:t>
            </a:r>
            <a:r>
              <a:rPr lang="en-US" altLang="ko-KR" dirty="0" smtClean="0"/>
              <a:t>/2)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D213E-2A07-2B37-19AE-156F6688DFD8}"/>
              </a:ext>
            </a:extLst>
          </p:cNvPr>
          <p:cNvSpPr txBox="1"/>
          <p:nvPr/>
        </p:nvSpPr>
        <p:spPr>
          <a:xfrm>
            <a:off x="83160" y="4364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전시관리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632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76557" y="2130296"/>
          <a:ext cx="3395802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28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2888574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카카오톡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[C00000000012]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카카오톡지사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판매사명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12180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43666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766147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088318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417803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739974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07444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38929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FD2E6E-5AC9-B2C0-A3DC-3C78BBCEF941}"/>
              </a:ext>
            </a:extLst>
          </p:cNvPr>
          <p:cNvSpPr txBox="1"/>
          <p:nvPr/>
        </p:nvSpPr>
        <p:spPr>
          <a:xfrm>
            <a:off x="2834558" y="250573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708804" y="2130296"/>
          <a:ext cx="4046663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2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1369984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  <a:gridCol w="1176883">
                  <a:extLst>
                    <a:ext uri="{9D8B030D-6E8A-4147-A177-3AD203B41FA5}">
                      <a16:colId xmlns:a16="http://schemas.microsoft.com/office/drawing/2014/main" val="360239344"/>
                    </a:ext>
                  </a:extLst>
                </a:gridCol>
                <a:gridCol w="1273434">
                  <a:extLst>
                    <a:ext uri="{9D8B030D-6E8A-4147-A177-3AD203B41FA5}">
                      <a16:colId xmlns:a16="http://schemas.microsoft.com/office/drawing/2014/main" val="283751694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grpSp>
        <p:nvGrpSpPr>
          <p:cNvPr id="60" name="Vertical Scrollbar"/>
          <p:cNvGrpSpPr/>
          <p:nvPr>
            <p:custDataLst>
              <p:tags r:id="rId1"/>
            </p:custDataLst>
          </p:nvPr>
        </p:nvGrpSpPr>
        <p:grpSpPr>
          <a:xfrm>
            <a:off x="3451474" y="2457189"/>
            <a:ext cx="108000" cy="4212000"/>
            <a:chOff x="508000" y="1539522"/>
            <a:chExt cx="144016" cy="1800200"/>
          </a:xfrm>
        </p:grpSpPr>
        <p:sp>
          <p:nvSpPr>
            <p:cNvPr id="61" name="Track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Scroll Thumb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Vertical Scrollbar"/>
          <p:cNvGrpSpPr/>
          <p:nvPr>
            <p:custDataLst>
              <p:tags r:id="rId2"/>
            </p:custDataLst>
          </p:nvPr>
        </p:nvGrpSpPr>
        <p:grpSpPr>
          <a:xfrm>
            <a:off x="7647436" y="2439537"/>
            <a:ext cx="108000" cy="4212000"/>
            <a:chOff x="508000" y="1539522"/>
            <a:chExt cx="144016" cy="1800200"/>
          </a:xfrm>
        </p:grpSpPr>
        <p:sp>
          <p:nvSpPr>
            <p:cNvPr id="30" name="Track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croll Thumb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Vertical Scrollbar"/>
          <p:cNvGrpSpPr/>
          <p:nvPr>
            <p:custDataLst>
              <p:tags r:id="rId3"/>
            </p:custDataLst>
          </p:nvPr>
        </p:nvGrpSpPr>
        <p:grpSpPr>
          <a:xfrm rot="16200000">
            <a:off x="5616438" y="4649928"/>
            <a:ext cx="108735" cy="3924000"/>
            <a:chOff x="508000" y="1539522"/>
            <a:chExt cx="144016" cy="1800200"/>
          </a:xfrm>
        </p:grpSpPr>
        <p:sp>
          <p:nvSpPr>
            <p:cNvPr id="34" name="Track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croll Thumb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7160" y="1858079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판매사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708804" y="1853727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/>
              <a:t>상품권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56321" y="1870561"/>
            <a:ext cx="778884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전시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Cutout">
            <a:extLst>
              <a:ext uri="{FF2B5EF4-FFF2-40B4-BE49-F238E27FC236}">
                <a16:creationId xmlns:a16="http://schemas.microsoft.com/office/drawing/2014/main" id="{26D97FD9-E10E-1544-1445-72BA91A59139}"/>
              </a:ext>
            </a:extLst>
          </p:cNvPr>
          <p:cNvGrpSpPr/>
          <p:nvPr/>
        </p:nvGrpSpPr>
        <p:grpSpPr>
          <a:xfrm>
            <a:off x="7384318" y="2112607"/>
            <a:ext cx="227575" cy="438773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2" name="Fill">
              <a:extLst>
                <a:ext uri="{FF2B5EF4-FFF2-40B4-BE49-F238E27FC236}">
                  <a16:creationId xmlns:a16="http://schemas.microsoft.com/office/drawing/2014/main" id="{34FB2A5C-EF8E-9D95-8EC2-FFEE1500F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D623EC1B-2A32-CBEF-244B-73678B56C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 리스트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리스트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최신 등록일자 기준 상품권 내역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1-1)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리스트 전제 체크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해제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1-2)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클릭 시 해당 상품권 코드 전시 되어있는 판매처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판매지사 리스트 팝업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 전시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클릭 시 판매처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판매지사 및 상품권코드 선택 내역 확인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선택된 판매지사에 선택한 상품권코드를 일괄 전시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판매사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149" y="2126394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929" y="2406049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169877" y="92743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8A4B6A-70A7-C5C3-61E3-A2D8FEB650CE}"/>
              </a:ext>
            </a:extLst>
          </p:cNvPr>
          <p:cNvSpPr/>
          <p:nvPr/>
        </p:nvSpPr>
        <p:spPr>
          <a:xfrm>
            <a:off x="6715463" y="1375845"/>
            <a:ext cx="1023249" cy="1950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cxnSp>
        <p:nvCxnSpPr>
          <p:cNvPr id="68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169877" y="92743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69878" y="1002936"/>
          <a:ext cx="3402482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2482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70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366" y="1043241"/>
            <a:ext cx="1219385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판매지사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6" y="104896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3708803" y="92376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3708803" y="92376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3708804" y="999266"/>
          <a:ext cx="4026401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6401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75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689" y="1038011"/>
            <a:ext cx="1440920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979" y="104373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공급사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2629089" y="1049642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6399709" y="1039175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121" y="171816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321" y="172147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3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전시관리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상품권리스트 필드 확인</a:t>
            </a:r>
            <a:endParaRPr lang="ko-KR" altLang="en-US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291428" y="1130655"/>
          <a:ext cx="7440685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1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926927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  <a:gridCol w="796275">
                  <a:extLst>
                    <a:ext uri="{9D8B030D-6E8A-4147-A177-3AD203B41FA5}">
                      <a16:colId xmlns:a16="http://schemas.microsoft.com/office/drawing/2014/main" val="360239344"/>
                    </a:ext>
                  </a:extLst>
                </a:gridCol>
                <a:gridCol w="861601">
                  <a:extLst>
                    <a:ext uri="{9D8B030D-6E8A-4147-A177-3AD203B41FA5}">
                      <a16:colId xmlns:a16="http://schemas.microsoft.com/office/drawing/2014/main" val="2837516947"/>
                    </a:ext>
                  </a:extLst>
                </a:gridCol>
                <a:gridCol w="1511574">
                  <a:extLst>
                    <a:ext uri="{9D8B030D-6E8A-4147-A177-3AD203B41FA5}">
                      <a16:colId xmlns:a16="http://schemas.microsoft.com/office/drawing/2014/main" val="1701459994"/>
                    </a:ext>
                  </a:extLst>
                </a:gridCol>
                <a:gridCol w="821373">
                  <a:extLst>
                    <a:ext uri="{9D8B030D-6E8A-4147-A177-3AD203B41FA5}">
                      <a16:colId xmlns:a16="http://schemas.microsoft.com/office/drawing/2014/main" val="1723546693"/>
                    </a:ext>
                  </a:extLst>
                </a:gridCol>
                <a:gridCol w="723304">
                  <a:extLst>
                    <a:ext uri="{9D8B030D-6E8A-4147-A177-3AD203B41FA5}">
                      <a16:colId xmlns:a16="http://schemas.microsoft.com/office/drawing/2014/main" val="3016129764"/>
                    </a:ext>
                  </a:extLst>
                </a:gridCol>
                <a:gridCol w="788216">
                  <a:extLst>
                    <a:ext uri="{9D8B030D-6E8A-4147-A177-3AD203B41FA5}">
                      <a16:colId xmlns:a16="http://schemas.microsoft.com/office/drawing/2014/main" val="1624993641"/>
                    </a:ext>
                  </a:extLst>
                </a:gridCol>
                <a:gridCol w="695484">
                  <a:extLst>
                    <a:ext uri="{9D8B030D-6E8A-4147-A177-3AD203B41FA5}">
                      <a16:colId xmlns:a16="http://schemas.microsoft.com/office/drawing/2014/main" val="66432395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상품권명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권종타입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상품권가격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상품권명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상품권명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상품권명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</a:tbl>
          </a:graphicData>
        </a:graphic>
      </p:graphicFrame>
      <p:grpSp>
        <p:nvGrpSpPr>
          <p:cNvPr id="33" name="Vertical Scrollbar"/>
          <p:cNvGrpSpPr/>
          <p:nvPr>
            <p:custDataLst>
              <p:tags r:id="rId1"/>
            </p:custDataLst>
          </p:nvPr>
        </p:nvGrpSpPr>
        <p:grpSpPr>
          <a:xfrm rot="16200000">
            <a:off x="3969080" y="-1239367"/>
            <a:ext cx="108736" cy="7464072"/>
            <a:chOff x="508000" y="1539522"/>
            <a:chExt cx="144016" cy="1800200"/>
          </a:xfrm>
        </p:grpSpPr>
        <p:sp>
          <p:nvSpPr>
            <p:cNvPr id="34" name="Track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croll Thumb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291428" y="854086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/>
              <a:t>상품권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53228" y="841316"/>
            <a:ext cx="778884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전시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Cutout">
            <a:extLst>
              <a:ext uri="{FF2B5EF4-FFF2-40B4-BE49-F238E27FC236}">
                <a16:creationId xmlns:a16="http://schemas.microsoft.com/office/drawing/2014/main" id="{26D97FD9-E10E-1544-1445-72BA91A59139}"/>
              </a:ext>
            </a:extLst>
          </p:cNvPr>
          <p:cNvGrpSpPr/>
          <p:nvPr/>
        </p:nvGrpSpPr>
        <p:grpSpPr>
          <a:xfrm>
            <a:off x="63822" y="1130655"/>
            <a:ext cx="227575" cy="438773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2" name="Fill">
              <a:extLst>
                <a:ext uri="{FF2B5EF4-FFF2-40B4-BE49-F238E27FC236}">
                  <a16:creationId xmlns:a16="http://schemas.microsoft.com/office/drawing/2014/main" id="{34FB2A5C-EF8E-9D95-8EC2-FFEE1500F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D623EC1B-2A32-CBEF-244B-73678B56C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상품권 리스트 출력 필드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 리스트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 상품권 리스트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상품권코드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공급사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브랜드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권종타입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정산구분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상품권가격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유효기간일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73" y="71676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312EA8-2220-62A4-3DF9-D3D5CDBCB6A0}"/>
              </a:ext>
            </a:extLst>
          </p:cNvPr>
          <p:cNvSpPr/>
          <p:nvPr/>
        </p:nvSpPr>
        <p:spPr>
          <a:xfrm>
            <a:off x="7715794" y="1134053"/>
            <a:ext cx="108000" cy="1404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16015" y="2858636"/>
          <a:ext cx="124618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73">
                  <a:extLst>
                    <a:ext uri="{9D8B030D-6E8A-4147-A177-3AD203B41FA5}">
                      <a16:colId xmlns:a16="http://schemas.microsoft.com/office/drawing/2014/main" val="530812373"/>
                    </a:ext>
                  </a:extLst>
                </a:gridCol>
                <a:gridCol w="541007">
                  <a:extLst>
                    <a:ext uri="{9D8B030D-6E8A-4147-A177-3AD203B41FA5}">
                      <a16:colId xmlns:a16="http://schemas.microsoft.com/office/drawing/2014/main" val="277485188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유효기간일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5814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20241231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판매중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86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판매중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3767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20241231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판매중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65066"/>
                  </a:ext>
                </a:extLst>
              </a:tr>
            </a:tbl>
          </a:graphicData>
        </a:graphic>
      </p:graphicFrame>
      <p:grpSp>
        <p:nvGrpSpPr>
          <p:cNvPr id="21" name="Vertical Scrollbar"/>
          <p:cNvGrpSpPr/>
          <p:nvPr>
            <p:custDataLst>
              <p:tags r:id="rId2"/>
            </p:custDataLst>
          </p:nvPr>
        </p:nvGrpSpPr>
        <p:grpSpPr>
          <a:xfrm rot="16200000">
            <a:off x="1181093" y="3560268"/>
            <a:ext cx="108736" cy="1440000"/>
            <a:chOff x="508000" y="1539522"/>
            <a:chExt cx="144016" cy="1800200"/>
          </a:xfrm>
        </p:grpSpPr>
        <p:sp>
          <p:nvSpPr>
            <p:cNvPr id="22" name="Track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Scroll Thumb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6BA17F-5214-8677-EAF2-DC44B0FEE24A}"/>
              </a:ext>
            </a:extLst>
          </p:cNvPr>
          <p:cNvSpPr/>
          <p:nvPr/>
        </p:nvSpPr>
        <p:spPr>
          <a:xfrm>
            <a:off x="502713" y="2849516"/>
            <a:ext cx="108000" cy="147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이어서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FC2FA-1664-9F5C-6BFD-BD8DB295594F}"/>
              </a:ext>
            </a:extLst>
          </p:cNvPr>
          <p:cNvSpPr/>
          <p:nvPr/>
        </p:nvSpPr>
        <p:spPr>
          <a:xfrm>
            <a:off x="1862195" y="2861284"/>
            <a:ext cx="108000" cy="147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제휴사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판매사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판매지사 출력 영역 정보 및 일괄 변경 설명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69A641-4D2B-6B91-08C4-7349C11357CE}"/>
              </a:ext>
            </a:extLst>
          </p:cNvPr>
          <p:cNvSpPr txBox="1"/>
          <p:nvPr/>
        </p:nvSpPr>
        <p:spPr>
          <a:xfrm>
            <a:off x="-60786" y="1813860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9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64624"/>
              </p:ext>
            </p:extLst>
          </p:nvPr>
        </p:nvGraphicFramePr>
        <p:xfrm>
          <a:off x="77654" y="868262"/>
          <a:ext cx="7645273" cy="1529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37">
                  <a:extLst>
                    <a:ext uri="{9D8B030D-6E8A-4147-A177-3AD203B41FA5}">
                      <a16:colId xmlns:a16="http://schemas.microsoft.com/office/drawing/2014/main" val="1645344935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3493505918"/>
                    </a:ext>
                  </a:extLst>
                </a:gridCol>
                <a:gridCol w="1279850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946996">
                  <a:extLst>
                    <a:ext uri="{9D8B030D-6E8A-4147-A177-3AD203B41FA5}">
                      <a16:colId xmlns:a16="http://schemas.microsoft.com/office/drawing/2014/main" val="1908700624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6833897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2584102714"/>
                    </a:ext>
                  </a:extLst>
                </a:gridCol>
                <a:gridCol w="938364">
                  <a:extLst>
                    <a:ext uri="{9D8B030D-6E8A-4147-A177-3AD203B41FA5}">
                      <a16:colId xmlns:a16="http://schemas.microsoft.com/office/drawing/2014/main" val="928234386"/>
                    </a:ext>
                  </a:extLst>
                </a:gridCol>
                <a:gridCol w="1413939">
                  <a:extLst>
                    <a:ext uri="{9D8B030D-6E8A-4147-A177-3AD203B41FA5}">
                      <a16:colId xmlns:a16="http://schemas.microsoft.com/office/drawing/2014/main" val="3358896408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판매지사코드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판매지사명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월한도금액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월발행금액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B2B/B2C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SL0000000005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en-US" altLang="ko-KR" sz="800" u="sng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다날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B2B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  <a:tr h="14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즐거운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0489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기프트콘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2,500,000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B2B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7139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SL##########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쿠프마케팅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1,548,000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B2B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5306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</a:rPr>
              <a:t>정보 </a:t>
            </a:r>
            <a:r>
              <a:rPr lang="ko-KR" altLang="en-US" sz="800" b="1" dirty="0" err="1" smtClean="0">
                <a:latin typeface="맑은 고딕" pitchFamily="50" charset="-127"/>
              </a:rPr>
              <a:t>일괄변경</a:t>
            </a:r>
            <a:r>
              <a:rPr lang="ko-KR" altLang="en-US" sz="800" b="1" dirty="0" smtClean="0">
                <a:latin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</a:rPr>
              <a:t>옵션 항목 </a:t>
            </a:r>
            <a:r>
              <a:rPr lang="en-US" altLang="ko-KR" sz="800" b="1" dirty="0">
                <a:latin typeface="맑은 고딕" pitchFamily="50" charset="-127"/>
              </a:rPr>
              <a:t>(</a:t>
            </a:r>
            <a:r>
              <a:rPr lang="ko-KR" altLang="en-US" sz="800" b="1" dirty="0" err="1">
                <a:latin typeface="맑은 고딕" pitchFamily="50" charset="-127"/>
              </a:rPr>
              <a:t>드롭다운</a:t>
            </a:r>
            <a:r>
              <a:rPr lang="ko-KR" altLang="en-US" sz="800" b="1" dirty="0">
                <a:latin typeface="맑은 고딕" pitchFamily="50" charset="-127"/>
              </a:rPr>
              <a:t> 목록</a:t>
            </a:r>
            <a:r>
              <a:rPr lang="en-US" altLang="ko-KR" sz="800" b="1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</a:t>
            </a:r>
            <a:r>
              <a:rPr lang="ko-KR" altLang="en-US" sz="800" dirty="0" smtClean="0">
                <a:latin typeface="맑은 고딕" pitchFamily="50" charset="-127"/>
              </a:rPr>
              <a:t>선택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상태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정산구분</a:t>
            </a:r>
            <a:r>
              <a:rPr lang="en-US" altLang="ko-KR" sz="800" dirty="0" smtClean="0">
                <a:latin typeface="맑은 고딕" pitchFamily="50" charset="-127"/>
              </a:rPr>
              <a:t>, B2B/B2C</a:t>
            </a:r>
            <a:r>
              <a:rPr lang="ko-KR" altLang="en-US" sz="800" dirty="0" smtClean="0">
                <a:latin typeface="맑은 고딕" pitchFamily="50" charset="-127"/>
              </a:rPr>
              <a:t>구분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정보 일괄 변경 </a:t>
            </a:r>
            <a:r>
              <a:rPr lang="ko-KR" altLang="en-US" sz="800" b="1" dirty="0">
                <a:latin typeface="맑은 고딕" pitchFamily="50" charset="-127"/>
              </a:rPr>
              <a:t>버튼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선택한 일괄 변경에 </a:t>
            </a:r>
            <a:r>
              <a:rPr lang="ko-KR" altLang="en-US" sz="800" dirty="0">
                <a:latin typeface="맑은 고딕" pitchFamily="50" charset="-127"/>
              </a:rPr>
              <a:t>대한 팝업 실행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변경할 내역과 일괄 변경 옵션 항목을 </a:t>
            </a:r>
            <a:r>
              <a:rPr lang="ko-KR" altLang="en-US" sz="800" dirty="0">
                <a:latin typeface="맑은 고딕" pitchFamily="50" charset="-127"/>
              </a:rPr>
              <a:t>선택해야 팝업 </a:t>
            </a:r>
            <a:r>
              <a:rPr lang="ko-KR" altLang="en-US" sz="800" dirty="0" smtClean="0">
                <a:latin typeface="맑은 고딕" pitchFamily="50" charset="-127"/>
              </a:rPr>
              <a:t>실행됨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수정 권한 체크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권한이 없을 경우 </a:t>
            </a:r>
            <a:r>
              <a:rPr lang="en-US" altLang="ko-KR" sz="800" dirty="0" smtClean="0">
                <a:latin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</a:rPr>
              <a:t>권한이 없습니다</a:t>
            </a:r>
            <a:r>
              <a:rPr lang="en-US" altLang="ko-KR" sz="800" dirty="0" smtClean="0">
                <a:latin typeface="맑은 고딕" pitchFamily="50" charset="-127"/>
              </a:rPr>
              <a:t>.” alert 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</a:rPr>
              <a:t>-1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b="1" dirty="0">
                <a:latin typeface="맑은 고딕" pitchFamily="50" charset="-127"/>
              </a:rPr>
              <a:t>변경할 </a:t>
            </a:r>
            <a:r>
              <a:rPr lang="ko-KR" altLang="en-US" sz="800" b="1" dirty="0" smtClean="0">
                <a:latin typeface="맑은 고딕" pitchFamily="50" charset="-127"/>
              </a:rPr>
              <a:t>건수 미 선택 </a:t>
            </a:r>
            <a:r>
              <a:rPr lang="ko-KR" altLang="en-US" sz="800" b="1" dirty="0">
                <a:latin typeface="맑은 고딕" pitchFamily="50" charset="-127"/>
              </a:rPr>
              <a:t>상태로 버튼 클릭 하거나</a:t>
            </a:r>
            <a:r>
              <a:rPr lang="en-US" altLang="ko-KR" sz="800" b="1" dirty="0">
                <a:latin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</a:rPr>
              <a:t>일괄 변경 </a:t>
            </a:r>
            <a:r>
              <a:rPr lang="ko-KR" altLang="en-US" sz="800" b="1" dirty="0">
                <a:latin typeface="맑은 고딕" pitchFamily="50" charset="-127"/>
              </a:rPr>
              <a:t>옵션 항목은 선택했으나</a:t>
            </a:r>
            <a:r>
              <a:rPr lang="en-US" altLang="ko-KR" sz="800" b="1" dirty="0">
                <a:latin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</a:rPr>
              <a:t>판매지사내역 </a:t>
            </a:r>
            <a:r>
              <a:rPr lang="ko-KR" altLang="en-US" sz="800" b="1" dirty="0">
                <a:latin typeface="맑은 고딕" pitchFamily="50" charset="-127"/>
              </a:rPr>
              <a:t>선택 없이 버튼 클릭 시 </a:t>
            </a:r>
            <a:r>
              <a:rPr lang="en-US" altLang="ko-KR" sz="800" b="1" dirty="0">
                <a:latin typeface="맑은 고딕" pitchFamily="50" charset="-127"/>
              </a:rPr>
              <a:t>ALERT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2-2) </a:t>
            </a:r>
            <a:r>
              <a:rPr lang="ko-KR" altLang="en-US" sz="800" b="1" dirty="0" err="1">
                <a:latin typeface="맑은 고딕" pitchFamily="50" charset="-127"/>
              </a:rPr>
              <a:t>일괄변경</a:t>
            </a:r>
            <a:r>
              <a:rPr lang="ko-KR" altLang="en-US" sz="800" b="1" dirty="0">
                <a:latin typeface="맑은 고딕" pitchFamily="50" charset="-127"/>
              </a:rPr>
              <a:t> 옵션 미선택 상태로 클릭 시 </a:t>
            </a:r>
            <a:r>
              <a:rPr lang="en-US" altLang="ko-KR" sz="800" b="1" dirty="0">
                <a:latin typeface="맑은 고딕" pitchFamily="50" charset="-127"/>
              </a:rPr>
              <a:t>ALERT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</a:rPr>
              <a:t>상태 </a:t>
            </a:r>
            <a:r>
              <a:rPr lang="ko-KR" altLang="en-US" sz="800" b="1" dirty="0">
                <a:latin typeface="맑은 고딕" pitchFamily="50" charset="-127"/>
              </a:rPr>
              <a:t>변경 팝업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- </a:t>
            </a:r>
            <a:r>
              <a:rPr lang="ko-KR" altLang="en-US" sz="800" dirty="0">
                <a:latin typeface="맑은 고딕" pitchFamily="50" charset="-127"/>
              </a:rPr>
              <a:t>항목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 err="1">
                <a:latin typeface="맑은 고딕" pitchFamily="50" charset="-127"/>
              </a:rPr>
              <a:t>드롭다운</a:t>
            </a:r>
            <a:r>
              <a:rPr lang="en-US" altLang="ko-KR" sz="800" dirty="0">
                <a:latin typeface="맑은 고딕" pitchFamily="50" charset="-127"/>
              </a:rPr>
              <a:t>) : </a:t>
            </a:r>
            <a:r>
              <a:rPr lang="ko-KR" altLang="en-US" sz="800" dirty="0" smtClean="0">
                <a:latin typeface="맑은 고딕" pitchFamily="50" charset="-127"/>
              </a:rPr>
              <a:t>중지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거래중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3-1)</a:t>
            </a:r>
            <a:r>
              <a:rPr lang="ko-KR" altLang="en-US" sz="800" b="1" dirty="0">
                <a:latin typeface="맑은 고딕" pitchFamily="50" charset="-127"/>
              </a:rPr>
              <a:t> 저장 </a:t>
            </a:r>
            <a:endParaRPr lang="en-US" altLang="ko-KR" sz="800" b="1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 smtClean="0">
                <a:latin typeface="맑은 고딕" pitchFamily="50" charset="-127"/>
              </a:rPr>
              <a:t>‘</a:t>
            </a:r>
            <a:r>
              <a:rPr lang="ko-KR" altLang="en-US" sz="800" dirty="0" smtClean="0">
                <a:latin typeface="맑은 고딕" pitchFamily="50" charset="-127"/>
              </a:rPr>
              <a:t>중지</a:t>
            </a:r>
            <a:r>
              <a:rPr lang="en-US" altLang="ko-KR" sz="800" dirty="0" smtClean="0">
                <a:latin typeface="맑은 고딕" pitchFamily="50" charset="-127"/>
              </a:rPr>
              <a:t>’ </a:t>
            </a:r>
            <a:r>
              <a:rPr lang="ko-KR" altLang="en-US" sz="800" dirty="0">
                <a:latin typeface="맑은 고딕" pitchFamily="50" charset="-127"/>
              </a:rPr>
              <a:t>상태 선택 </a:t>
            </a:r>
            <a:r>
              <a:rPr lang="en-US" altLang="ko-KR" sz="800" dirty="0">
                <a:latin typeface="맑은 고딕" pitchFamily="50" charset="-127"/>
              </a:rPr>
              <a:t>&gt; </a:t>
            </a:r>
            <a:r>
              <a:rPr lang="ko-KR" altLang="en-US" sz="800" dirty="0">
                <a:latin typeface="맑은 고딕" pitchFamily="50" charset="-127"/>
              </a:rPr>
              <a:t>클릭 시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해당 </a:t>
            </a:r>
            <a:r>
              <a:rPr lang="ko-KR" altLang="en-US" sz="800" dirty="0" smtClean="0">
                <a:latin typeface="맑은 고딕" pitchFamily="50" charset="-127"/>
              </a:rPr>
              <a:t>판매지사의 </a:t>
            </a:r>
            <a:r>
              <a:rPr lang="ko-KR" altLang="en-US" sz="800" dirty="0">
                <a:latin typeface="맑은 고딕" pitchFamily="50" charset="-127"/>
              </a:rPr>
              <a:t>상태 </a:t>
            </a:r>
            <a:r>
              <a:rPr lang="ko-KR" altLang="en-US" sz="800" dirty="0" smtClean="0">
                <a:latin typeface="맑은 고딕" pitchFamily="50" charset="-127"/>
              </a:rPr>
              <a:t>값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</a:rPr>
              <a:t>‘</a:t>
            </a:r>
            <a:r>
              <a:rPr lang="ko-KR" altLang="en-US" sz="800" dirty="0" smtClean="0">
                <a:latin typeface="맑은 고딕" pitchFamily="50" charset="-127"/>
              </a:rPr>
              <a:t>중지</a:t>
            </a:r>
            <a:r>
              <a:rPr lang="en-US" altLang="ko-KR" sz="800" dirty="0" smtClean="0">
                <a:latin typeface="맑은 고딕" pitchFamily="50" charset="-127"/>
              </a:rPr>
              <a:t>’</a:t>
            </a:r>
            <a:r>
              <a:rPr lang="ko-KR" altLang="en-US" sz="800" dirty="0">
                <a:latin typeface="맑은 고딕" pitchFamily="50" charset="-127"/>
              </a:rPr>
              <a:t>로 </a:t>
            </a:r>
            <a:r>
              <a:rPr lang="ko-KR" altLang="en-US" sz="800" dirty="0" smtClean="0">
                <a:latin typeface="맑은 고딕" pitchFamily="50" charset="-127"/>
              </a:rPr>
              <a:t>일괄 변경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중지 시 해당 판매지사 발행 되지 않음</a:t>
            </a:r>
            <a:endParaRPr lang="en-US" altLang="ko-KR" sz="800" dirty="0" smtClean="0">
              <a:solidFill>
                <a:srgbClr val="FF0000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- ‘</a:t>
            </a:r>
            <a:r>
              <a:rPr lang="ko-KR" altLang="en-US" sz="800" dirty="0" smtClean="0">
                <a:latin typeface="맑은 고딕" pitchFamily="50" charset="-127"/>
              </a:rPr>
              <a:t>거래중</a:t>
            </a:r>
            <a:r>
              <a:rPr lang="en-US" altLang="ko-KR" sz="800" dirty="0" smtClean="0">
                <a:latin typeface="맑은 고딕" pitchFamily="50" charset="-127"/>
              </a:rPr>
              <a:t>’ </a:t>
            </a:r>
            <a:r>
              <a:rPr lang="ko-KR" altLang="en-US" sz="800" dirty="0">
                <a:latin typeface="맑은 고딕" pitchFamily="50" charset="-127"/>
              </a:rPr>
              <a:t>상태 선택 </a:t>
            </a:r>
            <a:r>
              <a:rPr lang="en-US" altLang="ko-KR" sz="800" dirty="0">
                <a:latin typeface="맑은 고딕" pitchFamily="50" charset="-127"/>
              </a:rPr>
              <a:t>&gt; </a:t>
            </a:r>
            <a:r>
              <a:rPr lang="ko-KR" altLang="en-US" sz="800" dirty="0">
                <a:latin typeface="맑은 고딕" pitchFamily="50" charset="-127"/>
              </a:rPr>
              <a:t>클릭 시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해당 </a:t>
            </a:r>
            <a:r>
              <a:rPr lang="ko-KR" altLang="en-US" sz="800" dirty="0" smtClean="0">
                <a:latin typeface="맑은 고딕" pitchFamily="50" charset="-127"/>
              </a:rPr>
              <a:t>판매지사 상태를 </a:t>
            </a:r>
            <a:r>
              <a:rPr lang="en-US" altLang="ko-KR" sz="800" dirty="0" smtClean="0">
                <a:latin typeface="맑은 고딕" pitchFamily="50" charset="-127"/>
              </a:rPr>
              <a:t>‘</a:t>
            </a:r>
            <a:r>
              <a:rPr lang="ko-KR" altLang="en-US" sz="800" dirty="0" smtClean="0">
                <a:latin typeface="맑은 고딕" pitchFamily="50" charset="-127"/>
              </a:rPr>
              <a:t>거래중</a:t>
            </a:r>
            <a:r>
              <a:rPr lang="en-US" altLang="ko-KR" sz="800" dirty="0">
                <a:latin typeface="맑은 고딕" pitchFamily="50" charset="-127"/>
              </a:rPr>
              <a:t>’</a:t>
            </a:r>
            <a:r>
              <a:rPr lang="ko-KR" altLang="en-US" sz="800" dirty="0">
                <a:latin typeface="맑은 고딕" pitchFamily="50" charset="-127"/>
              </a:rPr>
              <a:t>으로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</a:rPr>
              <a:t>일괄 변경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</a:rPr>
              <a:t>정산구분 </a:t>
            </a:r>
            <a:r>
              <a:rPr lang="ko-KR" altLang="en-US" sz="800" b="1" dirty="0">
                <a:latin typeface="맑은 고딕" pitchFamily="50" charset="-127"/>
              </a:rPr>
              <a:t>변경 팝업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- </a:t>
            </a:r>
            <a:r>
              <a:rPr lang="ko-KR" altLang="en-US" sz="800" dirty="0">
                <a:latin typeface="맑은 고딕" pitchFamily="50" charset="-127"/>
              </a:rPr>
              <a:t>항목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 err="1">
                <a:latin typeface="맑은 고딕" pitchFamily="50" charset="-127"/>
              </a:rPr>
              <a:t>드롭다운</a:t>
            </a:r>
            <a:r>
              <a:rPr lang="en-US" altLang="ko-KR" sz="800" dirty="0">
                <a:latin typeface="맑은 고딕" pitchFamily="50" charset="-127"/>
              </a:rPr>
              <a:t>) : </a:t>
            </a:r>
            <a:r>
              <a:rPr lang="ko-KR" altLang="en-US" sz="800" dirty="0" smtClean="0">
                <a:latin typeface="맑은 고딕" pitchFamily="50" charset="-127"/>
              </a:rPr>
              <a:t>교환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>
                <a:latin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</a:rPr>
              <a:t>발행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5. B2B/B2C</a:t>
            </a:r>
            <a:r>
              <a:rPr lang="ko-KR" altLang="en-US" sz="800" b="1" dirty="0" smtClean="0">
                <a:latin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</a:rPr>
              <a:t>변경 팝업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- </a:t>
            </a:r>
            <a:r>
              <a:rPr lang="ko-KR" altLang="en-US" sz="800" dirty="0">
                <a:latin typeface="맑은 고딕" pitchFamily="50" charset="-127"/>
              </a:rPr>
              <a:t>항목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 err="1">
                <a:latin typeface="맑은 고딕" pitchFamily="50" charset="-127"/>
              </a:rPr>
              <a:t>드롭다운</a:t>
            </a:r>
            <a:r>
              <a:rPr lang="en-US" altLang="ko-KR" sz="800" dirty="0">
                <a:latin typeface="맑은 고딕" pitchFamily="50" charset="-127"/>
              </a:rPr>
              <a:t>) : </a:t>
            </a:r>
            <a:r>
              <a:rPr lang="en-US" altLang="ko-KR" sz="800" dirty="0" smtClean="0">
                <a:latin typeface="맑은 고딕" pitchFamily="50" charset="-127"/>
              </a:rPr>
              <a:t>B2B(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>
                <a:latin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</a:rPr>
              <a:t>B2C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51948B-88F1-1456-3092-8283CD93F86C}"/>
              </a:ext>
            </a:extLst>
          </p:cNvPr>
          <p:cNvSpPr/>
          <p:nvPr/>
        </p:nvSpPr>
        <p:spPr>
          <a:xfrm>
            <a:off x="4896317" y="766604"/>
            <a:ext cx="816340" cy="5963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정산구분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B2B/B2C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Cutout">
            <a:extLst>
              <a:ext uri="{FF2B5EF4-FFF2-40B4-BE49-F238E27FC236}">
                <a16:creationId xmlns:a16="http://schemas.microsoft.com/office/drawing/2014/main" id="{D577B0D9-6148-D3B6-B5AE-2AE284D1CE6F}"/>
              </a:ext>
            </a:extLst>
          </p:cNvPr>
          <p:cNvGrpSpPr/>
          <p:nvPr/>
        </p:nvGrpSpPr>
        <p:grpSpPr>
          <a:xfrm>
            <a:off x="7534239" y="868262"/>
            <a:ext cx="239713" cy="1611591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53" name="Fill">
              <a:extLst>
                <a:ext uri="{FF2B5EF4-FFF2-40B4-BE49-F238E27FC236}">
                  <a16:creationId xmlns:a16="http://schemas.microsoft.com/office/drawing/2014/main" id="{F83198BC-A14F-E05F-4B7D-BF64D5C10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39696D3-4F66-941F-F36F-FB0AC0CA5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F083D3-79D9-E5FD-2EF0-23CD9CC86BEF}"/>
              </a:ext>
            </a:extLst>
          </p:cNvPr>
          <p:cNvSpPr/>
          <p:nvPr/>
        </p:nvSpPr>
        <p:spPr>
          <a:xfrm>
            <a:off x="2595004" y="4151660"/>
            <a:ext cx="3096344" cy="1203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C99EC7-C5C1-CC36-CCBB-D6CE0F4A2CC3}"/>
              </a:ext>
            </a:extLst>
          </p:cNvPr>
          <p:cNvSpPr txBox="1"/>
          <p:nvPr/>
        </p:nvSpPr>
        <p:spPr>
          <a:xfrm>
            <a:off x="5428030" y="4188638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DD81E5-F60F-4313-E2A2-2A9CF805C9B9}"/>
              </a:ext>
            </a:extLst>
          </p:cNvPr>
          <p:cNvSpPr txBox="1"/>
          <p:nvPr/>
        </p:nvSpPr>
        <p:spPr>
          <a:xfrm>
            <a:off x="2664836" y="429636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정산구분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8C164F-25B8-34B9-2C10-C6C4E98099C3}"/>
              </a:ext>
            </a:extLst>
          </p:cNvPr>
          <p:cNvSpPr/>
          <p:nvPr/>
        </p:nvSpPr>
        <p:spPr>
          <a:xfrm>
            <a:off x="3720597" y="5020093"/>
            <a:ext cx="873428" cy="214269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21884EE-965A-820B-1A50-9C0AFD87C922}"/>
              </a:ext>
            </a:extLst>
          </p:cNvPr>
          <p:cNvSpPr/>
          <p:nvPr/>
        </p:nvSpPr>
        <p:spPr>
          <a:xfrm>
            <a:off x="2595004" y="2789472"/>
            <a:ext cx="3096344" cy="121748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0F9885-FFBE-CA3A-0592-E7151DA664E5}"/>
              </a:ext>
            </a:extLst>
          </p:cNvPr>
          <p:cNvSpPr txBox="1"/>
          <p:nvPr/>
        </p:nvSpPr>
        <p:spPr>
          <a:xfrm>
            <a:off x="5428030" y="2826450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E52F1E-C464-08D9-C284-B6BA91BF62D6}"/>
              </a:ext>
            </a:extLst>
          </p:cNvPr>
          <p:cNvSpPr txBox="1"/>
          <p:nvPr/>
        </p:nvSpPr>
        <p:spPr>
          <a:xfrm>
            <a:off x="2664836" y="293417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611F85-C753-40BE-7AEB-D5885004D60D}"/>
              </a:ext>
            </a:extLst>
          </p:cNvPr>
          <p:cNvSpPr/>
          <p:nvPr/>
        </p:nvSpPr>
        <p:spPr>
          <a:xfrm>
            <a:off x="3637836" y="3604628"/>
            <a:ext cx="873428" cy="214269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84" name="AutoShape 256">
            <a:extLst>
              <a:ext uri="{FF2B5EF4-FFF2-40B4-BE49-F238E27FC236}">
                <a16:creationId xmlns:a16="http://schemas.microsoft.com/office/drawing/2014/main" id="{222352B8-DC3F-D9C8-1FA4-06E567ACC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200" y="405935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3587390" y="3252265"/>
            <a:ext cx="1041627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중지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2D1DB4F-8E8B-2B1F-1AB5-48F8FEFE6946}"/>
              </a:ext>
            </a:extLst>
          </p:cNvPr>
          <p:cNvSpPr/>
          <p:nvPr/>
        </p:nvSpPr>
        <p:spPr>
          <a:xfrm>
            <a:off x="447757" y="3564691"/>
            <a:ext cx="1810002" cy="6190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항목을 선택해 주세요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5987A5A-C9CB-DDCA-133F-BA2E90F1518B}"/>
              </a:ext>
            </a:extLst>
          </p:cNvPr>
          <p:cNvSpPr/>
          <p:nvPr/>
        </p:nvSpPr>
        <p:spPr>
          <a:xfrm>
            <a:off x="446765" y="2834344"/>
            <a:ext cx="1810002" cy="6190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변경할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판매지사를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선택해 주세요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256">
            <a:extLst>
              <a:ext uri="{FF2B5EF4-FFF2-40B4-BE49-F238E27FC236}">
                <a16:creationId xmlns:a16="http://schemas.microsoft.com/office/drawing/2014/main" id="{44F3058C-A395-F95D-862E-4B2DCCB5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62" y="2789472"/>
            <a:ext cx="337927" cy="16850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</a:p>
        </p:txBody>
      </p:sp>
      <p:sp>
        <p:nvSpPr>
          <p:cNvPr id="89" name="AutoShape 256">
            <a:extLst>
              <a:ext uri="{FF2B5EF4-FFF2-40B4-BE49-F238E27FC236}">
                <a16:creationId xmlns:a16="http://schemas.microsoft.com/office/drawing/2014/main" id="{8ACB60B3-63B6-69DB-D14F-829A72C4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6" y="3536902"/>
            <a:ext cx="337927" cy="16850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7A8DCF-BB1C-87AC-AF46-5DFADE377876}"/>
              </a:ext>
            </a:extLst>
          </p:cNvPr>
          <p:cNvSpPr txBox="1"/>
          <p:nvPr/>
        </p:nvSpPr>
        <p:spPr>
          <a:xfrm>
            <a:off x="2980788" y="3241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256">
            <a:extLst>
              <a:ext uri="{FF2B5EF4-FFF2-40B4-BE49-F238E27FC236}">
                <a16:creationId xmlns:a16="http://schemas.microsoft.com/office/drawing/2014/main" id="{53BC2800-F024-82AB-30E3-F1AFF64E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486" y="274193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5" name="AutoShape 256">
            <a:extLst>
              <a:ext uri="{FF2B5EF4-FFF2-40B4-BE49-F238E27FC236}">
                <a16:creationId xmlns:a16="http://schemas.microsoft.com/office/drawing/2014/main" id="{F620622D-018D-724B-3A2C-107F14CE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693" y="3550853"/>
            <a:ext cx="337927" cy="16850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57D388-1EEB-7A12-BD46-BA830D537303}"/>
              </a:ext>
            </a:extLst>
          </p:cNvPr>
          <p:cNvSpPr txBox="1"/>
          <p:nvPr/>
        </p:nvSpPr>
        <p:spPr>
          <a:xfrm>
            <a:off x="2814696" y="46756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정산구분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41963D6-166E-AB56-90E4-2CFE3543C3B3}"/>
              </a:ext>
            </a:extLst>
          </p:cNvPr>
          <p:cNvSpPr/>
          <p:nvPr/>
        </p:nvSpPr>
        <p:spPr>
          <a:xfrm>
            <a:off x="3518404" y="4683189"/>
            <a:ext cx="1041627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교환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8F083D3-79D9-E5FD-2EF0-23CD9CC86BEF}"/>
              </a:ext>
            </a:extLst>
          </p:cNvPr>
          <p:cNvSpPr/>
          <p:nvPr/>
        </p:nvSpPr>
        <p:spPr>
          <a:xfrm>
            <a:off x="2595004" y="5476122"/>
            <a:ext cx="3096344" cy="1203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C99EC7-C5C1-CC36-CCBB-D6CE0F4A2CC3}"/>
              </a:ext>
            </a:extLst>
          </p:cNvPr>
          <p:cNvSpPr txBox="1"/>
          <p:nvPr/>
        </p:nvSpPr>
        <p:spPr>
          <a:xfrm>
            <a:off x="5428030" y="5513100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DD81E5-F60F-4313-E2A2-2A9CF805C9B9}"/>
              </a:ext>
            </a:extLst>
          </p:cNvPr>
          <p:cNvSpPr txBox="1"/>
          <p:nvPr/>
        </p:nvSpPr>
        <p:spPr>
          <a:xfrm>
            <a:off x="2664836" y="5620822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B2B/B2C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A8C164F-25B8-34B9-2C10-C6C4E98099C3}"/>
              </a:ext>
            </a:extLst>
          </p:cNvPr>
          <p:cNvSpPr/>
          <p:nvPr/>
        </p:nvSpPr>
        <p:spPr>
          <a:xfrm>
            <a:off x="3720597" y="6344555"/>
            <a:ext cx="873428" cy="214269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113" name="AutoShape 256">
            <a:extLst>
              <a:ext uri="{FF2B5EF4-FFF2-40B4-BE49-F238E27FC236}">
                <a16:creationId xmlns:a16="http://schemas.microsoft.com/office/drawing/2014/main" id="{222352B8-DC3F-D9C8-1FA4-06E567ACC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200" y="538381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157D388-1EEB-7A12-BD46-BA830D537303}"/>
              </a:ext>
            </a:extLst>
          </p:cNvPr>
          <p:cNvSpPr txBox="1"/>
          <p:nvPr/>
        </p:nvSpPr>
        <p:spPr>
          <a:xfrm>
            <a:off x="2814696" y="600006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B2B/B2C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41963D6-166E-AB56-90E4-2CFE3543C3B3}"/>
              </a:ext>
            </a:extLst>
          </p:cNvPr>
          <p:cNvSpPr/>
          <p:nvPr/>
        </p:nvSpPr>
        <p:spPr>
          <a:xfrm>
            <a:off x="3518404" y="6007651"/>
            <a:ext cx="1041627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B2B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A51296-25E4-F990-081C-0AB4E59A84A2}"/>
              </a:ext>
            </a:extLst>
          </p:cNvPr>
          <p:cNvSpPr txBox="1"/>
          <p:nvPr/>
        </p:nvSpPr>
        <p:spPr>
          <a:xfrm>
            <a:off x="0" y="534307"/>
            <a:ext cx="1677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[#{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판매사명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판매지사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63E7DA-9B1E-3B97-7BA1-84D93045D084}"/>
              </a:ext>
            </a:extLst>
          </p:cNvPr>
          <p:cNvSpPr/>
          <p:nvPr/>
        </p:nvSpPr>
        <p:spPr>
          <a:xfrm>
            <a:off x="5511958" y="560930"/>
            <a:ext cx="1102388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 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7DC262-5FEE-D72B-E286-A2BD202D09B6}"/>
              </a:ext>
            </a:extLst>
          </p:cNvPr>
          <p:cNvSpPr/>
          <p:nvPr/>
        </p:nvSpPr>
        <p:spPr>
          <a:xfrm>
            <a:off x="4897606" y="560930"/>
            <a:ext cx="56271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3EEA1C-34B1-430D-C11C-2115B99F6FE7}"/>
              </a:ext>
            </a:extLst>
          </p:cNvPr>
          <p:cNvSpPr/>
          <p:nvPr/>
        </p:nvSpPr>
        <p:spPr>
          <a:xfrm>
            <a:off x="6654255" y="560930"/>
            <a:ext cx="1068674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판매지사 </a:t>
            </a: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44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576" y="43314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22" y="43233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등록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91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125590" y="464427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스킨 등록</a:t>
            </a:r>
            <a:endParaRPr lang="ko-KR" altLang="en-US" sz="900" b="1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기본 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695" y="1215901"/>
            <a:ext cx="3425126" cy="5064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0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 rot="5400000">
            <a:off x="4617112" y="1927785"/>
            <a:ext cx="215155" cy="9115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1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2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1506" y="1415631"/>
            <a:ext cx="2960176" cy="46727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979258" y="1713161"/>
            <a:ext cx="1800000" cy="18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/>
          <p:cNvSpPr>
            <a:spLocks noChangeAspect="1"/>
          </p:cNvSpPr>
          <p:nvPr/>
        </p:nvSpPr>
        <p:spPr>
          <a:xfrm>
            <a:off x="411506" y="4093840"/>
            <a:ext cx="2960176" cy="100281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바코드 위치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SC-03-016</a:t>
            </a:r>
            <a:endParaRPr lang="ko-KR" altLang="en-US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6632" y="1215901"/>
          <a:ext cx="5646835" cy="21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1025302698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1783259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생성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등록일자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 생성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기본스킨설정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기본스킨설정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스킨이미지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8748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skinimg.jpg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확장자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jpg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14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9999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1636593"/>
            <a:ext cx="4502258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6589" y="197918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</a:rPr>
              <a:t>□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1" name="Radio Button">
            <a:extLst>
              <a:ext uri="{FF2B5EF4-FFF2-40B4-BE49-F238E27FC236}">
                <a16:creationId xmlns:a16="http://schemas.microsoft.com/office/drawing/2014/main" id="{F4E8E6ED-13E8-670D-E718-E478819A49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167219" y="2025750"/>
            <a:ext cx="389702" cy="144922"/>
            <a:chOff x="765932" y="2788621"/>
            <a:chExt cx="389702" cy="144922"/>
          </a:xfrm>
        </p:grpSpPr>
        <p:sp>
          <p:nvSpPr>
            <p:cNvPr id="52" name="Radio Button Label">
              <a:extLst>
                <a:ext uri="{FF2B5EF4-FFF2-40B4-BE49-F238E27FC236}">
                  <a16:creationId xmlns:a16="http://schemas.microsoft.com/office/drawing/2014/main" id="{1291E5B6-CF88-F42B-852E-E49412ABC00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55418" y="2788621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3" name="Check">
              <a:extLst>
                <a:ext uri="{FF2B5EF4-FFF2-40B4-BE49-F238E27FC236}">
                  <a16:creationId xmlns:a16="http://schemas.microsoft.com/office/drawing/2014/main" id="{AAD7C5BA-3539-2C12-F066-E1074EB058BA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4" name="Check Circle">
                <a:extLst>
                  <a:ext uri="{FF2B5EF4-FFF2-40B4-BE49-F238E27FC236}">
                    <a16:creationId xmlns:a16="http://schemas.microsoft.com/office/drawing/2014/main" id="{8A12F8C2-4A19-6583-AE16-BD135FA0A68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" name="Check Mark">
                <a:extLst>
                  <a:ext uri="{FF2B5EF4-FFF2-40B4-BE49-F238E27FC236}">
                    <a16:creationId xmlns:a16="http://schemas.microsoft.com/office/drawing/2014/main" id="{85E103A5-0BF5-DD23-B50F-9CCCA4331B1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6" name="Radio Button">
            <a:extLst>
              <a:ext uri="{FF2B5EF4-FFF2-40B4-BE49-F238E27FC236}">
                <a16:creationId xmlns:a16="http://schemas.microsoft.com/office/drawing/2014/main" id="{DC8F6D01-DED0-F85C-EB8F-F629EB6C449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430007" y="2033228"/>
            <a:ext cx="558017" cy="144922"/>
            <a:chOff x="765934" y="2781001"/>
            <a:chExt cx="558017" cy="144922"/>
          </a:xfrm>
        </p:grpSpPr>
        <p:sp>
          <p:nvSpPr>
            <p:cNvPr id="57" name="Radio Button Label">
              <a:extLst>
                <a:ext uri="{FF2B5EF4-FFF2-40B4-BE49-F238E27FC236}">
                  <a16:creationId xmlns:a16="http://schemas.microsoft.com/office/drawing/2014/main" id="{B61BDFF8-C2FE-53F4-EC81-819DE2C23C7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55420" y="278100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사용안함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8" name="Check">
              <a:extLst>
                <a:ext uri="{FF2B5EF4-FFF2-40B4-BE49-F238E27FC236}">
                  <a16:creationId xmlns:a16="http://schemas.microsoft.com/office/drawing/2014/main" id="{C6609725-4CEA-0486-ED8D-9DB9E178ADB6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9" name="Check Circle">
                <a:extLst>
                  <a:ext uri="{FF2B5EF4-FFF2-40B4-BE49-F238E27FC236}">
                    <a16:creationId xmlns:a16="http://schemas.microsoft.com/office/drawing/2014/main" id="{3BB6C164-2305-2428-6672-980CF298903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60" name="Check Mark" hidden="1">
                <a:extLst>
                  <a:ext uri="{FF2B5EF4-FFF2-40B4-BE49-F238E27FC236}">
                    <a16:creationId xmlns:a16="http://schemas.microsoft.com/office/drawing/2014/main" id="{EC2C171D-E7B0-971E-8709-C7149C7EA44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519C66-5F50-9028-1DC0-16999E14E3D5}"/>
              </a:ext>
            </a:extLst>
          </p:cNvPr>
          <p:cNvSpPr/>
          <p:nvPr/>
        </p:nvSpPr>
        <p:spPr>
          <a:xfrm>
            <a:off x="7375131" y="237310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621" y="2372941"/>
            <a:ext cx="247981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8280429" y="2372941"/>
            <a:ext cx="694544" cy="2156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스킨 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838206" y="3529741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바코드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836631" y="3805464"/>
          <a:ext cx="5646835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3881745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3881745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420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423898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388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423898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838206" y="4662024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금액 텍스트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3836631" y="4937747"/>
          <a:ext cx="5646835" cy="144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글자크기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76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9615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501402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501402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5371271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265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5371271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265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572800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000000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572800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4818479" y="6092275"/>
            <a:ext cx="1041627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2116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등록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918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125590" y="464427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스킨 등록</a:t>
            </a:r>
            <a:endParaRPr lang="ko-KR" altLang="en-US" sz="900" b="1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기본 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695" y="1215901"/>
            <a:ext cx="3425126" cy="5064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0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 rot="5400000">
            <a:off x="4617112" y="1927785"/>
            <a:ext cx="215155" cy="9115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1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2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1506" y="1415631"/>
            <a:ext cx="2960176" cy="46727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979258" y="1713161"/>
            <a:ext cx="1800000" cy="18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/>
          <p:cNvSpPr>
            <a:spLocks noChangeAspect="1"/>
          </p:cNvSpPr>
          <p:nvPr/>
        </p:nvSpPr>
        <p:spPr>
          <a:xfrm>
            <a:off x="411506" y="4093840"/>
            <a:ext cx="2960176" cy="100281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바코드 위치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SC-03-016</a:t>
            </a:r>
            <a:endParaRPr lang="ko-KR" altLang="en-US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6632" y="1215901"/>
          <a:ext cx="5646835" cy="21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1025302698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1783259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생성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등록일자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 생성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기본스킨설정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기본스킨설정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스킨이미지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8748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skinimg.jpg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확장자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jpg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14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9999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1636593"/>
            <a:ext cx="4502258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6589" y="197918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</a:rPr>
              <a:t>□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1" name="Radio Button">
            <a:extLst>
              <a:ext uri="{FF2B5EF4-FFF2-40B4-BE49-F238E27FC236}">
                <a16:creationId xmlns:a16="http://schemas.microsoft.com/office/drawing/2014/main" id="{F4E8E6ED-13E8-670D-E718-E478819A49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167219" y="2025750"/>
            <a:ext cx="389702" cy="144922"/>
            <a:chOff x="765932" y="2788621"/>
            <a:chExt cx="389702" cy="144922"/>
          </a:xfrm>
        </p:grpSpPr>
        <p:sp>
          <p:nvSpPr>
            <p:cNvPr id="52" name="Radio Button Label">
              <a:extLst>
                <a:ext uri="{FF2B5EF4-FFF2-40B4-BE49-F238E27FC236}">
                  <a16:creationId xmlns:a16="http://schemas.microsoft.com/office/drawing/2014/main" id="{1291E5B6-CF88-F42B-852E-E49412ABC00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55418" y="2788621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3" name="Check">
              <a:extLst>
                <a:ext uri="{FF2B5EF4-FFF2-40B4-BE49-F238E27FC236}">
                  <a16:creationId xmlns:a16="http://schemas.microsoft.com/office/drawing/2014/main" id="{AAD7C5BA-3539-2C12-F066-E1074EB058BA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4" name="Check Circle">
                <a:extLst>
                  <a:ext uri="{FF2B5EF4-FFF2-40B4-BE49-F238E27FC236}">
                    <a16:creationId xmlns:a16="http://schemas.microsoft.com/office/drawing/2014/main" id="{8A12F8C2-4A19-6583-AE16-BD135FA0A68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" name="Check Mark">
                <a:extLst>
                  <a:ext uri="{FF2B5EF4-FFF2-40B4-BE49-F238E27FC236}">
                    <a16:creationId xmlns:a16="http://schemas.microsoft.com/office/drawing/2014/main" id="{85E103A5-0BF5-DD23-B50F-9CCCA4331B1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6" name="Radio Button">
            <a:extLst>
              <a:ext uri="{FF2B5EF4-FFF2-40B4-BE49-F238E27FC236}">
                <a16:creationId xmlns:a16="http://schemas.microsoft.com/office/drawing/2014/main" id="{DC8F6D01-DED0-F85C-EB8F-F629EB6C449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430007" y="2033228"/>
            <a:ext cx="558017" cy="144922"/>
            <a:chOff x="765934" y="2781001"/>
            <a:chExt cx="558017" cy="144922"/>
          </a:xfrm>
        </p:grpSpPr>
        <p:sp>
          <p:nvSpPr>
            <p:cNvPr id="57" name="Radio Button Label">
              <a:extLst>
                <a:ext uri="{FF2B5EF4-FFF2-40B4-BE49-F238E27FC236}">
                  <a16:creationId xmlns:a16="http://schemas.microsoft.com/office/drawing/2014/main" id="{B61BDFF8-C2FE-53F4-EC81-819DE2C23C7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55420" y="278100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사용안함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8" name="Check">
              <a:extLst>
                <a:ext uri="{FF2B5EF4-FFF2-40B4-BE49-F238E27FC236}">
                  <a16:creationId xmlns:a16="http://schemas.microsoft.com/office/drawing/2014/main" id="{C6609725-4CEA-0486-ED8D-9DB9E178ADB6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9" name="Check Circle">
                <a:extLst>
                  <a:ext uri="{FF2B5EF4-FFF2-40B4-BE49-F238E27FC236}">
                    <a16:creationId xmlns:a16="http://schemas.microsoft.com/office/drawing/2014/main" id="{3BB6C164-2305-2428-6672-980CF298903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60" name="Check Mark" hidden="1">
                <a:extLst>
                  <a:ext uri="{FF2B5EF4-FFF2-40B4-BE49-F238E27FC236}">
                    <a16:creationId xmlns:a16="http://schemas.microsoft.com/office/drawing/2014/main" id="{EC2C171D-E7B0-971E-8709-C7149C7EA44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519C66-5F50-9028-1DC0-16999E14E3D5}"/>
              </a:ext>
            </a:extLst>
          </p:cNvPr>
          <p:cNvSpPr/>
          <p:nvPr/>
        </p:nvSpPr>
        <p:spPr>
          <a:xfrm>
            <a:off x="7375131" y="2373103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621" y="2372941"/>
            <a:ext cx="247981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8280429" y="2372941"/>
            <a:ext cx="694544" cy="2156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스킨 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838206" y="3529741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바코드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3836631" y="3805464"/>
          <a:ext cx="5646835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3881745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3881745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420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423898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388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423898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838206" y="4662024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금액 텍스트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22144"/>
              </p:ext>
            </p:extLst>
          </p:nvPr>
        </p:nvGraphicFramePr>
        <p:xfrm>
          <a:off x="3836631" y="4937747"/>
          <a:ext cx="5646835" cy="144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글자크기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76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9615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501402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501402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5371271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265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5371271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265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18479" y="572800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000000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406049" y="572800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4818479" y="6092275"/>
            <a:ext cx="1041627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6" y="422679"/>
            <a:ext cx="3590567" cy="45518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99902" y="5728008"/>
            <a:ext cx="457958" cy="25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750636" y="5721216"/>
            <a:ext cx="1745262" cy="25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1064" y="6058690"/>
            <a:ext cx="7370929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색상표 및 </a:t>
            </a:r>
            <a:r>
              <a:rPr lang="ko-KR" altLang="en-US" dirty="0" err="1" smtClean="0">
                <a:solidFill>
                  <a:srgbClr val="FF0000"/>
                </a:solidFill>
              </a:rPr>
              <a:t>텍스트박스</a:t>
            </a:r>
            <a:r>
              <a:rPr lang="ko-KR" altLang="en-US" dirty="0" smtClean="0">
                <a:solidFill>
                  <a:srgbClr val="FF0000"/>
                </a:solidFill>
              </a:rPr>
              <a:t> 클릭 시 색상표 팝업 출력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전체 색상 다 </a:t>
            </a:r>
            <a:r>
              <a:rPr lang="ko-KR" altLang="en-US" dirty="0" err="1" smtClean="0">
                <a:solidFill>
                  <a:srgbClr val="FF0000"/>
                </a:solidFill>
              </a:rPr>
              <a:t>출력요청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색상표 선택 시 해당 색상표 텍스트도 그 색으로 출력 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색상표는 다음페이지 참조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99" y="3195267"/>
            <a:ext cx="2033250" cy="2613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9" y="797356"/>
            <a:ext cx="2030430" cy="25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45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등록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125590" y="464427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스킨 등록</a:t>
            </a:r>
            <a:endParaRPr lang="ko-KR" altLang="en-US" sz="900" b="1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기본 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589" y="1258970"/>
            <a:ext cx="1698953" cy="5064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>
            <a:off x="567860" y="1269655"/>
            <a:ext cx="343332" cy="50501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2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스킨코드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등록일자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신규 등록 시 자동 생성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기본스킨설정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체크 시 기존 기본스킨으로 설정된 내역이 있을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스킨이미지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4-1)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로컬 파일 선택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4-2)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등록된 스킨 검색 후 선택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4-3)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선택된 이미지 파일명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확장자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width/pix, height/pix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자동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및 스킨 전체 영역에 이미지 출력</a:t>
            </a:r>
            <a:endParaRPr lang="en-US" altLang="ko-KR" sz="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4-4)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 검색 시 이미지 파일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아닌경우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바코드 위치 정보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위치 정보 입력 시 오른쪽 바코드 영역 해당 위치로 이동 및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좌표</a:t>
            </a: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Y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좌표 입력에 따라 위치 이동 처리</a:t>
            </a:r>
            <a:endParaRPr lang="en-US" altLang="ko-KR" sz="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Width, height 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입력에 따라 바코드 영역 크기 수정 출력</a:t>
            </a:r>
            <a:endParaRPr lang="en-US" altLang="ko-KR" sz="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금액 텍스트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위치 정보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위치 정보 입력 시 오른쪽 금액 텍스트 및 상품 위치 정보 해당 위치로 이동 및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>
                <a:solidFill>
                  <a:schemeClr val="accent1"/>
                </a:solidFill>
                <a:latin typeface="맑은 고딕" pitchFamily="50" charset="-127"/>
              </a:rPr>
              <a:t>X</a:t>
            </a:r>
            <a:r>
              <a:rPr lang="ko-KR" altLang="en-US" sz="800" dirty="0">
                <a:solidFill>
                  <a:schemeClr val="accent1"/>
                </a:solidFill>
                <a:latin typeface="맑은 고딕" pitchFamily="50" charset="-127"/>
              </a:rPr>
              <a:t>좌표</a:t>
            </a:r>
            <a:r>
              <a:rPr lang="en-US" altLang="ko-KR" sz="800" dirty="0">
                <a:solidFill>
                  <a:schemeClr val="accent1"/>
                </a:solidFill>
                <a:latin typeface="맑은 고딕" pitchFamily="50" charset="-127"/>
              </a:rPr>
              <a:t>, Y</a:t>
            </a:r>
            <a:r>
              <a:rPr lang="ko-KR" altLang="en-US" sz="800" dirty="0">
                <a:solidFill>
                  <a:schemeClr val="accent1"/>
                </a:solidFill>
                <a:latin typeface="맑은 고딕" pitchFamily="50" charset="-127"/>
              </a:rPr>
              <a:t>좌표 입력에 따라 위치 이동 처리</a:t>
            </a:r>
            <a:endParaRPr lang="en-US" altLang="ko-KR" sz="800" dirty="0">
              <a:solidFill>
                <a:schemeClr val="accent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>
                <a:solidFill>
                  <a:schemeClr val="accent1"/>
                </a:solidFill>
                <a:latin typeface="맑은 고딕" pitchFamily="50" charset="-127"/>
              </a:rPr>
              <a:t>Width, height </a:t>
            </a:r>
            <a:r>
              <a:rPr lang="ko-KR" altLang="en-US" sz="800" dirty="0">
                <a:solidFill>
                  <a:schemeClr val="accent1"/>
                </a:solidFill>
                <a:latin typeface="맑은 고딕" pitchFamily="50" charset="-127"/>
              </a:rPr>
              <a:t>입력에 따라 </a:t>
            </a:r>
            <a:r>
              <a:rPr lang="ko-KR" altLang="en-US" sz="800" dirty="0" err="1" smtClean="0">
                <a:solidFill>
                  <a:schemeClr val="accent1"/>
                </a:solidFill>
                <a:latin typeface="맑은 고딕" pitchFamily="50" charset="-127"/>
              </a:rPr>
              <a:t>금액텍스트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accent1"/>
                </a:solidFill>
                <a:latin typeface="맑은 고딕" pitchFamily="50" charset="-127"/>
              </a:rPr>
              <a:t>영역 크기 수정 출력</a:t>
            </a:r>
            <a:endParaRPr lang="en-US" altLang="ko-KR" sz="800" dirty="0">
              <a:solidFill>
                <a:schemeClr val="accent1"/>
              </a:solidFill>
              <a:latin typeface="맑은 고딕" pitchFamily="50" charset="-127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SC-03-016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9F58DD-7E6C-1792-2912-924F006F4572}"/>
              </a:ext>
            </a:extLst>
          </p:cNvPr>
          <p:cNvSpPr/>
          <p:nvPr/>
        </p:nvSpPr>
        <p:spPr>
          <a:xfrm>
            <a:off x="-55488" y="1879717"/>
            <a:ext cx="2076879" cy="5323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기본스킨설정 내역이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존재합니다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49" name="AutoShape 256">
            <a:extLst>
              <a:ext uri="{FF2B5EF4-FFF2-40B4-BE49-F238E27FC236}">
                <a16:creationId xmlns:a16="http://schemas.microsoft.com/office/drawing/2014/main" id="{918C9BCE-2942-4DCE-3728-EC659D8B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331" y="1755088"/>
            <a:ext cx="288000" cy="167967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0F9885-FFBE-CA3A-0592-E7151DA664E5}"/>
              </a:ext>
            </a:extLst>
          </p:cNvPr>
          <p:cNvSpPr txBox="1"/>
          <p:nvPr/>
        </p:nvSpPr>
        <p:spPr>
          <a:xfrm>
            <a:off x="1840225" y="1917324"/>
            <a:ext cx="12879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114298" y="2627711"/>
            <a:ext cx="1664282" cy="6096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이미지는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PNG, JPG, jpeg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형식만 등록 가능합니다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07" y="258853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9939" y="1194242"/>
          <a:ext cx="5646835" cy="21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1025302698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1783259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생성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등록일자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 생성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기본스킨설정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기본스킨설정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스킨이미지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8748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Img.png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확장자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png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14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400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99990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61786" y="1614934"/>
            <a:ext cx="4502258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99896" y="195752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</a:rPr>
              <a:t>□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66" name="Radio Button">
            <a:extLst>
              <a:ext uri="{FF2B5EF4-FFF2-40B4-BE49-F238E27FC236}">
                <a16:creationId xmlns:a16="http://schemas.microsoft.com/office/drawing/2014/main" id="{F4E8E6ED-13E8-670D-E718-E478819A49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10526" y="2004091"/>
            <a:ext cx="389702" cy="144922"/>
            <a:chOff x="765932" y="2788621"/>
            <a:chExt cx="389702" cy="144922"/>
          </a:xfrm>
        </p:grpSpPr>
        <p:sp>
          <p:nvSpPr>
            <p:cNvPr id="67" name="Radio Button Label">
              <a:extLst>
                <a:ext uri="{FF2B5EF4-FFF2-40B4-BE49-F238E27FC236}">
                  <a16:creationId xmlns:a16="http://schemas.microsoft.com/office/drawing/2014/main" id="{1291E5B6-CF88-F42B-852E-E49412ABC00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55418" y="2788621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68" name="Check">
              <a:extLst>
                <a:ext uri="{FF2B5EF4-FFF2-40B4-BE49-F238E27FC236}">
                  <a16:creationId xmlns:a16="http://schemas.microsoft.com/office/drawing/2014/main" id="{AAD7C5BA-3539-2C12-F066-E1074EB058BA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69" name="Check Circle">
                <a:extLst>
                  <a:ext uri="{FF2B5EF4-FFF2-40B4-BE49-F238E27FC236}">
                    <a16:creationId xmlns:a16="http://schemas.microsoft.com/office/drawing/2014/main" id="{8A12F8C2-4A19-6583-AE16-BD135FA0A68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70" name="Check Mark">
                <a:extLst>
                  <a:ext uri="{FF2B5EF4-FFF2-40B4-BE49-F238E27FC236}">
                    <a16:creationId xmlns:a16="http://schemas.microsoft.com/office/drawing/2014/main" id="{85E103A5-0BF5-DD23-B50F-9CCCA4331B1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71" name="Radio Button">
            <a:extLst>
              <a:ext uri="{FF2B5EF4-FFF2-40B4-BE49-F238E27FC236}">
                <a16:creationId xmlns:a16="http://schemas.microsoft.com/office/drawing/2014/main" id="{DC8F6D01-DED0-F85C-EB8F-F629EB6C449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73314" y="2011569"/>
            <a:ext cx="558017" cy="144922"/>
            <a:chOff x="765934" y="2781001"/>
            <a:chExt cx="558017" cy="144922"/>
          </a:xfrm>
        </p:grpSpPr>
        <p:sp>
          <p:nvSpPr>
            <p:cNvPr id="72" name="Radio Button Label">
              <a:extLst>
                <a:ext uri="{FF2B5EF4-FFF2-40B4-BE49-F238E27FC236}">
                  <a16:creationId xmlns:a16="http://schemas.microsoft.com/office/drawing/2014/main" id="{B61BDFF8-C2FE-53F4-EC81-819DE2C23C7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55420" y="278100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사용안함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73" name="Check">
              <a:extLst>
                <a:ext uri="{FF2B5EF4-FFF2-40B4-BE49-F238E27FC236}">
                  <a16:creationId xmlns:a16="http://schemas.microsoft.com/office/drawing/2014/main" id="{C6609725-4CEA-0486-ED8D-9DB9E178ADB6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74" name="Check Circle">
                <a:extLst>
                  <a:ext uri="{FF2B5EF4-FFF2-40B4-BE49-F238E27FC236}">
                    <a16:creationId xmlns:a16="http://schemas.microsoft.com/office/drawing/2014/main" id="{3BB6C164-2305-2428-6672-980CF298903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75" name="Check Mark" hidden="1">
                <a:extLst>
                  <a:ext uri="{FF2B5EF4-FFF2-40B4-BE49-F238E27FC236}">
                    <a16:creationId xmlns:a16="http://schemas.microsoft.com/office/drawing/2014/main" id="{EC2C171D-E7B0-971E-8709-C7149C7EA44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519C66-5F50-9028-1DC0-16999E14E3D5}"/>
              </a:ext>
            </a:extLst>
          </p:cNvPr>
          <p:cNvSpPr/>
          <p:nvPr/>
        </p:nvSpPr>
        <p:spPr>
          <a:xfrm>
            <a:off x="5618438" y="2351444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61928" y="2351282"/>
            <a:ext cx="2479819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6523736" y="2351282"/>
            <a:ext cx="694544" cy="2156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스킨 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2081513" y="3508082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바코드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079938" y="3783805"/>
          <a:ext cx="5646835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61786" y="3860086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649356" y="3860086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420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61786" y="4217329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388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649356" y="4217329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2081513" y="4640365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금액 텍스트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/>
          </p:nvPr>
        </p:nvGraphicFramePr>
        <p:xfrm>
          <a:off x="2079938" y="4916088"/>
          <a:ext cx="5646835" cy="144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글자크기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76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9615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61786" y="4992369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649356" y="4992369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61786" y="5349612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649356" y="5349612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61786" y="5706349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649356" y="5706349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3061786" y="6070616"/>
            <a:ext cx="1041627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6" y="129832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938" y="163686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738" y="199546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9" name="AutoShape 256">
            <a:extLst>
              <a:ext uri="{FF2B5EF4-FFF2-40B4-BE49-F238E27FC236}">
                <a16:creationId xmlns:a16="http://schemas.microsoft.com/office/drawing/2014/main" id="{918C9BCE-2942-4DCE-3728-EC659D8B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222" y="2216831"/>
            <a:ext cx="288000" cy="167967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AutoShape 256">
            <a:extLst>
              <a:ext uri="{FF2B5EF4-FFF2-40B4-BE49-F238E27FC236}">
                <a16:creationId xmlns:a16="http://schemas.microsoft.com/office/drawing/2014/main" id="{918C9BCE-2942-4DCE-3728-EC659D8B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497" y="2215400"/>
            <a:ext cx="288000" cy="167967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65" y="237386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AutoShape 256">
            <a:extLst>
              <a:ext uri="{FF2B5EF4-FFF2-40B4-BE49-F238E27FC236}">
                <a16:creationId xmlns:a16="http://schemas.microsoft.com/office/drawing/2014/main" id="{918C9BCE-2942-4DCE-3728-EC659D8B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96" y="2624035"/>
            <a:ext cx="288000" cy="167967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59" y="346989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615" y="458404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420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스킨 등록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2026753" y="1076292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안내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TEXT 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6984231" y="1095507"/>
            <a:ext cx="694544" cy="2156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2" name="표 351"/>
          <p:cNvGraphicFramePr>
            <a:graphicFrameLocks noGrp="1"/>
          </p:cNvGraphicFramePr>
          <p:nvPr>
            <p:extLst/>
          </p:nvPr>
        </p:nvGraphicFramePr>
        <p:xfrm>
          <a:off x="2031940" y="1374453"/>
          <a:ext cx="5646835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10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치환코드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6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글자크기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76694"/>
                  </a:ext>
                </a:extLst>
              </a:tr>
            </a:tbl>
          </a:graphicData>
        </a:graphic>
      </p:graphicFrame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7" y="252306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75927" y="252306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7" y="2880311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75927" y="2880311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7" y="323704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75927" y="3237048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5575927" y="2165801"/>
            <a:ext cx="1611823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6" y="1431223"/>
            <a:ext cx="4630030" cy="5927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3003854" y="2157298"/>
            <a:ext cx="1596326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6984869" y="3642472"/>
            <a:ext cx="694544" cy="2156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2031940" y="3897569"/>
          <a:ext cx="5646835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8856">
                  <a:extLst>
                    <a:ext uri="{9D8B030D-6E8A-4147-A177-3AD203B41FA5}">
                      <a16:colId xmlns:a16="http://schemas.microsoft.com/office/drawing/2014/main" val="3156104578"/>
                    </a:ext>
                  </a:extLst>
                </a:gridCol>
                <a:gridCol w="1758752">
                  <a:extLst>
                    <a:ext uri="{9D8B030D-6E8A-4147-A177-3AD203B41FA5}">
                      <a16:colId xmlns:a16="http://schemas.microsoft.com/office/drawing/2014/main" val="1562860274"/>
                    </a:ext>
                  </a:extLst>
                </a:gridCol>
                <a:gridCol w="848331">
                  <a:extLst>
                    <a:ext uri="{9D8B030D-6E8A-4147-A177-3AD203B41FA5}">
                      <a16:colId xmlns:a16="http://schemas.microsoft.com/office/drawing/2014/main" val="3748292096"/>
                    </a:ext>
                  </a:extLst>
                </a:gridCol>
                <a:gridCol w="2150896">
                  <a:extLst>
                    <a:ext uri="{9D8B030D-6E8A-4147-A177-3AD203B41FA5}">
                      <a16:colId xmlns:a16="http://schemas.microsoft.com/office/drawing/2014/main" val="32589577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10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치환코드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6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좌표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7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Width/pix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Height/pix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0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색상표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글자크기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7669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7" y="5046184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75927" y="5046184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7" y="5403427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75927" y="5403427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7" y="5760164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75927" y="5760164"/>
            <a:ext cx="1611823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5575927" y="4688917"/>
            <a:ext cx="1611823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88356" y="3954339"/>
            <a:ext cx="4630030" cy="5927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4AC754-768E-F158-73E8-F3F25DAB8D67}"/>
              </a:ext>
            </a:extLst>
          </p:cNvPr>
          <p:cNvSpPr/>
          <p:nvPr/>
        </p:nvSpPr>
        <p:spPr>
          <a:xfrm>
            <a:off x="3003854" y="4680414"/>
            <a:ext cx="1596326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13490" y="6216382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397108" y="6206911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안내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TEXT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문구 삽입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1-1)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추가 시 하단 동일한 안내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TEXT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폼 출력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삭제 버튼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1-2) 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내용 입력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입력 시 오른쪽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정렬방법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좌표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Y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좌표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width, height,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색상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글자크기에 맞춰 출력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SC-03-016</a:t>
            </a:r>
            <a:endParaRPr lang="ko-KR" altLang="en-US" dirty="0"/>
          </a:p>
        </p:txBody>
      </p:sp>
      <p:sp>
        <p:nvSpPr>
          <p:cNvPr id="3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71" y="94230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AutoShape 256">
            <a:extLst>
              <a:ext uri="{FF2B5EF4-FFF2-40B4-BE49-F238E27FC236}">
                <a16:creationId xmlns:a16="http://schemas.microsoft.com/office/drawing/2014/main" id="{918C9BCE-2942-4DCE-3728-EC659D8B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775" y="969631"/>
            <a:ext cx="288000" cy="167967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2277" y="3612898"/>
            <a:ext cx="5783191" cy="2501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5400000">
            <a:off x="5997630" y="2277988"/>
            <a:ext cx="2237408" cy="43033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256">
            <a:extLst>
              <a:ext uri="{FF2B5EF4-FFF2-40B4-BE49-F238E27FC236}">
                <a16:creationId xmlns:a16="http://schemas.microsoft.com/office/drawing/2014/main" id="{918C9BCE-2942-4DCE-3728-EC659D8B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663" y="1390850"/>
            <a:ext cx="288000" cy="167967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368" y="554370"/>
            <a:ext cx="1665503" cy="8910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>
            <a:off x="550295" y="531971"/>
            <a:ext cx="394612" cy="5717283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3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</p:spPr>
        <p:txBody>
          <a:bodyPr/>
          <a:lstStyle/>
          <a:p>
            <a:r>
              <a:rPr lang="ko-KR" altLang="en-US" dirty="0" smtClean="0"/>
              <a:t>시스템 장애 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컨텐츠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85830" y="3336667"/>
            <a:ext cx="6034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시스템 장애가 발생하였습니다.</a:t>
            </a:r>
          </a:p>
          <a:p>
            <a:pPr algn="ctr"/>
            <a:r>
              <a:rPr lang="ko-KR" altLang="en-US" sz="1200" dirty="0"/>
              <a:t>불편을 드려 죄송합니다. 잠시 후 다시 이용해 주시기 바랍니다.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138700" y="1909268"/>
            <a:ext cx="1528877" cy="116311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시스템장애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관련 이미지 출력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7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제휴사 관리 </a:t>
            </a:r>
            <a:r>
              <a:rPr lang="en-US" altLang="ko-KR" dirty="0"/>
              <a:t>&gt; </a:t>
            </a:r>
            <a:r>
              <a:rPr lang="ko-KR" altLang="en-US" dirty="0" smtClean="0"/>
              <a:t>판매사 </a:t>
            </a:r>
            <a:r>
              <a:rPr lang="ko-KR" altLang="en-US" dirty="0"/>
              <a:t>관리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판매지사 리스트 내 정산수정이력 팝업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정산정보 수정 시 익일 데이터 부터 정산 반영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</a:rPr>
              <a:t>이력보기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정산 정보 수정 이력 팝업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정산 정보 수정 이력 팝업 </a:t>
            </a:r>
            <a:r>
              <a:rPr lang="en-US" altLang="ko-KR" sz="800" dirty="0" smtClean="0">
                <a:latin typeface="맑은 고딕" pitchFamily="50" charset="-127"/>
              </a:rPr>
              <a:t>10</a:t>
            </a:r>
            <a:r>
              <a:rPr lang="ko-KR" altLang="en-US" sz="800" dirty="0" smtClean="0">
                <a:latin typeface="맑은 고딕" pitchFamily="50" charset="-127"/>
              </a:rPr>
              <a:t>건씩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1-1 </a:t>
            </a:r>
            <a:r>
              <a:rPr lang="ko-KR" altLang="en-US" sz="800" b="1" dirty="0" smtClean="0">
                <a:latin typeface="맑은 고딕" pitchFamily="50" charset="-127"/>
              </a:rPr>
              <a:t>월한도금액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미설정</a:t>
            </a:r>
            <a:endParaRPr lang="en-US" altLang="ko-KR" sz="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설정 일 경우 금액 출력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CA0C6B-7DA1-3E86-3BCA-9E45428D9E5F}"/>
              </a:ext>
            </a:extLst>
          </p:cNvPr>
          <p:cNvSpPr/>
          <p:nvPr/>
        </p:nvSpPr>
        <p:spPr>
          <a:xfrm>
            <a:off x="99753" y="1349076"/>
            <a:ext cx="7725222" cy="241907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FDB352-680E-298D-6698-EFB51E067469}"/>
              </a:ext>
            </a:extLst>
          </p:cNvPr>
          <p:cNvSpPr txBox="1"/>
          <p:nvPr/>
        </p:nvSpPr>
        <p:spPr>
          <a:xfrm>
            <a:off x="7446164" y="1452276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850D4B-9045-3B3F-FBB9-CF82CEA4A135}"/>
              </a:ext>
            </a:extLst>
          </p:cNvPr>
          <p:cNvSpPr txBox="1"/>
          <p:nvPr/>
        </p:nvSpPr>
        <p:spPr>
          <a:xfrm>
            <a:off x="264732" y="1581798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이력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4609E7B-C166-5897-B1BD-7D5488DC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90912"/>
              </p:ext>
            </p:extLst>
          </p:nvPr>
        </p:nvGraphicFramePr>
        <p:xfrm>
          <a:off x="264734" y="1910076"/>
          <a:ext cx="7306605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006">
                  <a:extLst>
                    <a:ext uri="{9D8B030D-6E8A-4147-A177-3AD203B41FA5}">
                      <a16:colId xmlns:a16="http://schemas.microsoft.com/office/drawing/2014/main" val="2241108802"/>
                    </a:ext>
                  </a:extLst>
                </a:gridCol>
                <a:gridCol w="751422">
                  <a:extLst>
                    <a:ext uri="{9D8B030D-6E8A-4147-A177-3AD203B41FA5}">
                      <a16:colId xmlns:a16="http://schemas.microsoft.com/office/drawing/2014/main" val="3096350887"/>
                    </a:ext>
                  </a:extLst>
                </a:gridCol>
                <a:gridCol w="707172">
                  <a:extLst>
                    <a:ext uri="{9D8B030D-6E8A-4147-A177-3AD203B41FA5}">
                      <a16:colId xmlns:a16="http://schemas.microsoft.com/office/drawing/2014/main" val="487919850"/>
                    </a:ext>
                  </a:extLst>
                </a:gridCol>
                <a:gridCol w="657141">
                  <a:extLst>
                    <a:ext uri="{9D8B030D-6E8A-4147-A177-3AD203B41FA5}">
                      <a16:colId xmlns:a16="http://schemas.microsoft.com/office/drawing/2014/main" val="3107990588"/>
                    </a:ext>
                  </a:extLst>
                </a:gridCol>
                <a:gridCol w="717221">
                  <a:extLst>
                    <a:ext uri="{9D8B030D-6E8A-4147-A177-3AD203B41FA5}">
                      <a16:colId xmlns:a16="http://schemas.microsoft.com/office/drawing/2014/main" val="2306457303"/>
                    </a:ext>
                  </a:extLst>
                </a:gridCol>
                <a:gridCol w="717221">
                  <a:extLst>
                    <a:ext uri="{9D8B030D-6E8A-4147-A177-3AD203B41FA5}">
                      <a16:colId xmlns:a16="http://schemas.microsoft.com/office/drawing/2014/main" val="3560207161"/>
                    </a:ext>
                  </a:extLst>
                </a:gridCol>
                <a:gridCol w="717221">
                  <a:extLst>
                    <a:ext uri="{9D8B030D-6E8A-4147-A177-3AD203B41FA5}">
                      <a16:colId xmlns:a16="http://schemas.microsoft.com/office/drawing/2014/main" val="1878420800"/>
                    </a:ext>
                  </a:extLst>
                </a:gridCol>
                <a:gridCol w="717221">
                  <a:extLst>
                    <a:ext uri="{9D8B030D-6E8A-4147-A177-3AD203B41FA5}">
                      <a16:colId xmlns:a16="http://schemas.microsoft.com/office/drawing/2014/main" val="2608425830"/>
                    </a:ext>
                  </a:extLst>
                </a:gridCol>
                <a:gridCol w="846630">
                  <a:extLst>
                    <a:ext uri="{9D8B030D-6E8A-4147-A177-3AD203B41FA5}">
                      <a16:colId xmlns:a16="http://schemas.microsoft.com/office/drawing/2014/main" val="2310540225"/>
                    </a:ext>
                  </a:extLst>
                </a:gridCol>
                <a:gridCol w="1112350">
                  <a:extLst>
                    <a:ext uri="{9D8B030D-6E8A-4147-A177-3AD203B41FA5}">
                      <a16:colId xmlns:a16="http://schemas.microsoft.com/office/drawing/2014/main" val="1892966098"/>
                    </a:ext>
                  </a:extLst>
                </a:gridCol>
              </a:tblGrid>
              <a:tr h="303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B2B/B2C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운영수수료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지급수수료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월한도금액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수정일시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413038"/>
                  </a:ext>
                </a:extLst>
              </a:tr>
              <a:tr h="25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사용분발행</a:t>
                      </a:r>
                      <a:endParaRPr lang="en-US" altLang="ko-KR" sz="800" i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이영희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dkwk3)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YYYY.MM.DD HH:MM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65402"/>
                  </a:ext>
                </a:extLst>
              </a:tr>
              <a:tr h="25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사용분발행</a:t>
                      </a:r>
                      <a:endParaRPr lang="en-US" altLang="ko-KR" sz="800" i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(djdj22)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YYYY.MM.DD HH:MM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20676"/>
                  </a:ext>
                </a:extLst>
              </a:tr>
              <a:tr h="25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사용분발행</a:t>
                      </a:r>
                      <a:endParaRPr lang="en-US" altLang="ko-KR" sz="800" i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4%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(djdj22)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YYYY.MM.DD HH:MM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88715"/>
                  </a:ext>
                </a:extLst>
              </a:tr>
            </a:tbl>
          </a:graphicData>
        </a:graphic>
      </p:graphicFrame>
      <p:sp>
        <p:nvSpPr>
          <p:cNvPr id="33" name="AutoShape 256">
            <a:extLst>
              <a:ext uri="{FF2B5EF4-FFF2-40B4-BE49-F238E27FC236}">
                <a16:creationId xmlns:a16="http://schemas.microsoft.com/office/drawing/2014/main" id="{18F6FEE7-FF75-E93D-311B-4316B44C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338" y="1233655"/>
            <a:ext cx="253637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8569EA2-6E9E-95AA-C07D-7F683247B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11905"/>
              </p:ext>
            </p:extLst>
          </p:nvPr>
        </p:nvGraphicFramePr>
        <p:xfrm>
          <a:off x="3437091" y="3388125"/>
          <a:ext cx="853806" cy="227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7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600" b="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AutoShape 256">
            <a:extLst>
              <a:ext uri="{FF2B5EF4-FFF2-40B4-BE49-F238E27FC236}">
                <a16:creationId xmlns:a16="http://schemas.microsoft.com/office/drawing/2014/main" id="{18F6FEE7-FF75-E93D-311B-4316B44C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59" y="1797242"/>
            <a:ext cx="253637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78356"/>
              </p:ext>
            </p:extLst>
          </p:nvPr>
        </p:nvGraphicFramePr>
        <p:xfrm>
          <a:off x="161556" y="1104855"/>
          <a:ext cx="7563835" cy="398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1928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19849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55936">
                  <a:extLst>
                    <a:ext uri="{9D8B030D-6E8A-4147-A177-3AD203B41FA5}">
                      <a16:colId xmlns:a16="http://schemas.microsoft.com/office/drawing/2014/main" val="3088736561"/>
                    </a:ext>
                  </a:extLst>
                </a:gridCol>
                <a:gridCol w="2396122">
                  <a:extLst>
                    <a:ext uri="{9D8B030D-6E8A-4147-A177-3AD203B41FA5}">
                      <a16:colId xmlns:a16="http://schemas.microsoft.com/office/drawing/2014/main" val="30719029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판매지사코드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등록 시 판매지사 코드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판매사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판매사명 출력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86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판매지사명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45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사본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41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주소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계약기간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318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리마인드 발송여부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9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17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기타파일등록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412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제휴사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판매지사등록 팝업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D213E-2A07-2B37-19AE-156F6688DFD8}"/>
              </a:ext>
            </a:extLst>
          </p:cNvPr>
          <p:cNvSpPr txBox="1"/>
          <p:nvPr/>
        </p:nvSpPr>
        <p:spPr>
          <a:xfrm>
            <a:off x="83160" y="43642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판매지사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817529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기본 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5417140" y="2255245"/>
            <a:ext cx="648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A0E493-C76B-E4BD-3221-50DC1BF1FEE5}"/>
              </a:ext>
            </a:extLst>
          </p:cNvPr>
          <p:cNvSpPr txBox="1"/>
          <p:nvPr/>
        </p:nvSpPr>
        <p:spPr>
          <a:xfrm>
            <a:off x="6395431" y="2255245"/>
            <a:ext cx="10070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사업자등록증</a:t>
            </a:r>
            <a:r>
              <a:rPr lang="en-US" altLang="ko-KR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.PDF</a:t>
            </a:r>
            <a:endParaRPr lang="ko-KR" altLang="en-US" sz="800" u="sng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2535C1-D0C1-23F1-D692-CA7FA0C625D8}"/>
              </a:ext>
            </a:extLst>
          </p:cNvPr>
          <p:cNvSpPr txBox="1"/>
          <p:nvPr/>
        </p:nvSpPr>
        <p:spPr>
          <a:xfrm>
            <a:off x="7391026" y="2101139"/>
            <a:ext cx="227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                                            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415020" y="2282007"/>
            <a:ext cx="180000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403422" y="3350679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44490" y="3331284"/>
            <a:ext cx="828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616795" y="334540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57863" y="3326011"/>
            <a:ext cx="828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00" y="3281746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50791" y="1890896"/>
            <a:ext cx="225156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51199" y="2251240"/>
            <a:ext cx="225156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디폴트 판매처 사업자번호출력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13350" y="1873232"/>
            <a:ext cx="225156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디폴트 판매처 대표자명 출력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50791" y="2586648"/>
            <a:ext cx="6120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디폴트 판매처 기업주소 출력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50799" y="2976017"/>
            <a:ext cx="225156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디폴트 판매처 종목 출력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13350" y="2971630"/>
            <a:ext cx="225156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디폴트 판매처 업태 출력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44118" y="1592065"/>
            <a:ext cx="455425" cy="144922"/>
            <a:chOff x="765932" y="2788621"/>
            <a:chExt cx="455425" cy="144922"/>
          </a:xfrm>
        </p:grpSpPr>
        <p:sp>
          <p:nvSpPr>
            <p:cNvPr id="9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거래중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9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995559" y="1582654"/>
            <a:ext cx="352833" cy="144922"/>
            <a:chOff x="765934" y="2781001"/>
            <a:chExt cx="352833" cy="144922"/>
          </a:xfrm>
        </p:grpSpPr>
        <p:sp>
          <p:nvSpPr>
            <p:cNvPr id="12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55420" y="278100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중지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55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56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7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</a:rPr>
              <a:t>판매지사코드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판매지사 등록 완료 시 자동 부여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en-US" altLang="ko-KR" sz="800" dirty="0" smtClean="0">
                <a:latin typeface="맑은 고딕" pitchFamily="50" charset="-127"/>
              </a:rPr>
              <a:t>SL########## </a:t>
            </a:r>
            <a:r>
              <a:rPr lang="en-US" altLang="ko-KR" sz="800" dirty="0">
                <a:latin typeface="맑은 고딕" pitchFamily="50" charset="-127"/>
              </a:rPr>
              <a:t>- </a:t>
            </a:r>
            <a:r>
              <a:rPr lang="en-US" altLang="ko-KR" sz="800" dirty="0" smtClean="0">
                <a:latin typeface="맑은 고딕" pitchFamily="50" charset="-127"/>
              </a:rPr>
              <a:t>SL </a:t>
            </a:r>
            <a:r>
              <a:rPr lang="en-US" altLang="ko-KR" sz="800" dirty="0">
                <a:latin typeface="맑은 고딕" pitchFamily="50" charset="-127"/>
              </a:rPr>
              <a:t>+ </a:t>
            </a:r>
            <a:r>
              <a:rPr lang="en-US" altLang="ko-KR" sz="800" dirty="0" smtClean="0">
                <a:latin typeface="맑은 고딕" pitchFamily="50" charset="-127"/>
              </a:rPr>
              <a:t>10 </a:t>
            </a:r>
            <a:r>
              <a:rPr lang="ko-KR" altLang="en-US" sz="800" dirty="0" smtClean="0">
                <a:latin typeface="맑은 고딕" pitchFamily="50" charset="-127"/>
              </a:rPr>
              <a:t>자리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</a:rPr>
              <a:t>판매사 출력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입력 불가 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선택된 판매사 명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</a:rPr>
              <a:t>선택된 판매사 정보와 동일하게 아래 항목 자동 입력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BUT </a:t>
            </a:r>
            <a:r>
              <a:rPr lang="ko-KR" altLang="en-US" sz="800" dirty="0" smtClean="0">
                <a:latin typeface="맑은 고딕" pitchFamily="50" charset="-127"/>
              </a:rPr>
              <a:t>대표자명 명 및 내역이 다를 수도 있기 때문에 내용 수정 가능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- </a:t>
            </a:r>
            <a:r>
              <a:rPr lang="ko-KR" altLang="en-US" sz="800" dirty="0" smtClean="0">
                <a:latin typeface="맑은 고딕" pitchFamily="50" charset="-127"/>
              </a:rPr>
              <a:t>대표자명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사업자번호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기업주소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종목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업태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계약기간 자동 입력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</a:rPr>
              <a:t>상태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</a:t>
            </a:r>
            <a:r>
              <a:rPr lang="ko-KR" altLang="en-US" sz="800" dirty="0" smtClean="0">
                <a:latin typeface="맑은 고딕" pitchFamily="50" charset="-127"/>
              </a:rPr>
              <a:t>거래중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판매지사 사용 중 상태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</a:rPr>
              <a:t>중지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판매지사 중지 상태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중지 일 경우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발행 처리 되지 않음</a:t>
            </a:r>
            <a:endParaRPr lang="en-US" altLang="ko-KR" sz="800" dirty="0" smtClean="0">
              <a:solidFill>
                <a:srgbClr val="FF0000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또한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판매사 상태가 중지 일 경우 하위 판매지사 모두 중지 처리 되어 집니다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</a:rPr>
              <a:t>. (p30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참조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4. </a:t>
            </a:r>
            <a:r>
              <a:rPr lang="ko-KR" altLang="en-US" sz="800" b="1" dirty="0" smtClean="0">
                <a:latin typeface="+mn-ea"/>
              </a:rPr>
              <a:t>판매지사명</a:t>
            </a:r>
            <a:r>
              <a:rPr lang="en-US" altLang="ko-KR" sz="800" b="1" dirty="0">
                <a:latin typeface="+mn-ea"/>
              </a:rPr>
              <a:t>,</a:t>
            </a:r>
            <a:r>
              <a:rPr lang="ko-KR" altLang="en-US" sz="800" b="1" dirty="0" smtClean="0">
                <a:latin typeface="+mn-ea"/>
              </a:rPr>
              <a:t>대표자명</a:t>
            </a:r>
            <a:r>
              <a:rPr lang="en-US" altLang="ko-KR" sz="800" b="1" dirty="0" smtClean="0">
                <a:latin typeface="+mn-ea"/>
              </a:rPr>
              <a:t>,</a:t>
            </a:r>
            <a:r>
              <a:rPr lang="ko-KR" altLang="en-US" sz="800" b="1" dirty="0" smtClean="0">
                <a:latin typeface="+mn-ea"/>
              </a:rPr>
              <a:t>사업자번호</a:t>
            </a:r>
            <a:r>
              <a:rPr lang="en-US" altLang="ko-KR" sz="800" b="1" dirty="0" smtClean="0">
                <a:latin typeface="+mn-ea"/>
              </a:rPr>
              <a:t>, </a:t>
            </a:r>
            <a:r>
              <a:rPr lang="ko-KR" altLang="en-US" sz="800" b="1" dirty="0" smtClean="0">
                <a:latin typeface="+mn-ea"/>
              </a:rPr>
              <a:t>사업자등록증사본</a:t>
            </a:r>
            <a:r>
              <a:rPr lang="en-US" altLang="ko-KR" sz="800" b="1" dirty="0" smtClean="0">
                <a:latin typeface="+mn-ea"/>
              </a:rPr>
              <a:t>, </a:t>
            </a:r>
            <a:r>
              <a:rPr lang="ko-KR" altLang="en-US" sz="800" b="1" dirty="0" smtClean="0">
                <a:latin typeface="+mn-ea"/>
              </a:rPr>
              <a:t>기업주소</a:t>
            </a:r>
            <a:r>
              <a:rPr lang="en-US" altLang="ko-KR" sz="800" b="1" dirty="0" smtClean="0">
                <a:latin typeface="+mn-ea"/>
              </a:rPr>
              <a:t>, </a:t>
            </a:r>
            <a:r>
              <a:rPr lang="ko-KR" altLang="en-US" sz="800" b="1" dirty="0" smtClean="0">
                <a:latin typeface="+mn-ea"/>
              </a:rPr>
              <a:t>종목</a:t>
            </a:r>
            <a:r>
              <a:rPr lang="en-US" altLang="ko-KR" sz="800" b="1" dirty="0" smtClean="0">
                <a:latin typeface="+mn-ea"/>
              </a:rPr>
              <a:t>, </a:t>
            </a:r>
            <a:r>
              <a:rPr lang="ko-KR" altLang="en-US" sz="800" b="1" dirty="0" smtClean="0">
                <a:latin typeface="+mn-ea"/>
              </a:rPr>
              <a:t>업태</a:t>
            </a:r>
            <a:r>
              <a:rPr lang="en-US" altLang="ko-KR" sz="800" b="1" dirty="0" smtClean="0">
                <a:latin typeface="+mn-ea"/>
              </a:rPr>
              <a:t>, </a:t>
            </a:r>
            <a:r>
              <a:rPr lang="ko-KR" altLang="en-US" sz="800" b="1" dirty="0" smtClean="0">
                <a:latin typeface="+mn-ea"/>
              </a:rPr>
              <a:t>계약기간</a:t>
            </a:r>
            <a:r>
              <a:rPr lang="en-US" altLang="ko-KR" sz="800" b="1" dirty="0" smtClean="0">
                <a:latin typeface="+mn-ea"/>
              </a:rPr>
              <a:t>, </a:t>
            </a:r>
            <a:r>
              <a:rPr lang="ko-KR" altLang="en-US" sz="800" b="1" dirty="0" smtClean="0">
                <a:latin typeface="+mn-ea"/>
              </a:rPr>
              <a:t>메모</a:t>
            </a:r>
            <a:r>
              <a:rPr lang="en-US" altLang="ko-KR" sz="800" b="1" dirty="0" smtClean="0">
                <a:latin typeface="+mn-ea"/>
              </a:rPr>
              <a:t>, </a:t>
            </a:r>
            <a:r>
              <a:rPr lang="ko-KR" altLang="en-US" sz="800" b="1" dirty="0" smtClean="0">
                <a:latin typeface="+mn-ea"/>
              </a:rPr>
              <a:t>기타파일등록 공급사 기능과 동일</a:t>
            </a:r>
            <a:endParaRPr lang="en-US" altLang="ko-KR" sz="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6. </a:t>
            </a:r>
            <a:r>
              <a:rPr lang="ko-KR" altLang="en-US" sz="800" b="1" dirty="0">
                <a:latin typeface="맑은 고딕" pitchFamily="50" charset="-127"/>
              </a:rPr>
              <a:t>리마인드 발송여부 </a:t>
            </a:r>
            <a:r>
              <a:rPr lang="en-US" altLang="ko-KR" sz="800" b="1" dirty="0">
                <a:latin typeface="맑은 고딕" pitchFamily="50" charset="-127"/>
              </a:rPr>
              <a:t>(</a:t>
            </a:r>
            <a:r>
              <a:rPr lang="en-US" altLang="ko-KR" sz="800" b="1" dirty="0" smtClean="0">
                <a:latin typeface="맑은 고딕" pitchFamily="50" charset="-127"/>
              </a:rPr>
              <a:t>14P </a:t>
            </a:r>
            <a:r>
              <a:rPr lang="ko-KR" altLang="en-US" sz="800" b="1" dirty="0">
                <a:latin typeface="맑은 고딕" pitchFamily="50" charset="-127"/>
              </a:rPr>
              <a:t>참조</a:t>
            </a:r>
            <a:r>
              <a:rPr lang="en-US" altLang="ko-KR" sz="800" b="1" dirty="0" smtClean="0">
                <a:latin typeface="맑은 고딕" pitchFamily="50" charset="-127"/>
              </a:rPr>
              <a:t>) 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체크 시 </a:t>
            </a:r>
            <a:r>
              <a:rPr lang="ko-KR" altLang="en-US" sz="800" dirty="0" err="1" smtClean="0">
                <a:latin typeface="맑은 고딕" pitchFamily="50" charset="-127"/>
              </a:rPr>
              <a:t>판매지사로</a:t>
            </a:r>
            <a:r>
              <a:rPr lang="ko-KR" altLang="en-US" sz="800" dirty="0" smtClean="0">
                <a:latin typeface="맑은 고딕" pitchFamily="50" charset="-127"/>
              </a:rPr>
              <a:t>  </a:t>
            </a:r>
            <a:r>
              <a:rPr lang="ko-KR" altLang="en-US" sz="800" dirty="0">
                <a:latin typeface="맑은 고딕" pitchFamily="50" charset="-127"/>
              </a:rPr>
              <a:t>발행 된 핀에 대해 전체 리마인드 발송 처리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u="sng" dirty="0">
                <a:latin typeface="맑은 고딕" pitchFamily="50" charset="-127"/>
              </a:rPr>
              <a:t>디폴트 전체 미 체크</a:t>
            </a:r>
            <a:endParaRPr lang="en-US" altLang="ko-KR" sz="800" u="sng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latin typeface="+mn-ea"/>
            </a:endParaRPr>
          </a:p>
        </p:txBody>
      </p:sp>
      <p:sp>
        <p:nvSpPr>
          <p:cNvPr id="19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46" y="120622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9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01" y="157517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9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46" y="194650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9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01" y="229277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63" y="157561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44910" y="4096663"/>
            <a:ext cx="6120000" cy="49735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1552593" y="4797722"/>
            <a:ext cx="648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등록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A0E493-C76B-E4BD-3221-50DC1BF1FEE5}"/>
              </a:ext>
            </a:extLst>
          </p:cNvPr>
          <p:cNvSpPr txBox="1"/>
          <p:nvPr/>
        </p:nvSpPr>
        <p:spPr>
          <a:xfrm>
            <a:off x="2308154" y="4794551"/>
            <a:ext cx="1109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기타관리파일명</a:t>
            </a:r>
            <a:r>
              <a:rPr lang="en-US" altLang="ko-KR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.PDF</a:t>
            </a:r>
            <a:endParaRPr lang="ko-KR" altLang="en-US" sz="800" u="sng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52535C1-D0C1-23F1-D692-CA7FA0C625D8}"/>
              </a:ext>
            </a:extLst>
          </p:cNvPr>
          <p:cNvSpPr txBox="1"/>
          <p:nvPr/>
        </p:nvSpPr>
        <p:spPr>
          <a:xfrm>
            <a:off x="3382878" y="4671441"/>
            <a:ext cx="227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                                            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406872" y="4802263"/>
            <a:ext cx="180000" cy="18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7069659" y="4571065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0 / 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378580" y="3730033"/>
            <a:ext cx="504000" cy="215444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Check Box">
            <a:extLst>
              <a:ext uri="{FF2B5EF4-FFF2-40B4-BE49-F238E27FC236}">
                <a16:creationId xmlns:a16="http://schemas.microsoft.com/office/drawing/2014/main" id="{10AF80D7-D10B-67C1-EA13-446B5530E8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69609" y="3775776"/>
            <a:ext cx="465042" cy="144922"/>
            <a:chOff x="738098" y="2359755"/>
            <a:chExt cx="465042" cy="144922"/>
          </a:xfrm>
        </p:grpSpPr>
        <p:sp>
          <p:nvSpPr>
            <p:cNvPr id="158" name="Check Mark Rectangle">
              <a:extLst>
                <a:ext uri="{FF2B5EF4-FFF2-40B4-BE49-F238E27FC236}">
                  <a16:creationId xmlns:a16="http://schemas.microsoft.com/office/drawing/2014/main" id="{9770977F-0FC5-C5EE-13CB-ECA7A162FAE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38098" y="2389320"/>
              <a:ext cx="85799" cy="85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u="sng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59" name="Check Box Label">
              <a:extLst>
                <a:ext uri="{FF2B5EF4-FFF2-40B4-BE49-F238E27FC236}">
                  <a16:creationId xmlns:a16="http://schemas.microsoft.com/office/drawing/2014/main" id="{27E5FF6C-78BC-7335-7487-763AE7354CC8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827583" y="2359755"/>
              <a:ext cx="37555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30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60" name="Check Box">
            <a:extLst>
              <a:ext uri="{FF2B5EF4-FFF2-40B4-BE49-F238E27FC236}">
                <a16:creationId xmlns:a16="http://schemas.microsoft.com/office/drawing/2014/main" id="{10AF80D7-D10B-67C1-EA13-446B5530E85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205962" y="3777856"/>
            <a:ext cx="465042" cy="144922"/>
            <a:chOff x="738098" y="2359755"/>
            <a:chExt cx="465042" cy="144922"/>
          </a:xfrm>
        </p:grpSpPr>
        <p:sp>
          <p:nvSpPr>
            <p:cNvPr id="161" name="Check Mark Rectangle">
              <a:extLst>
                <a:ext uri="{FF2B5EF4-FFF2-40B4-BE49-F238E27FC236}">
                  <a16:creationId xmlns:a16="http://schemas.microsoft.com/office/drawing/2014/main" id="{9770977F-0FC5-C5EE-13CB-ECA7A162FAE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38098" y="2389320"/>
              <a:ext cx="85799" cy="85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u="sng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68" name="Check Box Label">
              <a:extLst>
                <a:ext uri="{FF2B5EF4-FFF2-40B4-BE49-F238E27FC236}">
                  <a16:creationId xmlns:a16="http://schemas.microsoft.com/office/drawing/2014/main" id="{27E5FF6C-78BC-7335-7487-763AE7354CC8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27583" y="2359755"/>
              <a:ext cx="37555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14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69" name="Check Box">
            <a:extLst>
              <a:ext uri="{FF2B5EF4-FFF2-40B4-BE49-F238E27FC236}">
                <a16:creationId xmlns:a16="http://schemas.microsoft.com/office/drawing/2014/main" id="{10AF80D7-D10B-67C1-EA13-446B5530E85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847955" y="3781048"/>
            <a:ext cx="408937" cy="144922"/>
            <a:chOff x="738098" y="2359755"/>
            <a:chExt cx="408937" cy="144922"/>
          </a:xfrm>
        </p:grpSpPr>
        <p:sp>
          <p:nvSpPr>
            <p:cNvPr id="170" name="Check Mark Rectangle">
              <a:extLst>
                <a:ext uri="{FF2B5EF4-FFF2-40B4-BE49-F238E27FC236}">
                  <a16:creationId xmlns:a16="http://schemas.microsoft.com/office/drawing/2014/main" id="{9770977F-0FC5-C5EE-13CB-ECA7A162FAE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38098" y="2389320"/>
              <a:ext cx="85799" cy="85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u="sng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71" name="Check Box Label">
              <a:extLst>
                <a:ext uri="{FF2B5EF4-FFF2-40B4-BE49-F238E27FC236}">
                  <a16:creationId xmlns:a16="http://schemas.microsoft.com/office/drawing/2014/main" id="{27E5FF6C-78BC-7335-7487-763AE7354CC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827583" y="2359755"/>
              <a:ext cx="319452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7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72" name="Check Box">
            <a:extLst>
              <a:ext uri="{FF2B5EF4-FFF2-40B4-BE49-F238E27FC236}">
                <a16:creationId xmlns:a16="http://schemas.microsoft.com/office/drawing/2014/main" id="{10AF80D7-D10B-67C1-EA13-446B5530E85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484308" y="3783128"/>
            <a:ext cx="558016" cy="144922"/>
            <a:chOff x="738098" y="2359755"/>
            <a:chExt cx="558016" cy="144922"/>
          </a:xfrm>
        </p:grpSpPr>
        <p:sp>
          <p:nvSpPr>
            <p:cNvPr id="173" name="Check Mark Rectangle">
              <a:extLst>
                <a:ext uri="{FF2B5EF4-FFF2-40B4-BE49-F238E27FC236}">
                  <a16:creationId xmlns:a16="http://schemas.microsoft.com/office/drawing/2014/main" id="{9770977F-0FC5-C5EE-13CB-ECA7A162FAE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38098" y="2389320"/>
              <a:ext cx="85799" cy="85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u="sng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74" name="Check Box Label">
              <a:extLst>
                <a:ext uri="{FF2B5EF4-FFF2-40B4-BE49-F238E27FC236}">
                  <a16:creationId xmlns:a16="http://schemas.microsoft.com/office/drawing/2014/main" id="{27E5FF6C-78BC-7335-7487-763AE7354CC8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827583" y="2359755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기간만료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75" name="Check Box">
            <a:extLst>
              <a:ext uri="{FF2B5EF4-FFF2-40B4-BE49-F238E27FC236}">
                <a16:creationId xmlns:a16="http://schemas.microsoft.com/office/drawing/2014/main" id="{10AF80D7-D10B-67C1-EA13-446B5530E85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212276" y="3775776"/>
            <a:ext cx="942737" cy="144922"/>
            <a:chOff x="738098" y="2359755"/>
            <a:chExt cx="942737" cy="144922"/>
          </a:xfrm>
        </p:grpSpPr>
        <p:sp>
          <p:nvSpPr>
            <p:cNvPr id="176" name="Check Mark Rectangle">
              <a:extLst>
                <a:ext uri="{FF2B5EF4-FFF2-40B4-BE49-F238E27FC236}">
                  <a16:creationId xmlns:a16="http://schemas.microsoft.com/office/drawing/2014/main" id="{9770977F-0FC5-C5EE-13CB-ECA7A162FAE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38098" y="2389320"/>
              <a:ext cx="85799" cy="85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u="sng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77" name="Check Box Label">
              <a:extLst>
                <a:ext uri="{FF2B5EF4-FFF2-40B4-BE49-F238E27FC236}">
                  <a16:creationId xmlns:a16="http://schemas.microsoft.com/office/drawing/2014/main" id="{27E5FF6C-78BC-7335-7487-763AE7354CC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827583" y="2359755"/>
              <a:ext cx="853252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 </a:t>
              </a:r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               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7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01" y="373649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제휴사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판매지사등록 팝업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1. </a:t>
            </a:r>
            <a:r>
              <a:rPr lang="ko-KR" altLang="en-US" sz="800" b="1" dirty="0">
                <a:latin typeface="맑은 고딕" pitchFamily="50" charset="-127"/>
              </a:rPr>
              <a:t>정산구분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공급사 정산방식 선택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사용분발행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핀 교환 시 전액 정산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발행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발행 핀 정산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사용분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핀 사용한 잔액 정산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</a:t>
            </a:r>
            <a:r>
              <a:rPr lang="en-US" altLang="ko-KR" sz="800" b="1" dirty="0">
                <a:latin typeface="맑은 고딕" pitchFamily="50" charset="-127"/>
              </a:rPr>
              <a:t>. B2B/B2C </a:t>
            </a:r>
            <a:r>
              <a:rPr lang="ko-KR" altLang="en-US" sz="800" b="1" dirty="0">
                <a:latin typeface="맑은 고딕" pitchFamily="50" charset="-127"/>
              </a:rPr>
              <a:t>판매 구분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:B2B – B2B</a:t>
            </a:r>
            <a:r>
              <a:rPr lang="ko-KR" altLang="en-US" sz="800" dirty="0">
                <a:latin typeface="맑은 고딕" pitchFamily="50" charset="-127"/>
              </a:rPr>
              <a:t>판매용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B2C – B2C</a:t>
            </a:r>
            <a:r>
              <a:rPr lang="ko-KR" altLang="en-US" sz="800" dirty="0">
                <a:latin typeface="맑은 고딕" pitchFamily="50" charset="-127"/>
              </a:rPr>
              <a:t>판매용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</a:rPr>
              <a:t>운영수수료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숫자만 입력</a:t>
            </a:r>
            <a:r>
              <a:rPr lang="en-US" altLang="ko-KR" sz="800" dirty="0">
                <a:latin typeface="맑은 고딕" pitchFamily="50" charset="-127"/>
              </a:rPr>
              <a:t> -  </a:t>
            </a:r>
            <a:r>
              <a:rPr lang="ko-KR" altLang="en-US" sz="800" dirty="0">
                <a:latin typeface="맑은 고딕" pitchFamily="50" charset="-127"/>
              </a:rPr>
              <a:t>단위 </a:t>
            </a:r>
            <a:r>
              <a:rPr lang="en-US" altLang="ko-KR" sz="800" dirty="0" smtClean="0">
                <a:latin typeface="맑은 고딕" pitchFamily="50" charset="-127"/>
              </a:rPr>
              <a:t>%, </a:t>
            </a:r>
            <a:r>
              <a:rPr lang="ko-KR" altLang="en-US" sz="800" dirty="0" smtClean="0">
                <a:latin typeface="맑은 고딕" pitchFamily="50" charset="-127"/>
              </a:rPr>
              <a:t>원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지급수수료</a:t>
            </a:r>
            <a:r>
              <a:rPr lang="en-US" altLang="ko-KR" sz="800" b="1" dirty="0" smtClean="0">
                <a:latin typeface="맑은 고딕" pitchFamily="50" charset="-127"/>
              </a:rPr>
              <a:t> </a:t>
            </a: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숫자만 입력</a:t>
            </a:r>
            <a:r>
              <a:rPr lang="en-US" altLang="ko-KR" sz="800" dirty="0">
                <a:latin typeface="맑은 고딕" pitchFamily="50" charset="-127"/>
              </a:rPr>
              <a:t> -  </a:t>
            </a:r>
            <a:r>
              <a:rPr lang="ko-KR" altLang="en-US" sz="800" dirty="0">
                <a:latin typeface="맑은 고딕" pitchFamily="50" charset="-127"/>
              </a:rPr>
              <a:t>단위 </a:t>
            </a:r>
            <a:r>
              <a:rPr lang="en-US" altLang="ko-KR" sz="800" dirty="0" smtClean="0">
                <a:latin typeface="맑은 고딕" pitchFamily="50" charset="-127"/>
              </a:rPr>
              <a:t>%, </a:t>
            </a:r>
            <a:r>
              <a:rPr lang="ko-KR" altLang="en-US" sz="800" dirty="0" smtClean="0">
                <a:latin typeface="맑은 고딕" pitchFamily="50" charset="-127"/>
              </a:rPr>
              <a:t>원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5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할인율</a:t>
            </a:r>
            <a:r>
              <a:rPr lang="en-US" altLang="ko-KR" sz="800" b="1" dirty="0" smtClean="0">
                <a:latin typeface="맑은 고딕" pitchFamily="50" charset="-127"/>
              </a:rPr>
              <a:t>(%) : </a:t>
            </a:r>
            <a:r>
              <a:rPr lang="ko-KR" altLang="en-US" sz="800" dirty="0" smtClean="0">
                <a:latin typeface="맑은 고딕" pitchFamily="50" charset="-127"/>
              </a:rPr>
              <a:t>숫자만 입력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</a:rPr>
              <a:t>-  </a:t>
            </a:r>
            <a:r>
              <a:rPr lang="ko-KR" altLang="en-US" sz="800" dirty="0" smtClean="0">
                <a:latin typeface="맑은 고딕" pitchFamily="50" charset="-127"/>
              </a:rPr>
              <a:t>단위 </a:t>
            </a:r>
            <a:r>
              <a:rPr lang="en-US" altLang="ko-KR" sz="800" dirty="0" smtClean="0">
                <a:latin typeface="맑은 고딕" pitchFamily="50" charset="-127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6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en-US" altLang="ko-KR" sz="800" b="1" dirty="0">
                <a:latin typeface="맑은 고딕" pitchFamily="50" charset="-127"/>
              </a:rPr>
              <a:t>VAT</a:t>
            </a:r>
            <a:r>
              <a:rPr lang="ko-KR" altLang="en-US" sz="800" b="1" dirty="0">
                <a:latin typeface="맑은 고딕" pitchFamily="50" charset="-127"/>
              </a:rPr>
              <a:t>포함여부 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선택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>
                <a:latin typeface="맑은 고딕" pitchFamily="50" charset="-127"/>
              </a:rPr>
              <a:t>포함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미포함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7. </a:t>
            </a:r>
            <a:r>
              <a:rPr lang="ko-KR" altLang="en-US" sz="800" b="1" dirty="0">
                <a:latin typeface="맑은 고딕" pitchFamily="50" charset="-127"/>
              </a:rPr>
              <a:t>월한도금액 </a:t>
            </a:r>
            <a:r>
              <a:rPr lang="en-US" altLang="ko-KR" sz="800" b="1" dirty="0">
                <a:latin typeface="맑은 고딕" pitchFamily="50" charset="-127"/>
              </a:rPr>
              <a:t>– </a:t>
            </a:r>
            <a:r>
              <a:rPr lang="ko-KR" altLang="en-US" sz="800" b="1" dirty="0">
                <a:latin typeface="맑은 고딕" pitchFamily="50" charset="-127"/>
              </a:rPr>
              <a:t>판매지사 월 한도 금액 설정 </a:t>
            </a:r>
            <a:r>
              <a:rPr lang="en-US" altLang="ko-KR" sz="800" b="1" dirty="0">
                <a:latin typeface="맑은 고딕" pitchFamily="50" charset="-127"/>
              </a:rPr>
              <a:t>(</a:t>
            </a:r>
            <a:r>
              <a:rPr lang="ko-KR" altLang="en-US" sz="800" b="1" dirty="0">
                <a:latin typeface="맑은 고딕" pitchFamily="50" charset="-127"/>
              </a:rPr>
              <a:t>관리차원으로 월총발행금액이 월한도 넘어가도 발행이 중단되지는 않음</a:t>
            </a:r>
            <a:r>
              <a:rPr lang="en-US" altLang="ko-KR" sz="800" b="1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</a:t>
            </a:r>
            <a:r>
              <a:rPr lang="ko-KR" altLang="en-US" sz="800" dirty="0">
                <a:latin typeface="맑은 고딕" pitchFamily="50" charset="-127"/>
              </a:rPr>
              <a:t>설정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한도금액 입력 </a:t>
            </a:r>
            <a:r>
              <a:rPr lang="ko-KR" altLang="en-US" sz="800" dirty="0" err="1">
                <a:latin typeface="맑은 고딕" pitchFamily="50" charset="-127"/>
              </a:rPr>
              <a:t>텍스트박스</a:t>
            </a:r>
            <a:r>
              <a:rPr lang="ko-KR" altLang="en-US" sz="800" dirty="0">
                <a:latin typeface="맑은 고딕" pitchFamily="50" charset="-127"/>
              </a:rPr>
              <a:t> 활성화 및 숫자만 입력 가능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원단위로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미설정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한도금액 입력 </a:t>
            </a:r>
            <a:r>
              <a:rPr lang="ko-KR" altLang="en-US" sz="800" dirty="0" err="1">
                <a:latin typeface="맑은 고딕" pitchFamily="50" charset="-127"/>
              </a:rPr>
              <a:t>텍스트박스</a:t>
            </a:r>
            <a:r>
              <a:rPr lang="ko-KR" altLang="en-US" sz="800" dirty="0">
                <a:latin typeface="맑은 고딕" pitchFamily="50" charset="-127"/>
              </a:rPr>
              <a:t> 비 활성화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8. </a:t>
            </a:r>
            <a:r>
              <a:rPr lang="ko-KR" altLang="en-US" sz="800" b="1" dirty="0">
                <a:latin typeface="맑은 고딕" pitchFamily="50" charset="-127"/>
              </a:rPr>
              <a:t>월발행금액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당월 총 발행된 금액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9. </a:t>
            </a:r>
            <a:r>
              <a:rPr lang="ko-KR" altLang="en-US" sz="800" b="1" dirty="0" smtClean="0">
                <a:latin typeface="맑은 고딕" pitchFamily="50" charset="-127"/>
              </a:rPr>
              <a:t>프리픽스 </a:t>
            </a:r>
            <a:r>
              <a:rPr lang="ko-KR" altLang="en-US" sz="800" b="1" dirty="0" smtClean="0">
                <a:latin typeface="맑은 고딕" pitchFamily="50" charset="-127"/>
              </a:rPr>
              <a:t>정보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</a:rPr>
              <a:t>디폴트 </a:t>
            </a:r>
            <a:r>
              <a:rPr lang="en-US" altLang="ko-KR" sz="800" dirty="0" smtClean="0">
                <a:latin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</a:rPr>
              <a:t>프리픽스를 추가해 주세요</a:t>
            </a:r>
            <a:r>
              <a:rPr lang="en-US" altLang="ko-KR" sz="800" dirty="0" smtClean="0">
                <a:latin typeface="맑은 고딕" pitchFamily="50" charset="-127"/>
              </a:rPr>
              <a:t>.” </a:t>
            </a:r>
            <a:r>
              <a:rPr lang="ko-KR" altLang="en-US" sz="800" dirty="0" smtClean="0">
                <a:latin typeface="맑은 고딕" pitchFamily="50" charset="-127"/>
              </a:rPr>
              <a:t>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9-1</a:t>
            </a:r>
            <a:r>
              <a:rPr lang="en-US" altLang="ko-KR" sz="800" b="1" dirty="0">
                <a:latin typeface="맑은 고딕" pitchFamily="50" charset="-127"/>
              </a:rPr>
              <a:t>)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</a:rPr>
              <a:t>권종  </a:t>
            </a:r>
            <a:r>
              <a:rPr lang="ko-KR" altLang="en-US" sz="800" dirty="0">
                <a:latin typeface="맑은 고딕" pitchFamily="50" charset="-127"/>
              </a:rPr>
              <a:t>선택 시 </a:t>
            </a:r>
            <a:r>
              <a:rPr lang="ko-KR" altLang="en-US" sz="800" dirty="0" smtClean="0">
                <a:latin typeface="맑은 고딕" pitchFamily="50" charset="-127"/>
              </a:rPr>
              <a:t>프리픽스 내역 리스트업 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프리픽스 선택 시 공급수수료 </a:t>
            </a:r>
            <a:r>
              <a:rPr lang="ko-KR" altLang="en-US" sz="800" dirty="0">
                <a:latin typeface="맑은 고딕" pitchFamily="50" charset="-127"/>
              </a:rPr>
              <a:t>자동 </a:t>
            </a:r>
            <a:r>
              <a:rPr lang="ko-KR" altLang="en-US" sz="800" dirty="0" smtClean="0">
                <a:latin typeface="맑은 고딕" pitchFamily="50" charset="-127"/>
              </a:rPr>
              <a:t>출력 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공급수수료는 수정 불가</a:t>
            </a:r>
            <a:r>
              <a:rPr lang="en-US" altLang="ko-KR" sz="800" dirty="0" smtClean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 smtClean="0">
                <a:latin typeface="맑은 고딕" pitchFamily="50" charset="-127"/>
              </a:rPr>
              <a:t>권종은</a:t>
            </a:r>
            <a:r>
              <a:rPr lang="ko-KR" altLang="en-US" sz="800" dirty="0" smtClean="0">
                <a:latin typeface="맑은 고딕" pitchFamily="50" charset="-127"/>
              </a:rPr>
              <a:t> 시스템관리 </a:t>
            </a:r>
            <a:r>
              <a:rPr lang="en-US" altLang="ko-KR" sz="800" dirty="0" smtClean="0">
                <a:latin typeface="맑은 고딕" pitchFamily="50" charset="-127"/>
              </a:rPr>
              <a:t>&gt; </a:t>
            </a:r>
            <a:r>
              <a:rPr lang="ko-KR" altLang="en-US" sz="800" dirty="0" smtClean="0">
                <a:latin typeface="맑은 고딕" pitchFamily="50" charset="-127"/>
              </a:rPr>
              <a:t>공통코드관리 내 권종 내역 리스트업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9-2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dirty="0">
                <a:latin typeface="맑은 고딕" pitchFamily="50" charset="-127"/>
              </a:rPr>
              <a:t>추가</a:t>
            </a:r>
            <a:r>
              <a:rPr lang="en-US" altLang="ko-KR" sz="800" dirty="0">
                <a:latin typeface="맑은 고딕" pitchFamily="50" charset="-127"/>
              </a:rPr>
              <a:t>+ </a:t>
            </a:r>
            <a:r>
              <a:rPr lang="ko-KR" altLang="en-US" sz="800" dirty="0">
                <a:latin typeface="맑은 고딕" pitchFamily="50" charset="-127"/>
              </a:rPr>
              <a:t>버튼 클릭 시 바로 하단에 금액권 동일한 폼 출력</a:t>
            </a: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</a:rPr>
              <a:t>및 삭제</a:t>
            </a:r>
            <a:r>
              <a:rPr lang="en-US" altLang="ko-KR" sz="800" dirty="0">
                <a:latin typeface="맑은 고딕" pitchFamily="50" charset="-127"/>
              </a:rPr>
              <a:t>- </a:t>
            </a:r>
            <a:r>
              <a:rPr lang="ko-KR" altLang="en-US" sz="800" dirty="0">
                <a:latin typeface="맑은 고딕" pitchFamily="50" charset="-127"/>
              </a:rPr>
              <a:t>버튼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9-3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dirty="0">
                <a:latin typeface="맑은 고딕" pitchFamily="50" charset="-127"/>
              </a:rPr>
              <a:t>삭제</a:t>
            </a:r>
            <a:r>
              <a:rPr lang="en-US" altLang="ko-KR" sz="800" dirty="0">
                <a:latin typeface="맑은 고딕" pitchFamily="50" charset="-127"/>
              </a:rPr>
              <a:t>- </a:t>
            </a:r>
            <a:r>
              <a:rPr lang="ko-KR" altLang="en-US" sz="800" dirty="0">
                <a:latin typeface="맑은 고딕" pitchFamily="50" charset="-127"/>
              </a:rPr>
              <a:t>버튼 클릭 시 해당 리스트 삭제 </a:t>
            </a:r>
            <a:r>
              <a:rPr lang="ko-KR" altLang="en-US" sz="800" dirty="0" smtClean="0">
                <a:latin typeface="맑은 고딕" pitchFamily="50" charset="-127"/>
              </a:rPr>
              <a:t>처리</a:t>
            </a:r>
            <a:endParaRPr lang="en-US" altLang="ko-KR" sz="800" dirty="0">
              <a:latin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73473" y="306374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97988"/>
              </p:ext>
            </p:extLst>
          </p:nvPr>
        </p:nvGraphicFramePr>
        <p:xfrm>
          <a:off x="161557" y="975591"/>
          <a:ext cx="7593911" cy="145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7065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602897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15208">
                  <a:extLst>
                    <a:ext uri="{9D8B030D-6E8A-4147-A177-3AD203B41FA5}">
                      <a16:colId xmlns:a16="http://schemas.microsoft.com/office/drawing/2014/main" val="1541548334"/>
                    </a:ext>
                  </a:extLst>
                </a:gridCol>
                <a:gridCol w="2578741">
                  <a:extLst>
                    <a:ext uri="{9D8B030D-6E8A-4147-A177-3AD203B41FA5}">
                      <a16:colId xmlns:a16="http://schemas.microsoft.com/office/drawing/2014/main" val="24613684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B2B/B2C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구분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7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운영수수료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지급수수료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45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할인율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(%)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VAT</a:t>
                      </a:r>
                      <a:r>
                        <a:rPr lang="ko-KR" altLang="en-US" sz="800" b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포함여부</a:t>
                      </a:r>
                      <a:r>
                        <a:rPr lang="ko-KR" altLang="en-US" sz="8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29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월한도금액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월발행금액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 후 월별 총 발행 금액이 출력 됩니다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70775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5" y="688265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50792" y="1408923"/>
            <a:ext cx="1376817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35" y="107722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35" y="144044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9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811" y="144044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110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298570" y="1080709"/>
            <a:ext cx="328788" cy="144922"/>
            <a:chOff x="765932" y="2788621"/>
            <a:chExt cx="328788" cy="144922"/>
          </a:xfrm>
        </p:grpSpPr>
        <p:sp>
          <p:nvSpPr>
            <p:cNvPr id="111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855418" y="2788621"/>
              <a:ext cx="239302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B2C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12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13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4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1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50011" y="1071298"/>
            <a:ext cx="322376" cy="144922"/>
            <a:chOff x="765934" y="2781001"/>
            <a:chExt cx="322376" cy="144922"/>
          </a:xfrm>
        </p:grpSpPr>
        <p:sp>
          <p:nvSpPr>
            <p:cNvPr id="11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855420" y="2781001"/>
              <a:ext cx="23289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B2B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1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1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94625" y="2128785"/>
            <a:ext cx="1188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Radio Button Label">
            <a:extLst>
              <a:ext uri="{FF2B5EF4-FFF2-40B4-BE49-F238E27FC236}">
                <a16:creationId xmlns:a16="http://schemas.microsoft.com/office/drawing/2014/main" id="{06B877E1-E8DD-E3A0-E59F-BBE7FA1E243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797559" y="2186356"/>
            <a:ext cx="160755" cy="14492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6800" tIns="10800" rIns="10800" bIns="1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원</a:t>
            </a:r>
            <a:endParaRPr lang="en-US" sz="800" dirty="0">
              <a:solidFill>
                <a:srgbClr val="262626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170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539541" y="2174248"/>
            <a:ext cx="455425" cy="144922"/>
            <a:chOff x="765932" y="2788621"/>
            <a:chExt cx="455425" cy="144922"/>
          </a:xfrm>
        </p:grpSpPr>
        <p:sp>
          <p:nvSpPr>
            <p:cNvPr id="17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7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7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7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090982" y="2173629"/>
            <a:ext cx="352833" cy="144922"/>
            <a:chOff x="765934" y="2789793"/>
            <a:chExt cx="352833" cy="144922"/>
          </a:xfrm>
        </p:grpSpPr>
        <p:sp>
          <p:nvSpPr>
            <p:cNvPr id="17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7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8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8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9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0" y="180473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414" y="106382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9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132" y="180473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50792" y="1773211"/>
            <a:ext cx="1872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298570" y="1795554"/>
            <a:ext cx="455425" cy="144922"/>
            <a:chOff x="765932" y="2788621"/>
            <a:chExt cx="455425" cy="144922"/>
          </a:xfrm>
        </p:grpSpPr>
        <p:sp>
          <p:nvSpPr>
            <p:cNvPr id="7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미포함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7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74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7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7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950741" y="1786454"/>
            <a:ext cx="352833" cy="144922"/>
            <a:chOff x="765934" y="2789793"/>
            <a:chExt cx="352833" cy="144922"/>
          </a:xfrm>
        </p:grpSpPr>
        <p:sp>
          <p:nvSpPr>
            <p:cNvPr id="7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포함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7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7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8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00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550792" y="1083421"/>
            <a:ext cx="660609" cy="144922"/>
            <a:chOff x="765932" y="2788621"/>
            <a:chExt cx="660609" cy="144922"/>
          </a:xfrm>
        </p:grpSpPr>
        <p:sp>
          <p:nvSpPr>
            <p:cNvPr id="101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02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03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4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328046" y="1090292"/>
            <a:ext cx="352833" cy="144922"/>
            <a:chOff x="765934" y="2789793"/>
            <a:chExt cx="352833" cy="144922"/>
          </a:xfrm>
        </p:grpSpPr>
        <p:sp>
          <p:nvSpPr>
            <p:cNvPr id="10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0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0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2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884317" y="1090211"/>
            <a:ext cx="455425" cy="144922"/>
            <a:chOff x="765934" y="2789793"/>
            <a:chExt cx="455425" cy="144922"/>
          </a:xfrm>
        </p:grpSpPr>
        <p:sp>
          <p:nvSpPr>
            <p:cNvPr id="124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25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26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7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28" name="Text Box">
            <a:extLst>
              <a:ext uri="{FF2B5EF4-FFF2-40B4-BE49-F238E27FC236}">
                <a16:creationId xmlns:a16="http://schemas.microsoft.com/office/drawing/2014/main" id="{91AE9721-2765-BA97-7874-2778D5F99777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961754" y="1406774"/>
            <a:ext cx="461038" cy="21759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%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98570" y="1414835"/>
            <a:ext cx="1376817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 Box">
            <a:extLst>
              <a:ext uri="{FF2B5EF4-FFF2-40B4-BE49-F238E27FC236}">
                <a16:creationId xmlns:a16="http://schemas.microsoft.com/office/drawing/2014/main" id="{91AE9721-2765-BA97-7874-2778D5F99777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709532" y="1412686"/>
            <a:ext cx="461038" cy="21759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%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35" y="217887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2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132" y="216989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31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SC-01-008</a:t>
            </a:r>
            <a:endParaRPr lang="ko-KR" altLang="en-US" dirty="0"/>
          </a:p>
        </p:txBody>
      </p:sp>
      <p:graphicFrame>
        <p:nvGraphicFramePr>
          <p:cNvPr id="132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98233"/>
              </p:ext>
            </p:extLst>
          </p:nvPr>
        </p:nvGraphicFramePr>
        <p:xfrm>
          <a:off x="161557" y="4239780"/>
          <a:ext cx="7549045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245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430717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3774644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  <a:gridCol w="621551">
                  <a:extLst>
                    <a:ext uri="{9D8B030D-6E8A-4147-A177-3AD203B41FA5}">
                      <a16:colId xmlns:a16="http://schemas.microsoft.com/office/drawing/2014/main" val="373666909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프리픽스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공급수수료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40583"/>
                  </a:ext>
                </a:extLst>
              </a:tr>
            </a:tbl>
          </a:graphicData>
        </a:graphic>
      </p:graphicFrame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42079" y="2910739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67017" y="2804315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프리픽스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 Box">
            <a:extLst>
              <a:ext uri="{FF2B5EF4-FFF2-40B4-BE49-F238E27FC236}">
                <a16:creationId xmlns:a16="http://schemas.microsoft.com/office/drawing/2014/main" id="{91AE9721-2765-BA97-7874-2778D5F99777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33371" y="4613530"/>
            <a:ext cx="1325312" cy="21759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교환권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 Box">
            <a:extLst>
              <a:ext uri="{FF2B5EF4-FFF2-40B4-BE49-F238E27FC236}">
                <a16:creationId xmlns:a16="http://schemas.microsoft.com/office/drawing/2014/main" id="{91AE9721-2765-BA97-7874-2778D5F99777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964047" y="4613529"/>
            <a:ext cx="3698539" cy="21759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프리픽스 정보        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43340" y="4613529"/>
            <a:ext cx="129450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32701" y="4943857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 Box">
            <a:extLst>
              <a:ext uri="{FF2B5EF4-FFF2-40B4-BE49-F238E27FC236}">
                <a16:creationId xmlns:a16="http://schemas.microsoft.com/office/drawing/2014/main" id="{91AE9721-2765-BA97-7874-2778D5F99777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04111" y="4926707"/>
            <a:ext cx="1325312" cy="21759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할인권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 Box">
            <a:extLst>
              <a:ext uri="{FF2B5EF4-FFF2-40B4-BE49-F238E27FC236}">
                <a16:creationId xmlns:a16="http://schemas.microsoft.com/office/drawing/2014/main" id="{91AE9721-2765-BA97-7874-2778D5F99777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1964047" y="4926706"/>
            <a:ext cx="3698539" cy="21759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999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43340" y="4926706"/>
            <a:ext cx="129450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35" y="269691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63" name="AutoShape 256">
            <a:extLst>
              <a:ext uri="{FF2B5EF4-FFF2-40B4-BE49-F238E27FC236}">
                <a16:creationId xmlns:a16="http://schemas.microsoft.com/office/drawing/2014/main" id="{F837E677-6470-2774-3F90-846B23E0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98" y="4489423"/>
            <a:ext cx="310267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AutoShape 256">
            <a:extLst>
              <a:ext uri="{FF2B5EF4-FFF2-40B4-BE49-F238E27FC236}">
                <a16:creationId xmlns:a16="http://schemas.microsoft.com/office/drawing/2014/main" id="{F837E677-6470-2774-3F90-846B23E0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335" y="2800271"/>
            <a:ext cx="310267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AutoShape 256">
            <a:extLst>
              <a:ext uri="{FF2B5EF4-FFF2-40B4-BE49-F238E27FC236}">
                <a16:creationId xmlns:a16="http://schemas.microsoft.com/office/drawing/2014/main" id="{F837E677-6470-2774-3F90-846B23E0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711" y="4813706"/>
            <a:ext cx="310267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41384" y="4621983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81974"/>
              </p:ext>
            </p:extLst>
          </p:nvPr>
        </p:nvGraphicFramePr>
        <p:xfrm>
          <a:off x="161557" y="3199420"/>
          <a:ext cx="7549045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245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430717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3774644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  <a:gridCol w="621551">
                  <a:extLst>
                    <a:ext uri="{9D8B030D-6E8A-4147-A177-3AD203B41FA5}">
                      <a16:colId xmlns:a16="http://schemas.microsoft.com/office/drawing/2014/main" val="373666909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프리픽스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공급수수료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프리픽스를 추가해 주세요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</a:tbl>
          </a:graphicData>
        </a:graphic>
      </p:graphicFrame>
      <p:sp>
        <p:nvSpPr>
          <p:cNvPr id="8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685" y="35876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꺾인 연결선 3"/>
          <p:cNvCxnSpPr/>
          <p:nvPr/>
        </p:nvCxnSpPr>
        <p:spPr>
          <a:xfrm rot="5400000">
            <a:off x="6110607" y="3256320"/>
            <a:ext cx="1404356" cy="117510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Vertical Scrollbar"/>
          <p:cNvGrpSpPr/>
          <p:nvPr>
            <p:custDataLst>
              <p:tags r:id="rId17"/>
            </p:custDataLst>
          </p:nvPr>
        </p:nvGrpSpPr>
        <p:grpSpPr>
          <a:xfrm>
            <a:off x="7689223" y="4565623"/>
            <a:ext cx="108000" cy="1224000"/>
            <a:chOff x="508000" y="1539522"/>
            <a:chExt cx="144016" cy="1800200"/>
          </a:xfrm>
        </p:grpSpPr>
        <p:sp>
          <p:nvSpPr>
            <p:cNvPr id="89" name="Track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Scroll Thumb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14238" y="5436308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개 리스트만 출력 이상은 </a:t>
            </a:r>
            <a:r>
              <a:rPr lang="ko-KR" altLang="en-US" dirty="0" err="1" smtClean="0">
                <a:solidFill>
                  <a:srgbClr val="FF0000"/>
                </a:solidFill>
              </a:rPr>
              <a:t>스크롤처리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제휴사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판매지사등록 팝업 </a:t>
            </a:r>
            <a:r>
              <a:rPr lang="en-US" altLang="ko-KR" dirty="0" smtClean="0"/>
              <a:t>(3/</a:t>
            </a:r>
            <a:r>
              <a:rPr lang="en-US" altLang="ko-KR" dirty="0"/>
              <a:t>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판매지사별 설정 정보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</a:rPr>
              <a:t>월렛전환여부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월렛 내 핀 전환 여부 확인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err="1" smtClean="0">
                <a:latin typeface="맑은 고딕" pitchFamily="50" charset="-127"/>
              </a:rPr>
              <a:t>전환불가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</a:rPr>
              <a:t>:</a:t>
            </a:r>
            <a:r>
              <a:rPr lang="ko-KR" altLang="en-US" sz="800" dirty="0" smtClean="0">
                <a:latin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전환 가능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1-1) </a:t>
            </a:r>
            <a:r>
              <a:rPr lang="ko-KR" altLang="en-US" sz="800" dirty="0" smtClean="0">
                <a:latin typeface="맑은 고딕" pitchFamily="50" charset="-127"/>
              </a:rPr>
              <a:t>설정 체크 시 월렛전환</a:t>
            </a:r>
            <a:r>
              <a:rPr lang="en-US" altLang="ko-KR" sz="800" dirty="0" smtClean="0">
                <a:latin typeface="맑은 고딕" pitchFamily="50" charset="-127"/>
              </a:rPr>
              <a:t>URL, </a:t>
            </a:r>
            <a:r>
              <a:rPr lang="ko-KR" altLang="en-US" sz="800" dirty="0" smtClean="0">
                <a:latin typeface="맑은 고딕" pitchFamily="50" charset="-127"/>
              </a:rPr>
              <a:t>월렛암호화키 </a:t>
            </a:r>
            <a:r>
              <a:rPr lang="ko-KR" altLang="en-US" sz="800" dirty="0" err="1" smtClean="0">
                <a:latin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</a:rPr>
              <a:t> 활성화 처리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</a:rPr>
              <a:t>금액교환권여부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금액 교환권 여부 확인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교환 불가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교환 가능</a:t>
            </a:r>
            <a:endParaRPr lang="en-US" altLang="ko-KR" sz="800" dirty="0">
              <a:latin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73473" y="306374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2795"/>
              </p:ext>
            </p:extLst>
          </p:nvPr>
        </p:nvGraphicFramePr>
        <p:xfrm>
          <a:off x="161557" y="975591"/>
          <a:ext cx="7593911" cy="145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7065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602897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15208">
                  <a:extLst>
                    <a:ext uri="{9D8B030D-6E8A-4147-A177-3AD203B41FA5}">
                      <a16:colId xmlns:a16="http://schemas.microsoft.com/office/drawing/2014/main" val="1541548334"/>
                    </a:ext>
                  </a:extLst>
                </a:gridCol>
                <a:gridCol w="2578741">
                  <a:extLst>
                    <a:ext uri="{9D8B030D-6E8A-4147-A177-3AD203B41FA5}">
                      <a16:colId xmlns:a16="http://schemas.microsoft.com/office/drawing/2014/main" val="24613684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월렛전환여부 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64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암호화키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사용내역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45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금액교환권여부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환불가능여부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449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유효기간연장여부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취소가능여부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3839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5" y="688265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35" y="107722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51" y="42112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73" y="1091774"/>
            <a:ext cx="455425" cy="144922"/>
            <a:chOff x="765932" y="2788621"/>
            <a:chExt cx="455425" cy="144922"/>
          </a:xfrm>
        </p:grpSpPr>
        <p:sp>
          <p:nvSpPr>
            <p:cNvPr id="8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8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8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8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20114" y="1091155"/>
            <a:ext cx="352833" cy="144922"/>
            <a:chOff x="765934" y="2789793"/>
            <a:chExt cx="352833" cy="144922"/>
          </a:xfrm>
        </p:grpSpPr>
        <p:sp>
          <p:nvSpPr>
            <p:cNvPr id="10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0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0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0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68673" y="1797891"/>
            <a:ext cx="455425" cy="144922"/>
            <a:chOff x="765932" y="2788621"/>
            <a:chExt cx="455425" cy="144922"/>
          </a:xfrm>
        </p:grpSpPr>
        <p:sp>
          <p:nvSpPr>
            <p:cNvPr id="10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06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0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10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20114" y="1797272"/>
            <a:ext cx="352833" cy="144922"/>
            <a:chOff x="765934" y="2789793"/>
            <a:chExt cx="352833" cy="144922"/>
          </a:xfrm>
        </p:grpSpPr>
        <p:sp>
          <p:nvSpPr>
            <p:cNvPr id="12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2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2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35" y="178979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70692" y="1398534"/>
            <a:ext cx="2381007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68673" y="1403582"/>
            <a:ext cx="2381007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270692" y="1808046"/>
            <a:ext cx="455425" cy="144922"/>
            <a:chOff x="765932" y="2788621"/>
            <a:chExt cx="455425" cy="144922"/>
          </a:xfrm>
        </p:grpSpPr>
        <p:sp>
          <p:nvSpPr>
            <p:cNvPr id="39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0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1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3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822133" y="1807427"/>
            <a:ext cx="352833" cy="144922"/>
            <a:chOff x="765934" y="2789793"/>
            <a:chExt cx="352833" cy="144922"/>
          </a:xfrm>
        </p:grpSpPr>
        <p:sp>
          <p:nvSpPr>
            <p:cNvPr id="44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5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6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8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292577" y="2174188"/>
            <a:ext cx="455425" cy="144922"/>
            <a:chOff x="765932" y="2788621"/>
            <a:chExt cx="455425" cy="144922"/>
          </a:xfrm>
        </p:grpSpPr>
        <p:sp>
          <p:nvSpPr>
            <p:cNvPr id="49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0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1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3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844018" y="2173569"/>
            <a:ext cx="352833" cy="144922"/>
            <a:chOff x="765934" y="2789793"/>
            <a:chExt cx="352833" cy="144922"/>
          </a:xfrm>
        </p:grpSpPr>
        <p:sp>
          <p:nvSpPr>
            <p:cNvPr id="54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5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6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7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8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567568" y="2163570"/>
            <a:ext cx="455425" cy="144922"/>
            <a:chOff x="765932" y="2788621"/>
            <a:chExt cx="455425" cy="144922"/>
          </a:xfrm>
        </p:grpSpPr>
        <p:sp>
          <p:nvSpPr>
            <p:cNvPr id="59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60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61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62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63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119009" y="2162951"/>
            <a:ext cx="352833" cy="144922"/>
            <a:chOff x="765934" y="2789793"/>
            <a:chExt cx="352833" cy="144922"/>
          </a:xfrm>
        </p:grpSpPr>
        <p:sp>
          <p:nvSpPr>
            <p:cNvPr id="64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65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66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67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68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3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제휴사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판매지사등록 팝업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96688" y="408910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800" b="1" dirty="0" smtClean="0">
                <a:latin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</a:rPr>
              <a:t>담당자명</a:t>
            </a:r>
            <a:r>
              <a:rPr lang="en-US" altLang="ko-KR" sz="800" b="1" dirty="0">
                <a:latin typeface="맑은 고딕" pitchFamily="50" charset="-127"/>
              </a:rPr>
              <a:t>/</a:t>
            </a:r>
            <a:r>
              <a:rPr lang="ko-KR" altLang="en-US" sz="800" b="1" dirty="0">
                <a:latin typeface="맑은 고딕" pitchFamily="50" charset="-127"/>
              </a:rPr>
              <a:t>부서명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담당자명</a:t>
            </a:r>
            <a:r>
              <a:rPr lang="en-US" altLang="ko-KR" sz="800" dirty="0">
                <a:latin typeface="맑은 고딕" pitchFamily="50" charset="-127"/>
              </a:rPr>
              <a:t>/ </a:t>
            </a:r>
            <a:r>
              <a:rPr lang="ko-KR" altLang="en-US" sz="800" dirty="0">
                <a:latin typeface="맑은 고딕" pitchFamily="50" charset="-127"/>
              </a:rPr>
              <a:t>부서명 입력 </a:t>
            </a:r>
            <a:r>
              <a:rPr lang="ko-KR" altLang="en-US" sz="800" dirty="0" smtClean="0">
                <a:latin typeface="맑은 고딕" pitchFamily="50" charset="-127"/>
              </a:rPr>
              <a:t>란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2. </a:t>
            </a:r>
            <a:r>
              <a:rPr lang="ko-KR" altLang="en-US" sz="800" b="1" dirty="0">
                <a:latin typeface="맑은 고딕" pitchFamily="50" charset="-127"/>
              </a:rPr>
              <a:t>연락처</a:t>
            </a:r>
            <a:r>
              <a:rPr lang="en-US" altLang="ko-KR" sz="800" b="1" dirty="0">
                <a:latin typeface="맑은 고딕" pitchFamily="50" charset="-127"/>
              </a:rPr>
              <a:t>(</a:t>
            </a:r>
            <a:r>
              <a:rPr lang="ko-KR" altLang="en-US" sz="800" b="1" dirty="0">
                <a:latin typeface="맑은 고딕" pitchFamily="50" charset="-127"/>
              </a:rPr>
              <a:t>회사</a:t>
            </a:r>
            <a:r>
              <a:rPr lang="en-US" altLang="ko-KR" sz="800" b="1" dirty="0">
                <a:latin typeface="맑은 고딕" pitchFamily="50" charset="-127"/>
              </a:rPr>
              <a:t>)/</a:t>
            </a:r>
            <a:r>
              <a:rPr lang="ko-KR" altLang="en-US" sz="800" b="1" dirty="0">
                <a:latin typeface="맑은 고딕" pitchFamily="50" charset="-127"/>
              </a:rPr>
              <a:t>연락처</a:t>
            </a:r>
            <a:r>
              <a:rPr lang="en-US" altLang="ko-KR" sz="800" b="1" dirty="0">
                <a:latin typeface="맑은 고딕" pitchFamily="50" charset="-127"/>
              </a:rPr>
              <a:t>(</a:t>
            </a:r>
            <a:r>
              <a:rPr lang="ko-KR" altLang="en-US" sz="800" b="1" dirty="0">
                <a:latin typeface="맑은 고딕" pitchFamily="50" charset="-127"/>
              </a:rPr>
              <a:t>휴대폰</a:t>
            </a:r>
            <a:r>
              <a:rPr lang="en-US" altLang="ko-KR" sz="800" b="1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숫자만 입력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- </a:t>
            </a:r>
            <a:r>
              <a:rPr lang="ko-KR" altLang="en-US" sz="800" dirty="0">
                <a:latin typeface="맑은 고딕" pitchFamily="50" charset="-127"/>
              </a:rPr>
              <a:t>하이픈 입력 </a:t>
            </a:r>
            <a:r>
              <a:rPr lang="ko-KR" altLang="en-US" sz="800" dirty="0" smtClean="0">
                <a:latin typeface="맑은 고딕" pitchFamily="50" charset="-127"/>
              </a:rPr>
              <a:t>불가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3. </a:t>
            </a:r>
            <a:r>
              <a:rPr lang="ko-KR" altLang="en-US" sz="800" b="1" dirty="0">
                <a:latin typeface="맑은 고딕" pitchFamily="50" charset="-127"/>
              </a:rPr>
              <a:t>이메일 </a:t>
            </a: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이메일 주소 입력 </a:t>
            </a:r>
            <a:r>
              <a:rPr lang="ko-KR" altLang="en-US" sz="800" dirty="0" smtClean="0">
                <a:latin typeface="맑은 고딕" pitchFamily="50" charset="-127"/>
              </a:rPr>
              <a:t>란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4. </a:t>
            </a:r>
            <a:r>
              <a:rPr lang="ko-KR" altLang="en-US" sz="800" b="1" dirty="0">
                <a:latin typeface="맑은 고딕" pitchFamily="50" charset="-127"/>
              </a:rPr>
              <a:t>메모 </a:t>
            </a: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메모 입력 </a:t>
            </a:r>
            <a:r>
              <a:rPr lang="ko-KR" altLang="en-US" sz="800" dirty="0" smtClean="0">
                <a:latin typeface="맑은 고딕" pitchFamily="50" charset="-127"/>
              </a:rPr>
              <a:t>란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</a:rPr>
              <a:t>추가 버튼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클릭 시 필수 리스트 아래에 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</a:rPr>
              <a:t>담당자 입력 리스트 추가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</a:rPr>
              <a:t>필수 리스트는 </a:t>
            </a:r>
            <a:r>
              <a:rPr lang="ko-KR" altLang="en-US" sz="800" dirty="0" smtClean="0">
                <a:latin typeface="맑은 고딕" pitchFamily="50" charset="-127"/>
              </a:rPr>
              <a:t>디폴트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7. </a:t>
            </a:r>
            <a:r>
              <a:rPr lang="ko-KR" altLang="en-US" sz="800" dirty="0" smtClean="0">
                <a:latin typeface="맑은 고딕" pitchFamily="50" charset="-127"/>
              </a:rPr>
              <a:t>추가 버튼 클릭 시 출력 되는 입력 폼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8. </a:t>
            </a:r>
            <a:r>
              <a:rPr lang="ko-KR" altLang="en-US" sz="800" b="1" dirty="0" smtClean="0">
                <a:latin typeface="맑은 고딕" pitchFamily="50" charset="-127"/>
              </a:rPr>
              <a:t>닫기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en-US" altLang="ko-KR" sz="800" dirty="0" smtClean="0">
                <a:latin typeface="+mn-ea"/>
              </a:rPr>
              <a:t>Alert </a:t>
            </a:r>
            <a:r>
              <a:rPr lang="ko-KR" altLang="en-US" sz="800" dirty="0">
                <a:latin typeface="+mn-ea"/>
              </a:rPr>
              <a:t>실행 후  </a:t>
            </a:r>
            <a:r>
              <a:rPr lang="ko-KR" altLang="en-US" sz="800" dirty="0" smtClean="0">
                <a:latin typeface="+mn-ea"/>
              </a:rPr>
              <a:t>팝업 닫기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9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>
                <a:latin typeface="맑은 고딕" pitchFamily="50" charset="-127"/>
              </a:rPr>
              <a:t>저장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9</a:t>
            </a:r>
            <a:r>
              <a:rPr lang="en-US" altLang="ko-KR" sz="800" b="1" dirty="0" smtClean="0">
                <a:latin typeface="맑은 고딕" pitchFamily="50" charset="-127"/>
              </a:rPr>
              <a:t>-1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dirty="0">
                <a:latin typeface="맑은 고딕" pitchFamily="50" charset="-127"/>
              </a:rPr>
              <a:t>클릭 시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필수 입력 항목 체크 </a:t>
            </a:r>
            <a:r>
              <a:rPr lang="ko-KR" altLang="en-US" sz="800" dirty="0" smtClean="0">
                <a:latin typeface="맑은 고딕" pitchFamily="50" charset="-127"/>
              </a:rPr>
              <a:t>후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다음페이지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>
                <a:latin typeface="맑은 고딕" pitchFamily="50" charset="-127"/>
              </a:rPr>
              <a:t>모두 입력되었다면 등록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저장</a:t>
            </a:r>
            <a:r>
              <a:rPr lang="en-US" altLang="ko-KR" sz="800" dirty="0">
                <a:latin typeface="맑은 고딕" pitchFamily="50" charset="-127"/>
              </a:rPr>
              <a:t>) </a:t>
            </a:r>
            <a:r>
              <a:rPr lang="ko-KR" altLang="en-US" sz="800" dirty="0">
                <a:latin typeface="맑은 고딕" pitchFamily="50" charset="-127"/>
              </a:rPr>
              <a:t>처리 </a:t>
            </a:r>
            <a:r>
              <a:rPr lang="ko-KR" altLang="en-US" sz="800" dirty="0" smtClean="0">
                <a:latin typeface="맑은 고딕" pitchFamily="50" charset="-127"/>
              </a:rPr>
              <a:t>및 팝업 닫기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656829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60106" y="2633010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43724" y="2623539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732" y="250650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199" y="249699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3C41F7-01DF-F9C6-AFD5-32FD32F0B156}"/>
              </a:ext>
            </a:extLst>
          </p:cNvPr>
          <p:cNvSpPr/>
          <p:nvPr/>
        </p:nvSpPr>
        <p:spPr>
          <a:xfrm>
            <a:off x="3216911" y="4417439"/>
            <a:ext cx="2170061" cy="63438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저장되었습니다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256">
            <a:extLst>
              <a:ext uri="{FF2B5EF4-FFF2-40B4-BE49-F238E27FC236}">
                <a16:creationId xmlns:a16="http://schemas.microsoft.com/office/drawing/2014/main" id="{F837E677-6470-2774-3F90-846B23E0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052" y="4371838"/>
            <a:ext cx="310267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연결선: 꺾임 30">
            <a:extLst>
              <a:ext uri="{FF2B5EF4-FFF2-40B4-BE49-F238E27FC236}">
                <a16:creationId xmlns:a16="http://schemas.microsoft.com/office/drawing/2014/main" id="{D5C5965A-73A3-AC15-DD46-759F8900FABC}"/>
              </a:ext>
            </a:extLst>
          </p:cNvPr>
          <p:cNvCxnSpPr/>
          <p:nvPr/>
        </p:nvCxnSpPr>
        <p:spPr>
          <a:xfrm rot="5400000">
            <a:off x="4182526" y="4996868"/>
            <a:ext cx="627857" cy="374484"/>
          </a:xfrm>
          <a:prstGeom prst="bentConnector3">
            <a:avLst/>
          </a:prstGeom>
          <a:noFill/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4047E2-15C9-D969-134C-66FB1F83D332}"/>
              </a:ext>
            </a:extLst>
          </p:cNvPr>
          <p:cNvSpPr txBox="1"/>
          <p:nvPr/>
        </p:nvSpPr>
        <p:spPr>
          <a:xfrm>
            <a:off x="3810284" y="5504568"/>
            <a:ext cx="4350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 창 닫고 부모 페이지 </a:t>
            </a:r>
            <a:r>
              <a:rPr lang="ko-KR" altLang="en-US" sz="8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리로딩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검색 된 내역 유지 후 판매지사 내역만 업데이트</a:t>
            </a: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38F52D-CD90-6D24-818A-1F83AEFC9D48}"/>
              </a:ext>
            </a:extLst>
          </p:cNvPr>
          <p:cNvSpPr/>
          <p:nvPr/>
        </p:nvSpPr>
        <p:spPr>
          <a:xfrm>
            <a:off x="3204167" y="2633010"/>
            <a:ext cx="2270151" cy="72447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등록을 취소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팝업창을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닫겠습니까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   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연결선: 꺾임 48">
            <a:extLst>
              <a:ext uri="{FF2B5EF4-FFF2-40B4-BE49-F238E27FC236}">
                <a16:creationId xmlns:a16="http://schemas.microsoft.com/office/drawing/2014/main" id="{556BDE2F-4EF5-F574-2EF7-2DE4D227D931}"/>
              </a:ext>
            </a:extLst>
          </p:cNvPr>
          <p:cNvCxnSpPr/>
          <p:nvPr/>
        </p:nvCxnSpPr>
        <p:spPr>
          <a:xfrm rot="5400000">
            <a:off x="3624130" y="3349315"/>
            <a:ext cx="562694" cy="441094"/>
          </a:xfrm>
          <a:prstGeom prst="bentConnector3">
            <a:avLst/>
          </a:prstGeom>
          <a:noFill/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연결선: 꺾임 49">
            <a:extLst>
              <a:ext uri="{FF2B5EF4-FFF2-40B4-BE49-F238E27FC236}">
                <a16:creationId xmlns:a16="http://schemas.microsoft.com/office/drawing/2014/main" id="{7EC2FA80-2929-CC05-41D3-3397670C8203}"/>
              </a:ext>
            </a:extLst>
          </p:cNvPr>
          <p:cNvCxnSpPr/>
          <p:nvPr/>
        </p:nvCxnSpPr>
        <p:spPr>
          <a:xfrm rot="16200000" flipH="1">
            <a:off x="4447699" y="3389842"/>
            <a:ext cx="562694" cy="360040"/>
          </a:xfrm>
          <a:prstGeom prst="bentConnector3">
            <a:avLst/>
          </a:prstGeom>
          <a:noFill/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6ED069-B46F-43EC-9587-A756183E4847}"/>
              </a:ext>
            </a:extLst>
          </p:cNvPr>
          <p:cNvSpPr txBox="1"/>
          <p:nvPr/>
        </p:nvSpPr>
        <p:spPr>
          <a:xfrm>
            <a:off x="3138822" y="385120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 페이지 유지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D47CF-045D-2E09-1D83-4BBB0AB6676D}"/>
              </a:ext>
            </a:extLst>
          </p:cNvPr>
          <p:cNvSpPr txBox="1"/>
          <p:nvPr/>
        </p:nvSpPr>
        <p:spPr>
          <a:xfrm>
            <a:off x="4580846" y="384316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 닫기</a:t>
            </a: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033" y="254313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10223"/>
              </p:ext>
            </p:extLst>
          </p:nvPr>
        </p:nvGraphicFramePr>
        <p:xfrm>
          <a:off x="195901" y="1107442"/>
          <a:ext cx="7549045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245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002942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1015410">
                  <a:extLst>
                    <a:ext uri="{9D8B030D-6E8A-4147-A177-3AD203B41FA5}">
                      <a16:colId xmlns:a16="http://schemas.microsoft.com/office/drawing/2014/main" val="347894647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304696005"/>
                    </a:ext>
                  </a:extLst>
                </a:gridCol>
                <a:gridCol w="1145558">
                  <a:extLst>
                    <a:ext uri="{9D8B030D-6E8A-4147-A177-3AD203B41FA5}">
                      <a16:colId xmlns:a16="http://schemas.microsoft.com/office/drawing/2014/main" val="1644737988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  <a:gridCol w="621551">
                  <a:extLst>
                    <a:ext uri="{9D8B030D-6E8A-4147-A177-3AD203B41FA5}">
                      <a16:colId xmlns:a16="http://schemas.microsoft.com/office/drawing/2014/main" val="373666909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담당자명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40583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7385" y="815131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77684" y="1481191"/>
            <a:ext cx="129450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67045" y="1811519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77684" y="1794368"/>
            <a:ext cx="129450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9198" y="1481191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59198" y="1803027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68586" y="1489683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68586" y="1811519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77974" y="1483189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없이 입력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77974" y="1805025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-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없이 입력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587362" y="1489683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-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없이 입력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587362" y="1811519"/>
            <a:ext cx="934676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-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없이 입력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622721" y="1489683"/>
            <a:ext cx="1074933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622722" y="1811519"/>
            <a:ext cx="1074932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30" y="103124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835" y="103148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846" y="102574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89" y="103245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32" y="68714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492" y="145034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419" y="175664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SC-01-008</a:t>
            </a:r>
            <a:endParaRPr lang="ko-KR" altLang="en-US" dirty="0"/>
          </a:p>
        </p:txBody>
      </p:sp>
      <p:grpSp>
        <p:nvGrpSpPr>
          <p:cNvPr id="44" name="Vertical Scrollbar"/>
          <p:cNvGrpSpPr/>
          <p:nvPr>
            <p:custDataLst>
              <p:tags r:id="rId1"/>
            </p:custDataLst>
          </p:nvPr>
        </p:nvGrpSpPr>
        <p:grpSpPr>
          <a:xfrm>
            <a:off x="7682248" y="1426153"/>
            <a:ext cx="108000" cy="1224000"/>
            <a:chOff x="508000" y="1539522"/>
            <a:chExt cx="144016" cy="1800200"/>
          </a:xfrm>
        </p:grpSpPr>
        <p:sp>
          <p:nvSpPr>
            <p:cNvPr id="45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49207" y="2077714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개 리스트만 출력 이상은 </a:t>
            </a:r>
            <a:r>
              <a:rPr lang="ko-KR" altLang="en-US" dirty="0" err="1" smtClean="0">
                <a:solidFill>
                  <a:srgbClr val="FF0000"/>
                </a:solidFill>
              </a:rPr>
              <a:t>스크롤처리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가맹점 검색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D0EC19-6129-3AAE-2ACF-C34568BFBD5D}"/>
              </a:ext>
            </a:extLst>
          </p:cNvPr>
          <p:cNvSpPr txBox="1"/>
          <p:nvPr/>
        </p:nvSpPr>
        <p:spPr>
          <a:xfrm>
            <a:off x="7824975" y="601307"/>
            <a:ext cx="2113079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가맹점 검색 팝업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</a:rPr>
              <a:t>검색 영역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1-1)</a:t>
            </a:r>
            <a:r>
              <a:rPr lang="ko-KR" altLang="en-US" sz="800" b="1" dirty="0">
                <a:latin typeface="맑은 고딕" pitchFamily="50" charset="-127"/>
              </a:rPr>
              <a:t> 검색어 </a:t>
            </a:r>
            <a:r>
              <a:rPr lang="en-US" altLang="ko-KR" sz="800" b="1" dirty="0">
                <a:latin typeface="맑은 고딕" pitchFamily="50" charset="-127"/>
              </a:rPr>
              <a:t>– like</a:t>
            </a:r>
            <a:r>
              <a:rPr lang="ko-KR" altLang="en-US" sz="800" b="1" dirty="0">
                <a:latin typeface="맑은 고딕" pitchFamily="50" charset="-127"/>
              </a:rPr>
              <a:t>검색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전체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err="1" smtClean="0">
                <a:latin typeface="맑은 고딕" pitchFamily="50" charset="-127"/>
              </a:rPr>
              <a:t>점포명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</a:rPr>
              <a:t>점포코드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물건코드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1-2) </a:t>
            </a:r>
            <a:r>
              <a:rPr lang="ko-KR" altLang="en-US" sz="800" b="1" dirty="0" smtClean="0">
                <a:latin typeface="맑은 고딕" pitchFamily="50" charset="-127"/>
              </a:rPr>
              <a:t>사용여부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운영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운영중단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1-3) </a:t>
            </a:r>
            <a:r>
              <a:rPr lang="ko-KR" altLang="en-US" sz="800" b="1" dirty="0" smtClean="0">
                <a:latin typeface="맑은 고딕" pitchFamily="50" charset="-127"/>
              </a:rPr>
              <a:t>주소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</a:t>
            </a:r>
            <a:r>
              <a:rPr lang="ko-KR" altLang="en-US" sz="800" dirty="0" smtClean="0">
                <a:latin typeface="맑은 고딕" pitchFamily="50" charset="-127"/>
              </a:rPr>
              <a:t>가맹점 주소</a:t>
            </a:r>
            <a:r>
              <a:rPr lang="en-US" altLang="ko-KR" sz="800" dirty="0" smtClean="0">
                <a:latin typeface="맑은 고딕" pitchFamily="50" charset="-127"/>
              </a:rPr>
              <a:t>2 </a:t>
            </a:r>
            <a:r>
              <a:rPr lang="ko-KR" altLang="en-US" sz="800" dirty="0" smtClean="0">
                <a:latin typeface="맑은 고딕" pitchFamily="50" charset="-127"/>
              </a:rPr>
              <a:t>시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</a:rPr>
              <a:t>도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구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</a:rPr>
              <a:t>군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읍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</a:rPr>
              <a:t>면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</a:rPr>
              <a:t>동 내역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1-4) </a:t>
            </a:r>
            <a:r>
              <a:rPr lang="ko-KR" altLang="en-US" sz="800" b="1" dirty="0" smtClean="0">
                <a:latin typeface="맑은 고딕" pitchFamily="50" charset="-127"/>
              </a:rPr>
              <a:t>가맹구분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일반</a:t>
            </a:r>
            <a:r>
              <a:rPr lang="en-US" altLang="ko-KR" sz="800" dirty="0" smtClean="0">
                <a:latin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</a:rPr>
              <a:t>가맹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직영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</a:rPr>
              <a:t>검색 버튼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클릭 시 검색 결과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검색 결과 없으면 </a:t>
            </a:r>
            <a:r>
              <a:rPr lang="en-US" altLang="ko-KR" sz="800" dirty="0">
                <a:latin typeface="맑은 고딕" pitchFamily="50" charset="-127"/>
              </a:rPr>
              <a:t>“</a:t>
            </a:r>
            <a:r>
              <a:rPr lang="ko-KR" altLang="en-US" sz="800" dirty="0">
                <a:latin typeface="맑은 고딕" pitchFamily="50" charset="-127"/>
              </a:rPr>
              <a:t>검색된 내용이 없습니다</a:t>
            </a:r>
            <a:r>
              <a:rPr lang="en-US" altLang="ko-KR" sz="800" dirty="0">
                <a:latin typeface="맑은 고딕" pitchFamily="50" charset="-127"/>
              </a:rPr>
              <a:t>.” </a:t>
            </a:r>
            <a:r>
              <a:rPr lang="ko-KR" altLang="en-US" sz="800" dirty="0">
                <a:latin typeface="맑은 고딕" pitchFamily="50" charset="-127"/>
              </a:rPr>
              <a:t>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3. </a:t>
            </a:r>
            <a:r>
              <a:rPr lang="ko-KR" altLang="en-US" sz="800" b="1" dirty="0">
                <a:latin typeface="맑은 고딕" pitchFamily="50" charset="-127"/>
              </a:rPr>
              <a:t>검색 결과 총 건수 </a:t>
            </a:r>
            <a:r>
              <a:rPr lang="ko-KR" altLang="en-US" sz="800" b="1" dirty="0" smtClean="0">
                <a:latin typeface="맑은 고딕" pitchFamily="50" charset="-127"/>
              </a:rPr>
              <a:t>출력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</a:rPr>
              <a:t>가맹점 정보 출력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</a:rPr>
              <a:t>페이징 </a:t>
            </a:r>
            <a:r>
              <a:rPr lang="en-US" altLang="ko-KR" sz="800" b="1" dirty="0" smtClean="0">
                <a:latin typeface="맑은 고딕" pitchFamily="50" charset="-127"/>
              </a:rPr>
              <a:t>– </a:t>
            </a:r>
            <a:r>
              <a:rPr lang="ko-KR" altLang="en-US" sz="800" b="1" dirty="0" smtClean="0">
                <a:latin typeface="맑은 고딕" pitchFamily="50" charset="-127"/>
              </a:rPr>
              <a:t>리스트 </a:t>
            </a:r>
            <a:r>
              <a:rPr lang="en-US" altLang="ko-KR" sz="800" b="1" dirty="0" smtClean="0">
                <a:latin typeface="맑은 고딕" pitchFamily="50" charset="-127"/>
              </a:rPr>
              <a:t>10</a:t>
            </a:r>
            <a:r>
              <a:rPr lang="ko-KR" altLang="en-US" sz="800" b="1" dirty="0" smtClean="0">
                <a:latin typeface="맑은 고딕" pitchFamily="50" charset="-127"/>
              </a:rPr>
              <a:t>건씩 출력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</a:rPr>
              <a:t>선택 버튼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선택 된 데이터가 없을 경우 </a:t>
            </a:r>
            <a:r>
              <a:rPr lang="en-US" altLang="ko-KR" sz="800" dirty="0" smtClean="0">
                <a:latin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</a:rPr>
              <a:t>가맹점 코드를 선택해 주세요</a:t>
            </a:r>
            <a:r>
              <a:rPr lang="en-US" altLang="ko-KR" sz="800" dirty="0" smtClean="0">
                <a:latin typeface="맑은 고딕" pitchFamily="50" charset="-127"/>
              </a:rPr>
              <a:t>＂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선택 시 부모 페이지 내 가맹점 리스트 출력 및 팝업 닫기</a:t>
            </a:r>
            <a:endParaRPr lang="en-US" altLang="ko-KR" sz="800" dirty="0" smtClean="0">
              <a:latin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525022" y="1206444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5022" y="1151732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가맹점 검색</a:t>
            </a:r>
            <a:endParaRPr lang="ko-KR" altLang="en-US" sz="9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592882" y="1479805"/>
            <a:ext cx="6660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40833"/>
              </p:ext>
            </p:extLst>
          </p:nvPr>
        </p:nvGraphicFramePr>
        <p:xfrm>
          <a:off x="592882" y="1618865"/>
          <a:ext cx="6628014" cy="630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077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  <a:gridCol w="2583370">
                  <a:extLst>
                    <a:ext uri="{9D8B030D-6E8A-4147-A177-3AD203B41FA5}">
                      <a16:colId xmlns:a16="http://schemas.microsoft.com/office/drawing/2014/main" val="126103420"/>
                    </a:ext>
                  </a:extLst>
                </a:gridCol>
                <a:gridCol w="604434">
                  <a:extLst>
                    <a:ext uri="{9D8B030D-6E8A-4147-A177-3AD203B41FA5}">
                      <a16:colId xmlns:a16="http://schemas.microsoft.com/office/drawing/2014/main" val="2850881303"/>
                    </a:ext>
                  </a:extLst>
                </a:gridCol>
                <a:gridCol w="2765133">
                  <a:extLst>
                    <a:ext uri="{9D8B030D-6E8A-4147-A177-3AD203B41FA5}">
                      <a16:colId xmlns:a16="http://schemas.microsoft.com/office/drawing/2014/main" val="3192957132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18876"/>
                  </a:ext>
                </a:extLst>
              </a:tr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가맹구분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0195"/>
                  </a:ext>
                </a:extLst>
              </a:tr>
            </a:tbl>
          </a:graphicData>
        </a:graphic>
      </p:graphicFrame>
      <p:sp>
        <p:nvSpPr>
          <p:cNvPr id="106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889" y="1670615"/>
            <a:ext cx="1361636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/>
          <a:lstStyle/>
          <a:p>
            <a:pPr latinLnBrk="0">
              <a:spcBef>
                <a:spcPct val="25000"/>
              </a:spcBef>
              <a:defRPr/>
            </a:pPr>
            <a:endParaRPr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67" y="1667325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88A4B6A-70A7-C5C3-61E3-A2D8FEB650CE}"/>
              </a:ext>
            </a:extLst>
          </p:cNvPr>
          <p:cNvSpPr/>
          <p:nvPr/>
        </p:nvSpPr>
        <p:spPr>
          <a:xfrm>
            <a:off x="6197647" y="2342177"/>
            <a:ext cx="1023249" cy="1950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A51296-25E4-F990-081C-0AB4E59A84A2}"/>
              </a:ext>
            </a:extLst>
          </p:cNvPr>
          <p:cNvSpPr txBox="1"/>
          <p:nvPr/>
        </p:nvSpPr>
        <p:spPr>
          <a:xfrm>
            <a:off x="539221" y="3066874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5" y="148771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67" y="1558249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98" y="296339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36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49247"/>
              </p:ext>
            </p:extLst>
          </p:nvPr>
        </p:nvGraphicFramePr>
        <p:xfrm>
          <a:off x="606924" y="3379559"/>
          <a:ext cx="6613972" cy="14795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186">
                  <a:extLst>
                    <a:ext uri="{9D8B030D-6E8A-4147-A177-3AD203B41FA5}">
                      <a16:colId xmlns:a16="http://schemas.microsoft.com/office/drawing/2014/main" val="1851437521"/>
                    </a:ext>
                  </a:extLst>
                </a:gridCol>
                <a:gridCol w="496614">
                  <a:extLst>
                    <a:ext uri="{9D8B030D-6E8A-4147-A177-3AD203B41FA5}">
                      <a16:colId xmlns:a16="http://schemas.microsoft.com/office/drawing/2014/main" val="3493505918"/>
                    </a:ext>
                  </a:extLst>
                </a:gridCol>
                <a:gridCol w="1533482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763430">
                  <a:extLst>
                    <a:ext uri="{9D8B030D-6E8A-4147-A177-3AD203B41FA5}">
                      <a16:colId xmlns:a16="http://schemas.microsoft.com/office/drawing/2014/main" val="1908700624"/>
                    </a:ext>
                  </a:extLst>
                </a:gridCol>
                <a:gridCol w="1213130">
                  <a:extLst>
                    <a:ext uri="{9D8B030D-6E8A-4147-A177-3AD203B41FA5}">
                      <a16:colId xmlns:a16="http://schemas.microsoft.com/office/drawing/2014/main" val="928234386"/>
                    </a:ext>
                  </a:extLst>
                </a:gridCol>
                <a:gridCol w="1213130">
                  <a:extLst>
                    <a:ext uri="{9D8B030D-6E8A-4147-A177-3AD203B41FA5}">
                      <a16:colId xmlns:a16="http://schemas.microsoft.com/office/drawing/2014/main" val="218016974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가맹점코드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가맹점코드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가맹점명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운영구분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가맹점코드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가맹점명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운영구분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  <a:tr h="14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가맹점코드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가맹점명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운영구분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0489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가맹점코드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가맹점명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운영구분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7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가맹점코드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가맹점명</a:t>
                      </a:r>
                      <a:r>
                        <a:rPr kumimoji="0" lang="en-US" altLang="ko-KR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가맹구분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운영구분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53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16966" y="984142"/>
            <a:ext cx="6967976" cy="533141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6ED04B27-1E38-A405-4F5D-0D8C87021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49547"/>
              </p:ext>
            </p:extLst>
          </p:nvPr>
        </p:nvGraphicFramePr>
        <p:xfrm>
          <a:off x="2645825" y="5459665"/>
          <a:ext cx="2561418" cy="227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7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&lt;&lt;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600" b="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47" y="226597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98" y="33222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4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426" y="535072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25767" y="2001165"/>
            <a:ext cx="756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144146" y="2007642"/>
            <a:ext cx="756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62525" y="2015190"/>
            <a:ext cx="756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읍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533499" y="1679065"/>
            <a:ext cx="756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533499" y="1985583"/>
            <a:ext cx="756000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453" y="1561074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67" y="1906517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453" y="1897688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SC-01-019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6824896" y="1144890"/>
            <a:ext cx="396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6637283" y="3047159"/>
            <a:ext cx="583613" cy="2771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098" y="297095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06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121686</TotalTime>
  <Words>7190</Words>
  <Application>Microsoft Office PowerPoint</Application>
  <PresentationFormat>A4 용지(210x297mm)</PresentationFormat>
  <Paragraphs>2475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나눔고딕</vt:lpstr>
      <vt:lpstr>맑은 고딕</vt:lpstr>
      <vt:lpstr>Arial</vt:lpstr>
      <vt:lpstr>Calibri</vt:lpstr>
      <vt:lpstr>Calibri Light</vt:lpstr>
      <vt:lpstr>Segoe UI</vt:lpstr>
      <vt:lpstr>Wingdings</vt:lpstr>
      <vt:lpstr>Office 테마</vt:lpstr>
      <vt:lpstr>제휴사 관리 &gt; 판매사 관리</vt:lpstr>
      <vt:lpstr>제휴사 관리 &gt; 판매사 관리 – 리스트 상세 설명</vt:lpstr>
      <vt:lpstr>제휴사 관리 &gt; 판매사 관리 – 판매지사 출력 영역 정보 및 일괄 변경 설명 (1/2)</vt:lpstr>
      <vt:lpstr>제휴사 관리 &gt; 판매사 관리  - 판매지사 리스트 내 정산수정이력 팝업</vt:lpstr>
      <vt:lpstr>제휴사 관리 &gt; 판매사 관리 &gt; 판매지사등록 팝업 (1/4)</vt:lpstr>
      <vt:lpstr>제휴사 관리 &gt; 판매사 관리 &gt; 판매지사등록 팝업 (2/4)</vt:lpstr>
      <vt:lpstr>제휴사 관리 &gt; 판매사 관리 &gt; 판매지사등록 팝업 (3/4)</vt:lpstr>
      <vt:lpstr>제휴사 관리 &gt; 판매사 관리 &gt; 판매지사등록 팝업 (4/4)</vt:lpstr>
      <vt:lpstr>공통 &gt; 가맹점 검색</vt:lpstr>
      <vt:lpstr>상품권관리 &gt; 상품권 등록 – 탭 정보</vt:lpstr>
      <vt:lpstr>상품권관리 &gt; 상품권 등록 – 기본정보 (1/5)</vt:lpstr>
      <vt:lpstr>상품권관리 &gt; 상품권 등록 – 기본정보 (2/5) - 일반상품</vt:lpstr>
      <vt:lpstr>상품권관리 &gt; 상품권 등록 – 기본정보 (3/5)</vt:lpstr>
      <vt:lpstr>상품권관리 &gt; 상품권 등록 – 기본정보 (4/5)</vt:lpstr>
      <vt:lpstr>상품권관리 &gt; 상품권 등록 – 기본정보 (5/5)</vt:lpstr>
      <vt:lpstr>상품권관리 &gt; 상품권 등록 – BGF 상품권 정보 옵션</vt:lpstr>
      <vt:lpstr>상품권관리 &gt; 상품권 등록 – BGF 상품권 정보 옵션 : 구성상품유형 상품</vt:lpstr>
      <vt:lpstr>상품권관리 &gt; 상품권 등록 – BGF 상품권 정보 옵션 : 구성상품유형 카테고리</vt:lpstr>
      <vt:lpstr>상품권관리 &gt; 상품권 등록</vt:lpstr>
      <vt:lpstr>상품권관리 &gt; 상품권 등록</vt:lpstr>
      <vt:lpstr>상품권관리 &gt; 상품권 등록</vt:lpstr>
      <vt:lpstr>상품권관리 &gt; 상품권 등록</vt:lpstr>
      <vt:lpstr>상품권관리 &gt; 상품권 등록</vt:lpstr>
      <vt:lpstr>상품권관리 &gt; 상품권 등록</vt:lpstr>
      <vt:lpstr>상품권관리 &gt; 상품권 등록 – BGF 프로모션 정보 타입 별  설명</vt:lpstr>
      <vt:lpstr>상품권관리 &gt; 전시관리 UI</vt:lpstr>
      <vt:lpstr>상품권관리 &gt; 전시관리 (설명 1/2)</vt:lpstr>
      <vt:lpstr>상품권관리 &gt; 전시관리 (설명 2/2)</vt:lpstr>
      <vt:lpstr>상품권관리 &gt; 전시관리 &gt; 상품권리스트 필드 확인</vt:lpstr>
      <vt:lpstr>상품권관리 &gt; 스킨 관리 &gt; 스킨 등록 UI</vt:lpstr>
      <vt:lpstr>상품권관리 &gt; 스킨 관리 &gt; 스킨 등록 UI</vt:lpstr>
      <vt:lpstr>PowerPoint 프레젠테이션</vt:lpstr>
      <vt:lpstr>상품권관리 &gt; 스킨 관리 &gt; 스킨 등록</vt:lpstr>
      <vt:lpstr>상품권관리 &gt; 스킨 관리 &gt; 스킨 등록</vt:lpstr>
      <vt:lpstr>시스템 장애 페이지 (컨텐츠 페이지)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melbs1209</dc:creator>
  <cp:lastModifiedBy>melbs1209</cp:lastModifiedBy>
  <cp:revision>5913</cp:revision>
  <cp:lastPrinted>2024-07-09T04:40:21Z</cp:lastPrinted>
  <dcterms:created xsi:type="dcterms:W3CDTF">2021-07-29T11:50:48Z</dcterms:created>
  <dcterms:modified xsi:type="dcterms:W3CDTF">2024-08-07T07:38:44Z</dcterms:modified>
</cp:coreProperties>
</file>