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8" autoAdjust="0"/>
    <p:restoredTop sz="94660"/>
  </p:normalViewPr>
  <p:slideViewPr>
    <p:cSldViewPr snapToGrid="0">
      <p:cViewPr varScale="1">
        <p:scale>
          <a:sx n="75" d="100"/>
          <a:sy n="75" d="100"/>
        </p:scale>
        <p:origin x="12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 Neumann" userId="e07587b9-5803-4dd8-acfc-2a6eb396eb4f" providerId="ADAL" clId="{EFB5112A-B092-46D3-986A-F24FFE20BB19}"/>
    <pc:docChg chg="undo custSel modSld">
      <pc:chgData name="Andre Neumann" userId="e07587b9-5803-4dd8-acfc-2a6eb396eb4f" providerId="ADAL" clId="{EFB5112A-B092-46D3-986A-F24FFE20BB19}" dt="2024-07-09T08:08:28.002" v="915" actId="113"/>
      <pc:docMkLst>
        <pc:docMk/>
      </pc:docMkLst>
      <pc:sldChg chg="addSp delSp modSp mod">
        <pc:chgData name="Andre Neumann" userId="e07587b9-5803-4dd8-acfc-2a6eb396eb4f" providerId="ADAL" clId="{EFB5112A-B092-46D3-986A-F24FFE20BB19}" dt="2024-07-09T08:08:28.002" v="915" actId="113"/>
        <pc:sldMkLst>
          <pc:docMk/>
          <pc:sldMk cId="3349967969" sldId="256"/>
        </pc:sldMkLst>
      </pc:sldChg>
    </pc:docChg>
  </pc:docChgLst>
  <pc:docChgLst>
    <pc:chgData name="André Neumann" userId="e07587b9-5803-4dd8-acfc-2a6eb396eb4f" providerId="ADAL" clId="{74DFB93F-888F-4A8A-9513-6A3B9927C67A}"/>
    <pc:docChg chg="modSld">
      <pc:chgData name="André Neumann" userId="e07587b9-5803-4dd8-acfc-2a6eb396eb4f" providerId="ADAL" clId="{74DFB93F-888F-4A8A-9513-6A3B9927C67A}" dt="2025-03-17T11:41:41.371" v="0" actId="207"/>
      <pc:docMkLst>
        <pc:docMk/>
      </pc:docMkLst>
      <pc:sldChg chg="modSp mod">
        <pc:chgData name="André Neumann" userId="e07587b9-5803-4dd8-acfc-2a6eb396eb4f" providerId="ADAL" clId="{74DFB93F-888F-4A8A-9513-6A3B9927C67A}" dt="2025-03-17T11:41:41.371" v="0" actId="207"/>
        <pc:sldMkLst>
          <pc:docMk/>
          <pc:sldMk cId="3349967969" sldId="256"/>
        </pc:sldMkLst>
        <pc:spChg chg="mod">
          <ac:chgData name="André Neumann" userId="e07587b9-5803-4dd8-acfc-2a6eb396eb4f" providerId="ADAL" clId="{74DFB93F-888F-4A8A-9513-6A3B9927C67A}" dt="2025-03-17T11:41:41.371" v="0" actId="207"/>
          <ac:spMkLst>
            <pc:docMk/>
            <pc:sldMk cId="3349967969" sldId="256"/>
            <ac:spMk id="84" creationId="{E63FDA67-C51E-06AD-3133-5EFF66BAAE6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75995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378434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61819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BD5971E-5F5D-4684-AD15-058E381002C0}"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355082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BD5971E-5F5D-4684-AD15-058E381002C0}" type="datetimeFigureOut">
              <a:rPr lang="de-DE" smtClean="0"/>
              <a:t>17.03.2025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2886737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BD5971E-5F5D-4684-AD15-058E381002C0}" type="datetimeFigureOut">
              <a:rPr lang="de-DE" smtClean="0"/>
              <a:t>17.03.2025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30837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BD5971E-5F5D-4684-AD15-058E381002C0}" type="datetimeFigureOut">
              <a:rPr lang="de-DE" smtClean="0"/>
              <a:t>17.03.2025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71418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BD5971E-5F5D-4684-AD15-058E381002C0}" type="datetimeFigureOut">
              <a:rPr lang="de-DE" smtClean="0"/>
              <a:t>17.03.2025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4258367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5971E-5F5D-4684-AD15-058E381002C0}" type="datetimeFigureOut">
              <a:rPr lang="de-DE" smtClean="0"/>
              <a:t>17.03.2025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10951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BD5971E-5F5D-4684-AD15-058E381002C0}" type="datetimeFigureOut">
              <a:rPr lang="de-DE" smtClean="0"/>
              <a:t>17.03.2025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29638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BD5971E-5F5D-4684-AD15-058E381002C0}" type="datetimeFigureOut">
              <a:rPr lang="de-DE" smtClean="0"/>
              <a:t>17.03.2025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BFB78AB4-9956-4A31-AF0C-43B1195B7FFB}" type="slidenum">
              <a:rPr lang="de-DE" smtClean="0"/>
              <a:t>‹Nr.›</a:t>
            </a:fld>
            <a:endParaRPr lang="de-DE"/>
          </a:p>
        </p:txBody>
      </p:sp>
    </p:spTree>
    <p:extLst>
      <p:ext uri="{BB962C8B-B14F-4D97-AF65-F5344CB8AC3E}">
        <p14:creationId xmlns:p14="http://schemas.microsoft.com/office/powerpoint/2010/main" val="1152688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D5971E-5F5D-4684-AD15-058E381002C0}" type="datetimeFigureOut">
              <a:rPr lang="de-DE" smtClean="0"/>
              <a:t>17.03.2025</a:t>
            </a:fld>
            <a:endParaRPr lang="de-DE"/>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B78AB4-9956-4A31-AF0C-43B1195B7FFB}" type="slidenum">
              <a:rPr lang="de-DE" smtClean="0"/>
              <a:t>‹Nr.›</a:t>
            </a:fld>
            <a:endParaRPr lang="de-DE"/>
          </a:p>
        </p:txBody>
      </p:sp>
    </p:spTree>
    <p:extLst>
      <p:ext uri="{BB962C8B-B14F-4D97-AF65-F5344CB8AC3E}">
        <p14:creationId xmlns:p14="http://schemas.microsoft.com/office/powerpoint/2010/main" val="3278444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66C3E7BE-FA5D-0F21-B948-3F5A2F842454}"/>
              </a:ext>
            </a:extLst>
          </p:cNvPr>
          <p:cNvPicPr>
            <a:picLocks noChangeAspect="1"/>
          </p:cNvPicPr>
          <p:nvPr/>
        </p:nvPicPr>
        <p:blipFill>
          <a:blip r:embed="rId2"/>
          <a:stretch>
            <a:fillRect/>
          </a:stretch>
        </p:blipFill>
        <p:spPr>
          <a:xfrm>
            <a:off x="373147" y="1793001"/>
            <a:ext cx="5578305" cy="3632950"/>
          </a:xfrm>
          <a:prstGeom prst="rect">
            <a:avLst/>
          </a:prstGeom>
        </p:spPr>
      </p:pic>
      <p:sp>
        <p:nvSpPr>
          <p:cNvPr id="6" name="Ellipse 5">
            <a:extLst>
              <a:ext uri="{FF2B5EF4-FFF2-40B4-BE49-F238E27FC236}">
                <a16:creationId xmlns:a16="http://schemas.microsoft.com/office/drawing/2014/main" id="{A1307ECC-5C19-3EB3-D452-9133CED292AE}"/>
              </a:ext>
            </a:extLst>
          </p:cNvPr>
          <p:cNvSpPr/>
          <p:nvPr/>
        </p:nvSpPr>
        <p:spPr>
          <a:xfrm>
            <a:off x="708106" y="4295527"/>
            <a:ext cx="95250" cy="103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 name="Ellipse 6">
            <a:extLst>
              <a:ext uri="{FF2B5EF4-FFF2-40B4-BE49-F238E27FC236}">
                <a16:creationId xmlns:a16="http://schemas.microsoft.com/office/drawing/2014/main" id="{14A1F35F-4459-7120-C2BC-259736042276}"/>
              </a:ext>
            </a:extLst>
          </p:cNvPr>
          <p:cNvSpPr/>
          <p:nvPr/>
        </p:nvSpPr>
        <p:spPr>
          <a:xfrm>
            <a:off x="874669" y="4299496"/>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8" name="Ellipse 7">
            <a:extLst>
              <a:ext uri="{FF2B5EF4-FFF2-40B4-BE49-F238E27FC236}">
                <a16:creationId xmlns:a16="http://schemas.microsoft.com/office/drawing/2014/main" id="{31653A0C-4824-A838-34C0-C118E5F91C0D}"/>
              </a:ext>
            </a:extLst>
          </p:cNvPr>
          <p:cNvSpPr/>
          <p:nvPr/>
        </p:nvSpPr>
        <p:spPr>
          <a:xfrm>
            <a:off x="1038851" y="4299496"/>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3" name="Ellipse 12">
            <a:extLst>
              <a:ext uri="{FF2B5EF4-FFF2-40B4-BE49-F238E27FC236}">
                <a16:creationId xmlns:a16="http://schemas.microsoft.com/office/drawing/2014/main" id="{84646BA5-FBB0-0AEA-3DD5-EA97F7B62414}"/>
              </a:ext>
            </a:extLst>
          </p:cNvPr>
          <p:cNvSpPr/>
          <p:nvPr/>
        </p:nvSpPr>
        <p:spPr>
          <a:xfrm>
            <a:off x="3361321" y="4297115"/>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5" name="Ellipse 14">
            <a:extLst>
              <a:ext uri="{FF2B5EF4-FFF2-40B4-BE49-F238E27FC236}">
                <a16:creationId xmlns:a16="http://schemas.microsoft.com/office/drawing/2014/main" id="{57682EAD-6732-45B2-765C-291C773E960E}"/>
              </a:ext>
            </a:extLst>
          </p:cNvPr>
          <p:cNvSpPr/>
          <p:nvPr/>
        </p:nvSpPr>
        <p:spPr>
          <a:xfrm>
            <a:off x="3858126"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7" name="Ellipse 16">
            <a:extLst>
              <a:ext uri="{FF2B5EF4-FFF2-40B4-BE49-F238E27FC236}">
                <a16:creationId xmlns:a16="http://schemas.microsoft.com/office/drawing/2014/main" id="{1F649080-E8AA-594B-79BD-1515B04B10F2}"/>
              </a:ext>
            </a:extLst>
          </p:cNvPr>
          <p:cNvSpPr/>
          <p:nvPr/>
        </p:nvSpPr>
        <p:spPr>
          <a:xfrm>
            <a:off x="4359648"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9" name="Ellipse 18">
            <a:extLst>
              <a:ext uri="{FF2B5EF4-FFF2-40B4-BE49-F238E27FC236}">
                <a16:creationId xmlns:a16="http://schemas.microsoft.com/office/drawing/2014/main" id="{2EF45A4E-0029-1DC8-E9E7-C3E22F762B38}"/>
              </a:ext>
            </a:extLst>
          </p:cNvPr>
          <p:cNvSpPr/>
          <p:nvPr/>
        </p:nvSpPr>
        <p:spPr>
          <a:xfrm>
            <a:off x="4854240"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1" name="Ellipse 20">
            <a:extLst>
              <a:ext uri="{FF2B5EF4-FFF2-40B4-BE49-F238E27FC236}">
                <a16:creationId xmlns:a16="http://schemas.microsoft.com/office/drawing/2014/main" id="{01EA96E0-4091-BBCB-17A7-AE0BAA7A2944}"/>
              </a:ext>
            </a:extLst>
          </p:cNvPr>
          <p:cNvSpPr/>
          <p:nvPr/>
        </p:nvSpPr>
        <p:spPr>
          <a:xfrm>
            <a:off x="5350459"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3" name="Rechteck 22">
            <a:extLst>
              <a:ext uri="{FF2B5EF4-FFF2-40B4-BE49-F238E27FC236}">
                <a16:creationId xmlns:a16="http://schemas.microsoft.com/office/drawing/2014/main" id="{055F24C6-42A6-C8F2-A356-3E6F1F55B765}"/>
              </a:ext>
            </a:extLst>
          </p:cNvPr>
          <p:cNvSpPr/>
          <p:nvPr/>
        </p:nvSpPr>
        <p:spPr>
          <a:xfrm>
            <a:off x="500138" y="944492"/>
            <a:ext cx="1073150" cy="24622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1" cap="none" spc="0" dirty="0">
                <a:ln w="0"/>
                <a:solidFill>
                  <a:schemeClr val="tx1"/>
                </a:solidFill>
                <a:effectLst>
                  <a:outerShdw blurRad="38100" dist="19050" dir="2700000" algn="tl" rotWithShape="0">
                    <a:schemeClr val="dk1">
                      <a:alpha val="40000"/>
                    </a:schemeClr>
                  </a:outerShdw>
                </a:effectLst>
              </a:rPr>
              <a:t>DS18B20</a:t>
            </a:r>
          </a:p>
        </p:txBody>
      </p:sp>
      <p:sp>
        <p:nvSpPr>
          <p:cNvPr id="24" name="Rechteck 23">
            <a:extLst>
              <a:ext uri="{FF2B5EF4-FFF2-40B4-BE49-F238E27FC236}">
                <a16:creationId xmlns:a16="http://schemas.microsoft.com/office/drawing/2014/main" id="{258BFCBF-BC03-6FA8-F20E-24363D288C8F}"/>
              </a:ext>
            </a:extLst>
          </p:cNvPr>
          <p:cNvSpPr/>
          <p:nvPr/>
        </p:nvSpPr>
        <p:spPr>
          <a:xfrm>
            <a:off x="1910848" y="944644"/>
            <a:ext cx="969512" cy="24622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1" cap="none" spc="0" dirty="0">
                <a:ln w="0"/>
                <a:solidFill>
                  <a:schemeClr val="tx1"/>
                </a:solidFill>
                <a:effectLst>
                  <a:outerShdw blurRad="38100" dist="19050" dir="2700000" algn="tl" rotWithShape="0">
                    <a:schemeClr val="dk1">
                      <a:alpha val="40000"/>
                    </a:schemeClr>
                  </a:outerShdw>
                </a:effectLst>
              </a:rPr>
              <a:t>RGB-LED</a:t>
            </a:r>
          </a:p>
        </p:txBody>
      </p:sp>
      <p:sp>
        <p:nvSpPr>
          <p:cNvPr id="25" name="Rechteck 24">
            <a:extLst>
              <a:ext uri="{FF2B5EF4-FFF2-40B4-BE49-F238E27FC236}">
                <a16:creationId xmlns:a16="http://schemas.microsoft.com/office/drawing/2014/main" id="{8998F5DE-B6BA-F85F-9813-291D60C5B9B7}"/>
              </a:ext>
            </a:extLst>
          </p:cNvPr>
          <p:cNvSpPr/>
          <p:nvPr/>
        </p:nvSpPr>
        <p:spPr>
          <a:xfrm>
            <a:off x="3212598" y="944644"/>
            <a:ext cx="2544370" cy="24622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1" cap="none" spc="0" dirty="0">
                <a:ln w="0"/>
                <a:solidFill>
                  <a:schemeClr val="tx1"/>
                </a:solidFill>
                <a:effectLst>
                  <a:outerShdw blurRad="38100" dist="19050" dir="2700000" algn="tl" rotWithShape="0">
                    <a:schemeClr val="dk1">
                      <a:alpha val="40000"/>
                    </a:schemeClr>
                  </a:outerShdw>
                </a:effectLst>
              </a:rPr>
              <a:t>Single-Color-LED</a:t>
            </a:r>
          </a:p>
        </p:txBody>
      </p:sp>
      <p:cxnSp>
        <p:nvCxnSpPr>
          <p:cNvPr id="30" name="Gerader Verbinder 29">
            <a:extLst>
              <a:ext uri="{FF2B5EF4-FFF2-40B4-BE49-F238E27FC236}">
                <a16:creationId xmlns:a16="http://schemas.microsoft.com/office/drawing/2014/main" id="{0070B0A5-6FD7-DEBB-6F18-70354AB3FFB0}"/>
              </a:ext>
            </a:extLst>
          </p:cNvPr>
          <p:cNvCxnSpPr>
            <a:stCxn id="6" idx="4"/>
          </p:cNvCxnSpPr>
          <p:nvPr/>
        </p:nvCxnSpPr>
        <p:spPr>
          <a:xfrm flipH="1">
            <a:off x="752475" y="4399508"/>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1" name="Gerader Verbinder 30">
            <a:extLst>
              <a:ext uri="{FF2B5EF4-FFF2-40B4-BE49-F238E27FC236}">
                <a16:creationId xmlns:a16="http://schemas.microsoft.com/office/drawing/2014/main" id="{F275E9A3-9B56-D55A-F66E-A0CCDC9379F1}"/>
              </a:ext>
            </a:extLst>
          </p:cNvPr>
          <p:cNvCxnSpPr/>
          <p:nvPr/>
        </p:nvCxnSpPr>
        <p:spPr>
          <a:xfrm flipH="1">
            <a:off x="3399588" y="4401890"/>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4" name="Gerader Verbinder 33">
            <a:extLst>
              <a:ext uri="{FF2B5EF4-FFF2-40B4-BE49-F238E27FC236}">
                <a16:creationId xmlns:a16="http://schemas.microsoft.com/office/drawing/2014/main" id="{01E30BBA-B79C-8777-3B95-E7B4B72D6B86}"/>
              </a:ext>
            </a:extLst>
          </p:cNvPr>
          <p:cNvCxnSpPr/>
          <p:nvPr/>
        </p:nvCxnSpPr>
        <p:spPr>
          <a:xfrm flipH="1">
            <a:off x="3900574" y="4395539"/>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5" name="Gerader Verbinder 34">
            <a:extLst>
              <a:ext uri="{FF2B5EF4-FFF2-40B4-BE49-F238E27FC236}">
                <a16:creationId xmlns:a16="http://schemas.microsoft.com/office/drawing/2014/main" id="{0A360025-B979-BDB9-03D8-E70EF173EFFC}"/>
              </a:ext>
            </a:extLst>
          </p:cNvPr>
          <p:cNvCxnSpPr/>
          <p:nvPr/>
        </p:nvCxnSpPr>
        <p:spPr>
          <a:xfrm flipH="1">
            <a:off x="4395702" y="4401890"/>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6" name="Gerader Verbinder 35">
            <a:extLst>
              <a:ext uri="{FF2B5EF4-FFF2-40B4-BE49-F238E27FC236}">
                <a16:creationId xmlns:a16="http://schemas.microsoft.com/office/drawing/2014/main" id="{A312B065-AFCB-526D-64E7-065AC0502F5C}"/>
              </a:ext>
            </a:extLst>
          </p:cNvPr>
          <p:cNvCxnSpPr/>
          <p:nvPr/>
        </p:nvCxnSpPr>
        <p:spPr>
          <a:xfrm flipH="1">
            <a:off x="4896688" y="4401890"/>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7" name="Gerader Verbinder 36">
            <a:extLst>
              <a:ext uri="{FF2B5EF4-FFF2-40B4-BE49-F238E27FC236}">
                <a16:creationId xmlns:a16="http://schemas.microsoft.com/office/drawing/2014/main" id="{5BB48C8D-77C1-7F91-3A8A-9C89EC50B3BF}"/>
              </a:ext>
            </a:extLst>
          </p:cNvPr>
          <p:cNvCxnSpPr/>
          <p:nvPr/>
        </p:nvCxnSpPr>
        <p:spPr>
          <a:xfrm flipH="1">
            <a:off x="5391280" y="4404332"/>
            <a:ext cx="3256" cy="1167951"/>
          </a:xfrm>
          <a:prstGeom prst="line">
            <a:avLst/>
          </a:prstGeom>
          <a:ln w="38100">
            <a:solidFill>
              <a:schemeClr val="tx1"/>
            </a:solidFill>
          </a:ln>
        </p:spPr>
        <p:style>
          <a:lnRef idx="2">
            <a:schemeClr val="dk1"/>
          </a:lnRef>
          <a:fillRef idx="0">
            <a:schemeClr val="dk1"/>
          </a:fillRef>
          <a:effectRef idx="1">
            <a:schemeClr val="dk1"/>
          </a:effectRef>
          <a:fontRef idx="minor">
            <a:schemeClr val="tx1"/>
          </a:fontRef>
        </p:style>
      </p:cxnSp>
      <p:cxnSp>
        <p:nvCxnSpPr>
          <p:cNvPr id="39" name="Gerader Verbinder 38">
            <a:extLst>
              <a:ext uri="{FF2B5EF4-FFF2-40B4-BE49-F238E27FC236}">
                <a16:creationId xmlns:a16="http://schemas.microsoft.com/office/drawing/2014/main" id="{DEA27BF8-78E8-D735-0BB7-B4EAD470B830}"/>
              </a:ext>
            </a:extLst>
          </p:cNvPr>
          <p:cNvCxnSpPr>
            <a:cxnSpLocks/>
          </p:cNvCxnSpPr>
          <p:nvPr/>
        </p:nvCxnSpPr>
        <p:spPr>
          <a:xfrm flipH="1">
            <a:off x="1080186" y="4408240"/>
            <a:ext cx="3509" cy="1583081"/>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cxnSp>
        <p:nvCxnSpPr>
          <p:cNvPr id="41" name="Gerader Verbinder 40">
            <a:extLst>
              <a:ext uri="{FF2B5EF4-FFF2-40B4-BE49-F238E27FC236}">
                <a16:creationId xmlns:a16="http://schemas.microsoft.com/office/drawing/2014/main" id="{3D1ADAF8-2D6D-EDD5-8BD9-204C8DED8783}"/>
              </a:ext>
            </a:extLst>
          </p:cNvPr>
          <p:cNvCxnSpPr>
            <a:cxnSpLocks/>
          </p:cNvCxnSpPr>
          <p:nvPr/>
        </p:nvCxnSpPr>
        <p:spPr>
          <a:xfrm flipH="1">
            <a:off x="2242447" y="4401890"/>
            <a:ext cx="3509" cy="1583081"/>
          </a:xfrm>
          <a:prstGeom prst="line">
            <a:avLst/>
          </a:prstGeom>
          <a:ln w="38100">
            <a:solidFill>
              <a:srgbClr val="FFC000"/>
            </a:solidFill>
          </a:ln>
        </p:spPr>
        <p:style>
          <a:lnRef idx="2">
            <a:schemeClr val="dk1"/>
          </a:lnRef>
          <a:fillRef idx="0">
            <a:schemeClr val="dk1"/>
          </a:fillRef>
          <a:effectRef idx="1">
            <a:schemeClr val="dk1"/>
          </a:effectRef>
          <a:fontRef idx="minor">
            <a:schemeClr val="tx1"/>
          </a:fontRef>
        </p:style>
      </p:cxnSp>
      <p:sp>
        <p:nvSpPr>
          <p:cNvPr id="42" name="Rechteck 41">
            <a:extLst>
              <a:ext uri="{FF2B5EF4-FFF2-40B4-BE49-F238E27FC236}">
                <a16:creationId xmlns:a16="http://schemas.microsoft.com/office/drawing/2014/main" id="{30533780-93C2-1114-EF30-E493E0EA136A}"/>
              </a:ext>
            </a:extLst>
          </p:cNvPr>
          <p:cNvSpPr/>
          <p:nvPr/>
        </p:nvSpPr>
        <p:spPr>
          <a:xfrm>
            <a:off x="511007" y="6415183"/>
            <a:ext cx="623094" cy="24622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chemeClr val="accent5">
                    <a:lumMod val="75000"/>
                  </a:schemeClr>
                </a:solidFill>
                <a:effectLst>
                  <a:outerShdw blurRad="38100" dist="19050" dir="2700000" algn="tl" rotWithShape="0">
                    <a:schemeClr val="dk1">
                      <a:alpha val="40000"/>
                    </a:schemeClr>
                  </a:outerShdw>
                </a:effectLst>
              </a:rPr>
              <a:t>GPIO 4</a:t>
            </a:r>
          </a:p>
        </p:txBody>
      </p:sp>
      <p:cxnSp>
        <p:nvCxnSpPr>
          <p:cNvPr id="43" name="Gerader Verbinder 42">
            <a:extLst>
              <a:ext uri="{FF2B5EF4-FFF2-40B4-BE49-F238E27FC236}">
                <a16:creationId xmlns:a16="http://schemas.microsoft.com/office/drawing/2014/main" id="{2CD4B601-E18B-EEB9-CE0B-24F854BE3972}"/>
              </a:ext>
            </a:extLst>
          </p:cNvPr>
          <p:cNvCxnSpPr>
            <a:cxnSpLocks/>
          </p:cNvCxnSpPr>
          <p:nvPr/>
        </p:nvCxnSpPr>
        <p:spPr>
          <a:xfrm>
            <a:off x="917958" y="4408240"/>
            <a:ext cx="34" cy="2006943"/>
          </a:xfrm>
          <a:prstGeom prst="line">
            <a:avLst/>
          </a:prstGeom>
          <a:ln w="38100">
            <a:solidFill>
              <a:srgbClr val="7030A0"/>
            </a:solidFill>
          </a:ln>
        </p:spPr>
        <p:style>
          <a:lnRef idx="2">
            <a:schemeClr val="dk1"/>
          </a:lnRef>
          <a:fillRef idx="0">
            <a:schemeClr val="dk1"/>
          </a:fillRef>
          <a:effectRef idx="1">
            <a:schemeClr val="dk1"/>
          </a:effectRef>
          <a:fontRef idx="minor">
            <a:schemeClr val="tx1"/>
          </a:fontRef>
        </p:style>
      </p:cxnSp>
      <p:cxnSp>
        <p:nvCxnSpPr>
          <p:cNvPr id="46" name="Gerader Verbinder 45">
            <a:extLst>
              <a:ext uri="{FF2B5EF4-FFF2-40B4-BE49-F238E27FC236}">
                <a16:creationId xmlns:a16="http://schemas.microsoft.com/office/drawing/2014/main" id="{95D725D0-3B02-60BB-9D35-F459378D56AA}"/>
              </a:ext>
            </a:extLst>
          </p:cNvPr>
          <p:cNvCxnSpPr>
            <a:cxnSpLocks/>
          </p:cNvCxnSpPr>
          <p:nvPr/>
        </p:nvCxnSpPr>
        <p:spPr>
          <a:xfrm flipH="1">
            <a:off x="2071624" y="4395539"/>
            <a:ext cx="7454" cy="201964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9" name="Ellipse 8">
            <a:extLst>
              <a:ext uri="{FF2B5EF4-FFF2-40B4-BE49-F238E27FC236}">
                <a16:creationId xmlns:a16="http://schemas.microsoft.com/office/drawing/2014/main" id="{1C4750E4-30E6-A3B9-AA27-11CF3FABA2EE}"/>
              </a:ext>
            </a:extLst>
          </p:cNvPr>
          <p:cNvSpPr/>
          <p:nvPr/>
        </p:nvSpPr>
        <p:spPr>
          <a:xfrm>
            <a:off x="2034462" y="4291558"/>
            <a:ext cx="95250" cy="103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8283869D-2B8D-D00F-130D-0D499A27FB66}"/>
              </a:ext>
            </a:extLst>
          </p:cNvPr>
          <p:cNvCxnSpPr>
            <a:cxnSpLocks/>
          </p:cNvCxnSpPr>
          <p:nvPr/>
        </p:nvCxnSpPr>
        <p:spPr>
          <a:xfrm flipH="1">
            <a:off x="2406308" y="4395539"/>
            <a:ext cx="7454" cy="2019644"/>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11" name="Ellipse 10">
            <a:extLst>
              <a:ext uri="{FF2B5EF4-FFF2-40B4-BE49-F238E27FC236}">
                <a16:creationId xmlns:a16="http://schemas.microsoft.com/office/drawing/2014/main" id="{C5CD64D9-7B5D-02AD-AE81-15616D1FD85D}"/>
              </a:ext>
            </a:extLst>
          </p:cNvPr>
          <p:cNvSpPr/>
          <p:nvPr/>
        </p:nvSpPr>
        <p:spPr>
          <a:xfrm>
            <a:off x="2365207" y="4295527"/>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cxnSp>
        <p:nvCxnSpPr>
          <p:cNvPr id="49" name="Gerader Verbinder 48">
            <a:extLst>
              <a:ext uri="{FF2B5EF4-FFF2-40B4-BE49-F238E27FC236}">
                <a16:creationId xmlns:a16="http://schemas.microsoft.com/office/drawing/2014/main" id="{BCC2648A-29D0-CC8A-8DDA-34A0F2195687}"/>
              </a:ext>
            </a:extLst>
          </p:cNvPr>
          <p:cNvCxnSpPr>
            <a:cxnSpLocks/>
          </p:cNvCxnSpPr>
          <p:nvPr/>
        </p:nvCxnSpPr>
        <p:spPr>
          <a:xfrm flipH="1">
            <a:off x="2573876" y="4395539"/>
            <a:ext cx="7454" cy="2019644"/>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sp>
        <p:nvSpPr>
          <p:cNvPr id="12" name="Ellipse 11">
            <a:extLst>
              <a:ext uri="{FF2B5EF4-FFF2-40B4-BE49-F238E27FC236}">
                <a16:creationId xmlns:a16="http://schemas.microsoft.com/office/drawing/2014/main" id="{8E108E31-2D4B-A83D-CD2F-EF937F61BA6E}"/>
              </a:ext>
            </a:extLst>
          </p:cNvPr>
          <p:cNvSpPr/>
          <p:nvPr/>
        </p:nvSpPr>
        <p:spPr>
          <a:xfrm>
            <a:off x="2531770" y="4297115"/>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45" name="Rechteck 44">
            <a:extLst>
              <a:ext uri="{FF2B5EF4-FFF2-40B4-BE49-F238E27FC236}">
                <a16:creationId xmlns:a16="http://schemas.microsoft.com/office/drawing/2014/main" id="{3C821322-42E6-AD3C-D15F-9621B3C0B63A}"/>
              </a:ext>
            </a:extLst>
          </p:cNvPr>
          <p:cNvSpPr/>
          <p:nvPr/>
        </p:nvSpPr>
        <p:spPr>
          <a:xfrm>
            <a:off x="1905000" y="6415183"/>
            <a:ext cx="975360" cy="246221"/>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rgbClr val="0070C0"/>
                </a:solidFill>
                <a:effectLst>
                  <a:outerShdw blurRad="38100" dist="19050" dir="2700000" algn="tl" rotWithShape="0">
                    <a:schemeClr val="dk1">
                      <a:alpha val="40000"/>
                    </a:schemeClr>
                  </a:outerShdw>
                </a:effectLst>
              </a:rPr>
              <a:t>GPIO-Pins</a:t>
            </a:r>
          </a:p>
        </p:txBody>
      </p:sp>
      <p:cxnSp>
        <p:nvCxnSpPr>
          <p:cNvPr id="51" name="Gerader Verbinder 50">
            <a:extLst>
              <a:ext uri="{FF2B5EF4-FFF2-40B4-BE49-F238E27FC236}">
                <a16:creationId xmlns:a16="http://schemas.microsoft.com/office/drawing/2014/main" id="{BD886452-791B-4A49-5797-AB7CDE4A2018}"/>
              </a:ext>
            </a:extLst>
          </p:cNvPr>
          <p:cNvCxnSpPr>
            <a:cxnSpLocks/>
          </p:cNvCxnSpPr>
          <p:nvPr/>
        </p:nvCxnSpPr>
        <p:spPr>
          <a:xfrm flipH="1">
            <a:off x="3568889" y="4401840"/>
            <a:ext cx="7454" cy="2019644"/>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2" name="Gerader Verbinder 51">
            <a:extLst>
              <a:ext uri="{FF2B5EF4-FFF2-40B4-BE49-F238E27FC236}">
                <a16:creationId xmlns:a16="http://schemas.microsoft.com/office/drawing/2014/main" id="{4F4AAA81-84D9-CA01-A1B5-4E0DB8AC21C2}"/>
              </a:ext>
            </a:extLst>
          </p:cNvPr>
          <p:cNvCxnSpPr>
            <a:cxnSpLocks/>
          </p:cNvCxnSpPr>
          <p:nvPr/>
        </p:nvCxnSpPr>
        <p:spPr>
          <a:xfrm flipH="1">
            <a:off x="4065413" y="4395539"/>
            <a:ext cx="7454" cy="2019644"/>
          </a:xfrm>
          <a:prstGeom prst="line">
            <a:avLst/>
          </a:prstGeom>
          <a:ln w="38100">
            <a:solidFill>
              <a:schemeClr val="bg1">
                <a:lumMod val="50000"/>
              </a:schemeClr>
            </a:solidFill>
          </a:ln>
        </p:spPr>
        <p:style>
          <a:lnRef idx="2">
            <a:schemeClr val="dk1"/>
          </a:lnRef>
          <a:fillRef idx="0">
            <a:schemeClr val="dk1"/>
          </a:fillRef>
          <a:effectRef idx="1">
            <a:schemeClr val="dk1"/>
          </a:effectRef>
          <a:fontRef idx="minor">
            <a:schemeClr val="tx1"/>
          </a:fontRef>
        </p:style>
      </p:cxnSp>
      <p:cxnSp>
        <p:nvCxnSpPr>
          <p:cNvPr id="53" name="Gerader Verbinder 52">
            <a:extLst>
              <a:ext uri="{FF2B5EF4-FFF2-40B4-BE49-F238E27FC236}">
                <a16:creationId xmlns:a16="http://schemas.microsoft.com/office/drawing/2014/main" id="{1C96E55B-CCB0-92DB-CA2E-A614CFFAE6B5}"/>
              </a:ext>
            </a:extLst>
          </p:cNvPr>
          <p:cNvCxnSpPr>
            <a:cxnSpLocks/>
          </p:cNvCxnSpPr>
          <p:nvPr/>
        </p:nvCxnSpPr>
        <p:spPr>
          <a:xfrm flipH="1">
            <a:off x="4560175" y="4403477"/>
            <a:ext cx="7454" cy="2019644"/>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cxnSp>
        <p:nvCxnSpPr>
          <p:cNvPr id="54" name="Gerader Verbinder 53">
            <a:extLst>
              <a:ext uri="{FF2B5EF4-FFF2-40B4-BE49-F238E27FC236}">
                <a16:creationId xmlns:a16="http://schemas.microsoft.com/office/drawing/2014/main" id="{0AE6A1D0-A93E-555A-EF72-231D3343D973}"/>
              </a:ext>
            </a:extLst>
          </p:cNvPr>
          <p:cNvCxnSpPr>
            <a:cxnSpLocks/>
          </p:cNvCxnSpPr>
          <p:nvPr/>
        </p:nvCxnSpPr>
        <p:spPr>
          <a:xfrm flipH="1">
            <a:off x="5058965" y="4403477"/>
            <a:ext cx="7454" cy="2019644"/>
          </a:xfrm>
          <a:prstGeom prst="line">
            <a:avLst/>
          </a:prstGeom>
          <a:ln w="38100">
            <a:solidFill>
              <a:srgbClr val="FFC000"/>
            </a:solidFill>
          </a:ln>
        </p:spPr>
        <p:style>
          <a:lnRef idx="2">
            <a:schemeClr val="dk1"/>
          </a:lnRef>
          <a:fillRef idx="0">
            <a:schemeClr val="dk1"/>
          </a:fillRef>
          <a:effectRef idx="1">
            <a:schemeClr val="dk1"/>
          </a:effectRef>
          <a:fontRef idx="minor">
            <a:schemeClr val="tx1"/>
          </a:fontRef>
        </p:style>
      </p:cxnSp>
      <p:cxnSp>
        <p:nvCxnSpPr>
          <p:cNvPr id="55" name="Gerader Verbinder 54">
            <a:extLst>
              <a:ext uri="{FF2B5EF4-FFF2-40B4-BE49-F238E27FC236}">
                <a16:creationId xmlns:a16="http://schemas.microsoft.com/office/drawing/2014/main" id="{AD667363-E939-5889-163C-3AE30C3E3C6E}"/>
              </a:ext>
            </a:extLst>
          </p:cNvPr>
          <p:cNvCxnSpPr>
            <a:cxnSpLocks/>
          </p:cNvCxnSpPr>
          <p:nvPr/>
        </p:nvCxnSpPr>
        <p:spPr>
          <a:xfrm flipH="1">
            <a:off x="5551461" y="4401889"/>
            <a:ext cx="7454" cy="2019644"/>
          </a:xfrm>
          <a:prstGeom prst="line">
            <a:avLst/>
          </a:prstGeom>
          <a:ln w="38100">
            <a:solidFill>
              <a:srgbClr val="00B050"/>
            </a:solidFill>
          </a:ln>
        </p:spPr>
        <p:style>
          <a:lnRef idx="2">
            <a:schemeClr val="dk1"/>
          </a:lnRef>
          <a:fillRef idx="0">
            <a:schemeClr val="dk1"/>
          </a:fillRef>
          <a:effectRef idx="1">
            <a:schemeClr val="dk1"/>
          </a:effectRef>
          <a:fontRef idx="minor">
            <a:schemeClr val="tx1"/>
          </a:fontRef>
        </p:style>
      </p:cxnSp>
      <p:sp>
        <p:nvSpPr>
          <p:cNvPr id="14" name="Ellipse 13">
            <a:extLst>
              <a:ext uri="{FF2B5EF4-FFF2-40B4-BE49-F238E27FC236}">
                <a16:creationId xmlns:a16="http://schemas.microsoft.com/office/drawing/2014/main" id="{17CC95F7-DEC6-B218-47AA-E7029E276CFB}"/>
              </a:ext>
            </a:extLst>
          </p:cNvPr>
          <p:cNvSpPr/>
          <p:nvPr/>
        </p:nvSpPr>
        <p:spPr>
          <a:xfrm>
            <a:off x="3527884" y="4298703"/>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6" name="Ellipse 15">
            <a:extLst>
              <a:ext uri="{FF2B5EF4-FFF2-40B4-BE49-F238E27FC236}">
                <a16:creationId xmlns:a16="http://schemas.microsoft.com/office/drawing/2014/main" id="{F67F2F49-1E13-1288-7E11-A0F92690C843}"/>
              </a:ext>
            </a:extLst>
          </p:cNvPr>
          <p:cNvSpPr/>
          <p:nvPr/>
        </p:nvSpPr>
        <p:spPr>
          <a:xfrm>
            <a:off x="4024689"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8" name="Ellipse 17">
            <a:extLst>
              <a:ext uri="{FF2B5EF4-FFF2-40B4-BE49-F238E27FC236}">
                <a16:creationId xmlns:a16="http://schemas.microsoft.com/office/drawing/2014/main" id="{40B2116F-CBF1-FDD6-F77C-BF0FF2F9F7E2}"/>
              </a:ext>
            </a:extLst>
          </p:cNvPr>
          <p:cNvSpPr/>
          <p:nvPr/>
        </p:nvSpPr>
        <p:spPr>
          <a:xfrm>
            <a:off x="4526211"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10" name="Ellipse 9">
            <a:extLst>
              <a:ext uri="{FF2B5EF4-FFF2-40B4-BE49-F238E27FC236}">
                <a16:creationId xmlns:a16="http://schemas.microsoft.com/office/drawing/2014/main" id="{3A553C90-403A-0630-6A63-F903FDAEC09E}"/>
              </a:ext>
            </a:extLst>
          </p:cNvPr>
          <p:cNvSpPr/>
          <p:nvPr/>
        </p:nvSpPr>
        <p:spPr>
          <a:xfrm>
            <a:off x="2201025" y="4295527"/>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0" name="Ellipse 19">
            <a:extLst>
              <a:ext uri="{FF2B5EF4-FFF2-40B4-BE49-F238E27FC236}">
                <a16:creationId xmlns:a16="http://schemas.microsoft.com/office/drawing/2014/main" id="{C3125D65-E8F0-4613-0417-A8E7AE4CFD1C}"/>
              </a:ext>
            </a:extLst>
          </p:cNvPr>
          <p:cNvSpPr/>
          <p:nvPr/>
        </p:nvSpPr>
        <p:spPr>
          <a:xfrm>
            <a:off x="5020803"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2" name="Ellipse 21">
            <a:extLst>
              <a:ext uri="{FF2B5EF4-FFF2-40B4-BE49-F238E27FC236}">
                <a16:creationId xmlns:a16="http://schemas.microsoft.com/office/drawing/2014/main" id="{735EA25F-E55C-596A-69BB-3BF2176AA50E}"/>
              </a:ext>
            </a:extLst>
          </p:cNvPr>
          <p:cNvSpPr/>
          <p:nvPr/>
        </p:nvSpPr>
        <p:spPr>
          <a:xfrm>
            <a:off x="5517022" y="4300291"/>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26" name="Rechteck 25">
            <a:extLst>
              <a:ext uri="{FF2B5EF4-FFF2-40B4-BE49-F238E27FC236}">
                <a16:creationId xmlns:a16="http://schemas.microsoft.com/office/drawing/2014/main" id="{2C3F9573-B003-A88E-B37B-5313D71C6B79}"/>
              </a:ext>
            </a:extLst>
          </p:cNvPr>
          <p:cNvSpPr/>
          <p:nvPr/>
        </p:nvSpPr>
        <p:spPr>
          <a:xfrm>
            <a:off x="508000" y="5567459"/>
            <a:ext cx="5243120" cy="246221"/>
          </a:xfrm>
          <a:prstGeom prst="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chemeClr val="tx1"/>
                </a:solidFill>
                <a:effectLst>
                  <a:outerShdw blurRad="38100" dist="19050" dir="2700000" algn="tl" rotWithShape="0">
                    <a:schemeClr val="dk1">
                      <a:alpha val="40000"/>
                    </a:schemeClr>
                  </a:outerShdw>
                </a:effectLst>
              </a:rPr>
              <a:t>GND</a:t>
            </a:r>
          </a:p>
        </p:txBody>
      </p:sp>
      <p:sp>
        <p:nvSpPr>
          <p:cNvPr id="38" name="Rechteck 37">
            <a:extLst>
              <a:ext uri="{FF2B5EF4-FFF2-40B4-BE49-F238E27FC236}">
                <a16:creationId xmlns:a16="http://schemas.microsoft.com/office/drawing/2014/main" id="{8191BA2A-4172-360F-D729-AC5230B4AEEB}"/>
              </a:ext>
            </a:extLst>
          </p:cNvPr>
          <p:cNvSpPr/>
          <p:nvPr/>
        </p:nvSpPr>
        <p:spPr>
          <a:xfrm>
            <a:off x="508000" y="5991321"/>
            <a:ext cx="5243120" cy="246221"/>
          </a:xfrm>
          <a:prstGeom prst="rect">
            <a:avLst/>
          </a:prstGeom>
          <a:solidFill>
            <a:srgbClr val="FFFFFF">
              <a:alpha val="89020"/>
            </a:srgbClr>
          </a:solidFill>
          <a:ln>
            <a:solidFill>
              <a:srgbClr val="FF0000"/>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rgbClr val="FF0000"/>
                </a:solidFill>
                <a:effectLst>
                  <a:outerShdw blurRad="38100" dist="19050" dir="2700000" algn="tl" rotWithShape="0">
                    <a:schemeClr val="dk1">
                      <a:alpha val="40000"/>
                    </a:schemeClr>
                  </a:outerShdw>
                </a:effectLst>
              </a:rPr>
              <a:t>3,3 V</a:t>
            </a:r>
          </a:p>
        </p:txBody>
      </p:sp>
      <p:sp>
        <p:nvSpPr>
          <p:cNvPr id="50" name="Rechteck 49">
            <a:extLst>
              <a:ext uri="{FF2B5EF4-FFF2-40B4-BE49-F238E27FC236}">
                <a16:creationId xmlns:a16="http://schemas.microsoft.com/office/drawing/2014/main" id="{856C2CAB-7986-EC0C-A9E4-FCED07ACB056}"/>
              </a:ext>
            </a:extLst>
          </p:cNvPr>
          <p:cNvSpPr/>
          <p:nvPr/>
        </p:nvSpPr>
        <p:spPr>
          <a:xfrm>
            <a:off x="3361320" y="6415183"/>
            <a:ext cx="2389799" cy="246221"/>
          </a:xfrm>
          <a:prstGeom prst="rect">
            <a:avLst/>
          </a:prstGeom>
          <a:ln>
            <a:solidFill>
              <a:schemeClr val="accent4">
                <a:lumMod val="75000"/>
              </a:schemeClr>
            </a:solid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000" b="0" cap="none" spc="0" dirty="0">
                <a:ln w="0"/>
                <a:solidFill>
                  <a:srgbClr val="0070C0"/>
                </a:solidFill>
                <a:effectLst>
                  <a:outerShdw blurRad="38100" dist="19050" dir="2700000" algn="tl" rotWithShape="0">
                    <a:schemeClr val="dk1">
                      <a:alpha val="40000"/>
                    </a:schemeClr>
                  </a:outerShdw>
                </a:effectLst>
              </a:rPr>
              <a:t>GPIO-Pins</a:t>
            </a:r>
          </a:p>
        </p:txBody>
      </p:sp>
      <p:sp>
        <p:nvSpPr>
          <p:cNvPr id="56" name="Ellipse 55">
            <a:extLst>
              <a:ext uri="{FF2B5EF4-FFF2-40B4-BE49-F238E27FC236}">
                <a16:creationId xmlns:a16="http://schemas.microsoft.com/office/drawing/2014/main" id="{A7409F82-6776-9C66-605A-A0AF62578327}"/>
              </a:ext>
            </a:extLst>
          </p:cNvPr>
          <p:cNvSpPr/>
          <p:nvPr/>
        </p:nvSpPr>
        <p:spPr>
          <a:xfrm>
            <a:off x="704850" y="5509118"/>
            <a:ext cx="95250" cy="10398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7" name="Ellipse 56">
            <a:extLst>
              <a:ext uri="{FF2B5EF4-FFF2-40B4-BE49-F238E27FC236}">
                <a16:creationId xmlns:a16="http://schemas.microsoft.com/office/drawing/2014/main" id="{21588203-80A5-3A7E-B131-28E049646552}"/>
              </a:ext>
            </a:extLst>
          </p:cNvPr>
          <p:cNvSpPr/>
          <p:nvPr/>
        </p:nvSpPr>
        <p:spPr>
          <a:xfrm>
            <a:off x="3358065" y="5510706"/>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8" name="Ellipse 57">
            <a:extLst>
              <a:ext uri="{FF2B5EF4-FFF2-40B4-BE49-F238E27FC236}">
                <a16:creationId xmlns:a16="http://schemas.microsoft.com/office/drawing/2014/main" id="{803AA72D-55A7-AE88-C772-64AFE5635D82}"/>
              </a:ext>
            </a:extLst>
          </p:cNvPr>
          <p:cNvSpPr/>
          <p:nvPr/>
        </p:nvSpPr>
        <p:spPr>
          <a:xfrm>
            <a:off x="3854870"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9" name="Ellipse 58">
            <a:extLst>
              <a:ext uri="{FF2B5EF4-FFF2-40B4-BE49-F238E27FC236}">
                <a16:creationId xmlns:a16="http://schemas.microsoft.com/office/drawing/2014/main" id="{5C794CE5-5FBE-9E6B-730C-B480037C20F3}"/>
              </a:ext>
            </a:extLst>
          </p:cNvPr>
          <p:cNvSpPr/>
          <p:nvPr/>
        </p:nvSpPr>
        <p:spPr>
          <a:xfrm>
            <a:off x="4356392"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0" name="Ellipse 59">
            <a:extLst>
              <a:ext uri="{FF2B5EF4-FFF2-40B4-BE49-F238E27FC236}">
                <a16:creationId xmlns:a16="http://schemas.microsoft.com/office/drawing/2014/main" id="{C9B63E65-0907-7B1F-9328-DFA08D11762B}"/>
              </a:ext>
            </a:extLst>
          </p:cNvPr>
          <p:cNvSpPr/>
          <p:nvPr/>
        </p:nvSpPr>
        <p:spPr>
          <a:xfrm>
            <a:off x="4850984"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1" name="Ellipse 60">
            <a:extLst>
              <a:ext uri="{FF2B5EF4-FFF2-40B4-BE49-F238E27FC236}">
                <a16:creationId xmlns:a16="http://schemas.microsoft.com/office/drawing/2014/main" id="{177AB107-90E1-4784-DE15-6FB368930D59}"/>
              </a:ext>
            </a:extLst>
          </p:cNvPr>
          <p:cNvSpPr/>
          <p:nvPr/>
        </p:nvSpPr>
        <p:spPr>
          <a:xfrm>
            <a:off x="5347203" y="5512294"/>
            <a:ext cx="95250" cy="1047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2" name="Ellipse 61">
            <a:extLst>
              <a:ext uri="{FF2B5EF4-FFF2-40B4-BE49-F238E27FC236}">
                <a16:creationId xmlns:a16="http://schemas.microsoft.com/office/drawing/2014/main" id="{7D511F91-72B7-1233-C57B-D1586E02E5BB}"/>
              </a:ext>
            </a:extLst>
          </p:cNvPr>
          <p:cNvSpPr/>
          <p:nvPr/>
        </p:nvSpPr>
        <p:spPr>
          <a:xfrm>
            <a:off x="2196608" y="5938933"/>
            <a:ext cx="95250" cy="104775"/>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3" name="Ellipse 62">
            <a:extLst>
              <a:ext uri="{FF2B5EF4-FFF2-40B4-BE49-F238E27FC236}">
                <a16:creationId xmlns:a16="http://schemas.microsoft.com/office/drawing/2014/main" id="{DE39CD7B-510B-FD1F-C932-B2D4C3755308}"/>
              </a:ext>
            </a:extLst>
          </p:cNvPr>
          <p:cNvSpPr/>
          <p:nvPr/>
        </p:nvSpPr>
        <p:spPr>
          <a:xfrm>
            <a:off x="1033736" y="5935759"/>
            <a:ext cx="95250" cy="104775"/>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4" name="Ellipse 63">
            <a:extLst>
              <a:ext uri="{FF2B5EF4-FFF2-40B4-BE49-F238E27FC236}">
                <a16:creationId xmlns:a16="http://schemas.microsoft.com/office/drawing/2014/main" id="{EB23C414-9177-1539-B1C1-42251C148895}"/>
              </a:ext>
            </a:extLst>
          </p:cNvPr>
          <p:cNvSpPr/>
          <p:nvPr/>
        </p:nvSpPr>
        <p:spPr>
          <a:xfrm>
            <a:off x="872063" y="6360044"/>
            <a:ext cx="95250" cy="103981"/>
          </a:xfrm>
          <a:prstGeom prst="ellipse">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6" name="Ellipse 65">
            <a:extLst>
              <a:ext uri="{FF2B5EF4-FFF2-40B4-BE49-F238E27FC236}">
                <a16:creationId xmlns:a16="http://schemas.microsoft.com/office/drawing/2014/main" id="{533FEDE6-D721-3983-6C01-9E74BADC6B60}"/>
              </a:ext>
            </a:extLst>
          </p:cNvPr>
          <p:cNvSpPr/>
          <p:nvPr/>
        </p:nvSpPr>
        <p:spPr>
          <a:xfrm>
            <a:off x="2026360" y="6352475"/>
            <a:ext cx="95250" cy="103981"/>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7" name="Ellipse 66">
            <a:extLst>
              <a:ext uri="{FF2B5EF4-FFF2-40B4-BE49-F238E27FC236}">
                <a16:creationId xmlns:a16="http://schemas.microsoft.com/office/drawing/2014/main" id="{B9DDAC39-0EB9-C6B6-9D00-FA1C13129521}"/>
              </a:ext>
            </a:extLst>
          </p:cNvPr>
          <p:cNvSpPr/>
          <p:nvPr/>
        </p:nvSpPr>
        <p:spPr>
          <a:xfrm>
            <a:off x="2357105" y="6356444"/>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8" name="Ellipse 67">
            <a:extLst>
              <a:ext uri="{FF2B5EF4-FFF2-40B4-BE49-F238E27FC236}">
                <a16:creationId xmlns:a16="http://schemas.microsoft.com/office/drawing/2014/main" id="{82D0AF38-3561-77A9-90B7-3701CED34EDD}"/>
              </a:ext>
            </a:extLst>
          </p:cNvPr>
          <p:cNvSpPr/>
          <p:nvPr/>
        </p:nvSpPr>
        <p:spPr>
          <a:xfrm>
            <a:off x="2523668" y="6358032"/>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9" name="Ellipse 68">
            <a:extLst>
              <a:ext uri="{FF2B5EF4-FFF2-40B4-BE49-F238E27FC236}">
                <a16:creationId xmlns:a16="http://schemas.microsoft.com/office/drawing/2014/main" id="{B3D9A414-A25C-B387-C560-1E39F5410DA7}"/>
              </a:ext>
            </a:extLst>
          </p:cNvPr>
          <p:cNvSpPr/>
          <p:nvPr/>
        </p:nvSpPr>
        <p:spPr>
          <a:xfrm>
            <a:off x="3518358" y="6351681"/>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0" name="Ellipse 69">
            <a:extLst>
              <a:ext uri="{FF2B5EF4-FFF2-40B4-BE49-F238E27FC236}">
                <a16:creationId xmlns:a16="http://schemas.microsoft.com/office/drawing/2014/main" id="{B8C073C0-F7D9-B4F5-4481-348B20525481}"/>
              </a:ext>
            </a:extLst>
          </p:cNvPr>
          <p:cNvSpPr/>
          <p:nvPr/>
        </p:nvSpPr>
        <p:spPr>
          <a:xfrm>
            <a:off x="4015163"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1" name="Ellipse 70">
            <a:extLst>
              <a:ext uri="{FF2B5EF4-FFF2-40B4-BE49-F238E27FC236}">
                <a16:creationId xmlns:a16="http://schemas.microsoft.com/office/drawing/2014/main" id="{64B2725C-FBE9-6D91-5281-8099A8721C2C}"/>
              </a:ext>
            </a:extLst>
          </p:cNvPr>
          <p:cNvSpPr/>
          <p:nvPr/>
        </p:nvSpPr>
        <p:spPr>
          <a:xfrm>
            <a:off x="4516685"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2" name="Ellipse 71">
            <a:extLst>
              <a:ext uri="{FF2B5EF4-FFF2-40B4-BE49-F238E27FC236}">
                <a16:creationId xmlns:a16="http://schemas.microsoft.com/office/drawing/2014/main" id="{F117BD9C-D5C6-C331-CD3A-26FBF05DA3C9}"/>
              </a:ext>
            </a:extLst>
          </p:cNvPr>
          <p:cNvSpPr/>
          <p:nvPr/>
        </p:nvSpPr>
        <p:spPr>
          <a:xfrm>
            <a:off x="5011277"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3" name="Ellipse 72">
            <a:extLst>
              <a:ext uri="{FF2B5EF4-FFF2-40B4-BE49-F238E27FC236}">
                <a16:creationId xmlns:a16="http://schemas.microsoft.com/office/drawing/2014/main" id="{07A4D80A-A3D4-65BE-65FB-7487D0D3B8EA}"/>
              </a:ext>
            </a:extLst>
          </p:cNvPr>
          <p:cNvSpPr/>
          <p:nvPr/>
        </p:nvSpPr>
        <p:spPr>
          <a:xfrm>
            <a:off x="5507496" y="6353269"/>
            <a:ext cx="95250" cy="104775"/>
          </a:xfrm>
          <a:prstGeom prst="ellipse">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74" name="Rechteck: abgerundete Ecken 73">
            <a:extLst>
              <a:ext uri="{FF2B5EF4-FFF2-40B4-BE49-F238E27FC236}">
                <a16:creationId xmlns:a16="http://schemas.microsoft.com/office/drawing/2014/main" id="{4B953053-B948-7863-5674-927EA89EFC91}"/>
              </a:ext>
            </a:extLst>
          </p:cNvPr>
          <p:cNvSpPr/>
          <p:nvPr/>
        </p:nvSpPr>
        <p:spPr>
          <a:xfrm rot="16200000">
            <a:off x="1157246" y="1391756"/>
            <a:ext cx="497927" cy="246221"/>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4,7 k</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6" name="Rechteck: abgerundete Ecken 75">
            <a:extLst>
              <a:ext uri="{FF2B5EF4-FFF2-40B4-BE49-F238E27FC236}">
                <a16:creationId xmlns:a16="http://schemas.microsoft.com/office/drawing/2014/main" id="{00632919-E2E6-CA07-DEEB-9C68429CDCC5}"/>
              </a:ext>
            </a:extLst>
          </p:cNvPr>
          <p:cNvSpPr/>
          <p:nvPr/>
        </p:nvSpPr>
        <p:spPr>
          <a:xfrm rot="16200000">
            <a:off x="1828582" y="1395685"/>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270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7" name="Rechteck: abgerundete Ecken 76">
            <a:extLst>
              <a:ext uri="{FF2B5EF4-FFF2-40B4-BE49-F238E27FC236}">
                <a16:creationId xmlns:a16="http://schemas.microsoft.com/office/drawing/2014/main" id="{9DF61048-4B9E-EB34-7504-729FBD4273C5}"/>
              </a:ext>
            </a:extLst>
          </p:cNvPr>
          <p:cNvSpPr/>
          <p:nvPr/>
        </p:nvSpPr>
        <p:spPr>
          <a:xfrm rot="16200000">
            <a:off x="2163868" y="1395685"/>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8" name="Rechteck: abgerundete Ecken 77">
            <a:extLst>
              <a:ext uri="{FF2B5EF4-FFF2-40B4-BE49-F238E27FC236}">
                <a16:creationId xmlns:a16="http://schemas.microsoft.com/office/drawing/2014/main" id="{CBF6FE84-CBA2-78C1-9F2B-E3A85694185C}"/>
              </a:ext>
            </a:extLst>
          </p:cNvPr>
          <p:cNvSpPr/>
          <p:nvPr/>
        </p:nvSpPr>
        <p:spPr>
          <a:xfrm rot="16200000">
            <a:off x="2441511" y="1395685"/>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100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79" name="Rechteck: abgerundete Ecken 78">
            <a:extLst>
              <a:ext uri="{FF2B5EF4-FFF2-40B4-BE49-F238E27FC236}">
                <a16:creationId xmlns:a16="http://schemas.microsoft.com/office/drawing/2014/main" id="{F371C82F-5577-25E9-ABDA-E48E42A8F9B6}"/>
              </a:ext>
            </a:extLst>
          </p:cNvPr>
          <p:cNvSpPr/>
          <p:nvPr/>
        </p:nvSpPr>
        <p:spPr>
          <a:xfrm rot="16200000">
            <a:off x="3323652"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0" name="Rechteck: abgerundete Ecken 79">
            <a:extLst>
              <a:ext uri="{FF2B5EF4-FFF2-40B4-BE49-F238E27FC236}">
                <a16:creationId xmlns:a16="http://schemas.microsoft.com/office/drawing/2014/main" id="{20BE919C-16DF-E29A-DDED-BFF4DEA955A6}"/>
              </a:ext>
            </a:extLst>
          </p:cNvPr>
          <p:cNvSpPr/>
          <p:nvPr/>
        </p:nvSpPr>
        <p:spPr>
          <a:xfrm rot="16200000">
            <a:off x="3808202"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1" name="Rechteck: abgerundete Ecken 80">
            <a:extLst>
              <a:ext uri="{FF2B5EF4-FFF2-40B4-BE49-F238E27FC236}">
                <a16:creationId xmlns:a16="http://schemas.microsoft.com/office/drawing/2014/main" id="{B0582318-F52E-AE34-8A33-E330B2BAE36D}"/>
              </a:ext>
            </a:extLst>
          </p:cNvPr>
          <p:cNvSpPr/>
          <p:nvPr/>
        </p:nvSpPr>
        <p:spPr>
          <a:xfrm rot="16200000">
            <a:off x="5312671"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68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2" name="Rechteck: abgerundete Ecken 81">
            <a:extLst>
              <a:ext uri="{FF2B5EF4-FFF2-40B4-BE49-F238E27FC236}">
                <a16:creationId xmlns:a16="http://schemas.microsoft.com/office/drawing/2014/main" id="{E7204583-8AFF-2997-1826-0770BD194AA7}"/>
              </a:ext>
            </a:extLst>
          </p:cNvPr>
          <p:cNvSpPr/>
          <p:nvPr/>
        </p:nvSpPr>
        <p:spPr>
          <a:xfrm rot="16200000">
            <a:off x="4307255" y="1395684"/>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270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3" name="Rechteck: abgerundete Ecken 82">
            <a:extLst>
              <a:ext uri="{FF2B5EF4-FFF2-40B4-BE49-F238E27FC236}">
                <a16:creationId xmlns:a16="http://schemas.microsoft.com/office/drawing/2014/main" id="{F7289529-9BCE-5381-D944-164B50B480C2}"/>
              </a:ext>
            </a:extLst>
          </p:cNvPr>
          <p:cNvSpPr/>
          <p:nvPr/>
        </p:nvSpPr>
        <p:spPr>
          <a:xfrm rot="16200000">
            <a:off x="4817455" y="1389571"/>
            <a:ext cx="497927" cy="238363"/>
          </a:xfrm>
          <a:prstGeom prst="roundRect">
            <a:avLst/>
          </a:prstGeom>
          <a:solidFill>
            <a:srgbClr val="FFFFFF">
              <a:alpha val="89020"/>
            </a:srgbClr>
          </a:solidFill>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800" dirty="0">
                <a:ln w="0"/>
                <a:solidFill>
                  <a:schemeClr val="tx1"/>
                </a:solidFill>
                <a:effectLst>
                  <a:outerShdw blurRad="38100" dist="19050" dir="2700000" algn="tl" rotWithShape="0">
                    <a:schemeClr val="dk1">
                      <a:alpha val="40000"/>
                    </a:schemeClr>
                  </a:outerShdw>
                </a:effectLst>
              </a:rPr>
              <a:t>270 </a:t>
            </a:r>
            <a:r>
              <a:rPr lang="el-GR" sz="800" dirty="0">
                <a:ln w="0"/>
                <a:solidFill>
                  <a:schemeClr val="tx1"/>
                </a:solidFill>
                <a:effectLst>
                  <a:outerShdw blurRad="38100" dist="19050" dir="2700000" algn="tl" rotWithShape="0">
                    <a:schemeClr val="dk1">
                      <a:alpha val="40000"/>
                    </a:schemeClr>
                  </a:outerShdw>
                </a:effectLst>
              </a:rPr>
              <a:t>Ω</a:t>
            </a:r>
            <a:endParaRPr lang="de-DE" sz="800" dirty="0">
              <a:ln w="0"/>
              <a:solidFill>
                <a:schemeClr val="tx1"/>
              </a:solidFill>
              <a:effectLst>
                <a:outerShdw blurRad="38100" dist="19050" dir="2700000" algn="tl" rotWithShape="0">
                  <a:schemeClr val="dk1">
                    <a:alpha val="40000"/>
                  </a:schemeClr>
                </a:outerShdw>
              </a:effectLst>
            </a:endParaRPr>
          </a:p>
        </p:txBody>
      </p:sp>
      <p:sp>
        <p:nvSpPr>
          <p:cNvPr id="84" name="Rechteck 83">
            <a:extLst>
              <a:ext uri="{FF2B5EF4-FFF2-40B4-BE49-F238E27FC236}">
                <a16:creationId xmlns:a16="http://schemas.microsoft.com/office/drawing/2014/main" id="{E63FDA67-C51E-06AD-3133-5EFF66BAAE61}"/>
              </a:ext>
            </a:extLst>
          </p:cNvPr>
          <p:cNvSpPr/>
          <p:nvPr/>
        </p:nvSpPr>
        <p:spPr>
          <a:xfrm>
            <a:off x="6524021" y="944492"/>
            <a:ext cx="3016752" cy="303159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de-DE" sz="1100" b="1" u="sng" cap="none" spc="0" dirty="0">
                <a:ln w="0"/>
                <a:solidFill>
                  <a:schemeClr val="tx1"/>
                </a:solidFill>
              </a:rPr>
              <a:t>Hinweise zur RGB-LED:</a:t>
            </a:r>
          </a:p>
          <a:p>
            <a:pPr algn="ctr"/>
            <a:endParaRPr lang="de-DE" sz="1000" i="1" dirty="0">
              <a:ln w="0"/>
              <a:solidFill>
                <a:schemeClr val="tx1"/>
              </a:solidFill>
            </a:endParaRPr>
          </a:p>
          <a:p>
            <a:pPr algn="ctr"/>
            <a:r>
              <a:rPr lang="de-DE" sz="1000" b="0" i="1" cap="none" spc="0" dirty="0">
                <a:ln w="0"/>
                <a:solidFill>
                  <a:schemeClr val="tx1"/>
                </a:solidFill>
              </a:rPr>
              <a:t>Die LED hat eine gemeinsa</a:t>
            </a:r>
            <a:r>
              <a:rPr lang="de-DE" sz="1000" i="1" dirty="0">
                <a:ln w="0"/>
                <a:solidFill>
                  <a:schemeClr val="tx1"/>
                </a:solidFill>
              </a:rPr>
              <a:t>me Anode. Das bedeutet, dass an der Anode konstant 3,3V anliegen müssen.</a:t>
            </a:r>
          </a:p>
          <a:p>
            <a:pPr algn="ctr"/>
            <a:endParaRPr lang="de-DE" sz="1000" b="0" i="1" cap="none" spc="0" dirty="0">
              <a:ln w="0"/>
              <a:solidFill>
                <a:schemeClr val="tx1"/>
              </a:solidFill>
            </a:endParaRPr>
          </a:p>
          <a:p>
            <a:pPr algn="ctr"/>
            <a:r>
              <a:rPr lang="de-DE" sz="1000" i="1" dirty="0">
                <a:ln w="0"/>
                <a:solidFill>
                  <a:schemeClr val="tx1"/>
                </a:solidFill>
              </a:rPr>
              <a:t>An den Kathoden stecken die Widerstände, danach wird die Kathode mit den GPIO-Pins des Raspberry Pi verbunden.</a:t>
            </a:r>
          </a:p>
          <a:p>
            <a:pPr algn="ctr"/>
            <a:endParaRPr lang="de-DE" sz="1000" b="0" i="1" cap="none" spc="0" dirty="0">
              <a:ln w="0"/>
              <a:solidFill>
                <a:schemeClr val="tx1"/>
              </a:solidFill>
            </a:endParaRPr>
          </a:p>
          <a:p>
            <a:pPr algn="ctr"/>
            <a:r>
              <a:rPr lang="de-DE" sz="1000" i="1" dirty="0">
                <a:ln w="0"/>
                <a:solidFill>
                  <a:schemeClr val="tx1"/>
                </a:solidFill>
              </a:rPr>
              <a:t>Wenn der GPIO-Pin des Raspberry Pi nun softwareseitig auf HIGH gestellt wird, liegen hier 3,3V an, sodass kein Strom fließen kann. Erst wenn der Pin auf LOW umgestellt wird, gibt es einen geschlossenen Stromkreis, der zum Leuchten der jeweiligen LED-Farbe führt.</a:t>
            </a:r>
          </a:p>
          <a:p>
            <a:pPr algn="ctr"/>
            <a:endParaRPr lang="de-DE" sz="1000" b="0" i="1" cap="none" spc="0" dirty="0">
              <a:ln w="0"/>
              <a:solidFill>
                <a:schemeClr val="tx1"/>
              </a:solidFill>
            </a:endParaRPr>
          </a:p>
          <a:p>
            <a:pPr algn="ctr"/>
            <a:r>
              <a:rPr lang="de-DE" sz="1000" i="1" dirty="0">
                <a:ln w="0"/>
                <a:solidFill>
                  <a:schemeClr val="tx1"/>
                </a:solidFill>
              </a:rPr>
              <a:t>Damit ist die Logik umgedreht zu den Single-Color-LEDs des Sets!</a:t>
            </a:r>
            <a:endParaRPr lang="de-DE" sz="1000" b="0" i="1" cap="none" spc="0" dirty="0">
              <a:ln w="0"/>
              <a:solidFill>
                <a:schemeClr val="tx1"/>
              </a:solidFill>
            </a:endParaRPr>
          </a:p>
        </p:txBody>
      </p:sp>
      <p:pic>
        <p:nvPicPr>
          <p:cNvPr id="85" name="Grafik 84" descr="Ein Bild, das Schrift, Grafiken, Grafikdesign, Text enthält.&#10;&#10;Automatisch generierte Beschreibung">
            <a:extLst>
              <a:ext uri="{FF2B5EF4-FFF2-40B4-BE49-F238E27FC236}">
                <a16:creationId xmlns:a16="http://schemas.microsoft.com/office/drawing/2014/main" id="{5908FCDC-FDB4-8B30-1707-68BEECEFD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9671" y="196596"/>
            <a:ext cx="1170533" cy="365792"/>
          </a:xfrm>
          <a:prstGeom prst="rect">
            <a:avLst/>
          </a:prstGeom>
        </p:spPr>
      </p:pic>
      <p:sp>
        <p:nvSpPr>
          <p:cNvPr id="86" name="Rechteck 85">
            <a:extLst>
              <a:ext uri="{FF2B5EF4-FFF2-40B4-BE49-F238E27FC236}">
                <a16:creationId xmlns:a16="http://schemas.microsoft.com/office/drawing/2014/main" id="{F68127C1-BF48-B111-FD87-1DDF544F5B3A}"/>
              </a:ext>
            </a:extLst>
          </p:cNvPr>
          <p:cNvSpPr/>
          <p:nvPr/>
        </p:nvSpPr>
        <p:spPr>
          <a:xfrm>
            <a:off x="8352370" y="6596390"/>
            <a:ext cx="1553630" cy="261610"/>
          </a:xfrm>
          <a:prstGeom prst="rect">
            <a:avLst/>
          </a:prstGeom>
          <a:noFill/>
        </p:spPr>
        <p:txBody>
          <a:bodyPr wrap="none" lIns="91440" tIns="45720" rIns="91440" bIns="45720">
            <a:spAutoFit/>
          </a:bodyPr>
          <a:lstStyle/>
          <a:p>
            <a:pPr algn="ctr"/>
            <a:r>
              <a:rPr lang="de-DE" sz="1100" b="0" cap="none" spc="0" dirty="0">
                <a:ln w="0"/>
                <a:solidFill>
                  <a:schemeClr val="tx1"/>
                </a:solidFill>
                <a:effectLst>
                  <a:outerShdw blurRad="38100" dist="19050" dir="2700000" algn="tl" rotWithShape="0">
                    <a:schemeClr val="dk1">
                      <a:alpha val="40000"/>
                    </a:schemeClr>
                  </a:outerShdw>
                </a:effectLst>
              </a:rPr>
              <a:t>neumann@mmbbs.de</a:t>
            </a:r>
          </a:p>
        </p:txBody>
      </p:sp>
      <p:sp>
        <p:nvSpPr>
          <p:cNvPr id="87" name="Rechteck 86">
            <a:extLst>
              <a:ext uri="{FF2B5EF4-FFF2-40B4-BE49-F238E27FC236}">
                <a16:creationId xmlns:a16="http://schemas.microsoft.com/office/drawing/2014/main" id="{923DBFC9-A53B-5280-5B89-BA38D2F1DA9F}"/>
              </a:ext>
            </a:extLst>
          </p:cNvPr>
          <p:cNvSpPr/>
          <p:nvPr/>
        </p:nvSpPr>
        <p:spPr>
          <a:xfrm>
            <a:off x="1257863" y="66395"/>
            <a:ext cx="6625595" cy="646331"/>
          </a:xfrm>
          <a:prstGeom prst="rect">
            <a:avLst/>
          </a:prstGeom>
          <a:noFill/>
        </p:spPr>
        <p:txBody>
          <a:bodyPr wrap="none" lIns="91440" tIns="45720" rIns="91440" bIns="45720">
            <a:spAutoFit/>
          </a:bodyPr>
          <a:lstStyle/>
          <a:p>
            <a:pPr algn="ctr"/>
            <a:r>
              <a:rPr lang="de-DE" sz="3600" b="0" cap="none" spc="0" dirty="0">
                <a:ln w="0"/>
                <a:solidFill>
                  <a:schemeClr val="accent4">
                    <a:lumMod val="75000"/>
                  </a:schemeClr>
                </a:solidFill>
                <a:effectLst>
                  <a:outerShdw blurRad="38100" dist="19050" dir="2700000" algn="tl" rotWithShape="0">
                    <a:schemeClr val="dk1">
                      <a:alpha val="40000"/>
                    </a:schemeClr>
                  </a:outerShdw>
                </a:effectLst>
              </a:rPr>
              <a:t>FISI – LF2 – NM: Raspberry Pi Set</a:t>
            </a:r>
          </a:p>
        </p:txBody>
      </p:sp>
    </p:spTree>
    <p:extLst>
      <p:ext uri="{BB962C8B-B14F-4D97-AF65-F5344CB8AC3E}">
        <p14:creationId xmlns:p14="http://schemas.microsoft.com/office/powerpoint/2010/main" val="33499679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Words>
  <Application>Microsoft Office PowerPoint</Application>
  <PresentationFormat>A4-Papier (210 x 297 mm)</PresentationFormat>
  <Paragraphs>28</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Aptos</vt:lpstr>
      <vt:lpstr>Aptos Display</vt:lpstr>
      <vt:lpstr>Arial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Neumann</dc:creator>
  <cp:lastModifiedBy>André Neumann</cp:lastModifiedBy>
  <cp:revision>1</cp:revision>
  <dcterms:created xsi:type="dcterms:W3CDTF">2024-07-09T07:22:28Z</dcterms:created>
  <dcterms:modified xsi:type="dcterms:W3CDTF">2025-03-17T11:41:47Z</dcterms:modified>
</cp:coreProperties>
</file>