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4" r:id="rId5"/>
    <p:sldId id="345" r:id="rId6"/>
    <p:sldId id="350" r:id="rId7"/>
    <p:sldId id="351" r:id="rId8"/>
    <p:sldId id="352" r:id="rId9"/>
    <p:sldId id="355" r:id="rId10"/>
    <p:sldId id="353" r:id="rId11"/>
    <p:sldId id="354" r:id="rId12"/>
    <p:sldId id="356" r:id="rId13"/>
    <p:sldId id="357" r:id="rId14"/>
    <p:sldId id="35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6747" autoAdjust="0"/>
  </p:normalViewPr>
  <p:slideViewPr>
    <p:cSldViewPr snapToGrid="0">
      <p:cViewPr varScale="1">
        <p:scale>
          <a:sx n="98" d="100"/>
          <a:sy n="98" d="100"/>
        </p:scale>
        <p:origin x="108" y="27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B22F4AD-3AD9-4FF8-9A4F-0E24680C1A12}" type="datetime1">
              <a:rPr lang="de-DE" smtClean="0"/>
              <a:t>30.07.2024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F7F75FB2-D12E-4669-8522-D3E2C7E6DC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CA5352C-454C-4490-A87D-A02ED3070141}" type="datetime1">
              <a:rPr lang="de-DE" smtClean="0"/>
              <a:t>30.07.2024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8D18E0B9-48E4-499D-93B2-B07D00395B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97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4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3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85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1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00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D18E0B9-48E4-499D-93B2-B07D00395BAC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1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</a:lstStyle>
          <a:p>
            <a:pPr rtl="0"/>
            <a:r>
              <a:rPr lang="de-DE"/>
              <a:t>Bild durch Klicken auf ein Symbol einzufügen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de-DE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/>
            </a:lvl1pPr>
            <a:lvl2pPr>
              <a:spcBef>
                <a:spcPts val="1000"/>
              </a:spcBef>
              <a:spcAft>
                <a:spcPts val="1200"/>
              </a:spcAft>
              <a:defRPr lang="de-DE" sz="1600"/>
            </a:lvl2pPr>
            <a:lvl3pPr>
              <a:spcBef>
                <a:spcPts val="1000"/>
              </a:spcBef>
              <a:spcAft>
                <a:spcPts val="1200"/>
              </a:spcAft>
              <a:defRPr lang="de-DE" sz="1400"/>
            </a:lvl3pPr>
            <a:lvl4pPr>
              <a:spcBef>
                <a:spcPts val="1000"/>
              </a:spcBef>
              <a:spcAft>
                <a:spcPts val="1200"/>
              </a:spcAft>
              <a:defRPr lang="de-DE" sz="1200"/>
            </a:lvl4pPr>
            <a:lvl5pPr>
              <a:spcBef>
                <a:spcPts val="1000"/>
              </a:spcBef>
              <a:spcAft>
                <a:spcPts val="1200"/>
              </a:spcAft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Tabellenplatzhalter 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ahmen 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 Layout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de-DE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de-DE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de-DE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de-DE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de-DE" sz="1800" b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 b="1"/>
            </a:lvl1pPr>
            <a:lvl2pPr>
              <a:spcBef>
                <a:spcPts val="1000"/>
              </a:spcBef>
              <a:spcAft>
                <a:spcPts val="1200"/>
              </a:spcAft>
              <a:defRPr lang="de-DE" sz="1600" b="1"/>
            </a:lvl2pPr>
            <a:lvl3pPr>
              <a:spcBef>
                <a:spcPts val="1000"/>
              </a:spcBef>
              <a:spcAft>
                <a:spcPts val="1200"/>
              </a:spcAft>
              <a:defRPr lang="de-DE" sz="1400" b="1"/>
            </a:lvl3pPr>
            <a:lvl4pPr>
              <a:spcBef>
                <a:spcPts val="1000"/>
              </a:spcBef>
              <a:spcAft>
                <a:spcPts val="1200"/>
              </a:spcAft>
              <a:defRPr lang="de-DE" sz="1200" b="1"/>
            </a:lvl4pPr>
            <a:lvl5pPr>
              <a:spcBef>
                <a:spcPts val="1000"/>
              </a:spcBef>
              <a:spcAft>
                <a:spcPts val="1200"/>
              </a:spcAft>
              <a:defRPr lang="de-DE" sz="1200" b="1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ahmen 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/>
              <a:t>Tabelle durch Klicken auf das Symbol einzufügen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de-DE" sz="48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457200" indent="0">
              <a:spcBef>
                <a:spcPts val="1000"/>
              </a:spcBef>
              <a:buNone/>
              <a:defRPr lang="de-DE" sz="1600"/>
            </a:lvl2pPr>
            <a:lvl3pPr marL="914400" indent="0">
              <a:spcBef>
                <a:spcPts val="1000"/>
              </a:spcBef>
              <a:buNone/>
              <a:defRPr lang="de-DE" sz="1400"/>
            </a:lvl3pPr>
            <a:lvl4pPr marL="1371600" indent="0">
              <a:spcBef>
                <a:spcPts val="1000"/>
              </a:spcBef>
              <a:buNone/>
              <a:defRPr lang="de-DE" sz="1200"/>
            </a:lvl4pPr>
            <a:lvl5pPr marL="1828800" indent="0">
              <a:spcBef>
                <a:spcPts val="1000"/>
              </a:spcBef>
              <a:buNone/>
              <a:defRPr lang="de-DE" sz="1200"/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de-DE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de-DE" sz="1800"/>
            </a:lvl1pPr>
            <a:lvl2pPr marL="457200" indent="0">
              <a:lnSpc>
                <a:spcPct val="125000"/>
              </a:lnSpc>
              <a:buNone/>
              <a:defRPr lang="de-DE" sz="1600"/>
            </a:lvl2pPr>
            <a:lvl3pPr marL="914400" indent="0">
              <a:lnSpc>
                <a:spcPct val="125000"/>
              </a:lnSpc>
              <a:buNone/>
              <a:defRPr lang="de-DE" sz="1400"/>
            </a:lvl3pPr>
            <a:lvl4pPr marL="1371600" indent="0">
              <a:lnSpc>
                <a:spcPct val="125000"/>
              </a:lnSpc>
              <a:buNone/>
              <a:defRPr lang="de-DE" sz="1200"/>
            </a:lvl4pPr>
            <a:lvl5pPr marL="1828800" indent="0">
              <a:lnSpc>
                <a:spcPct val="125000"/>
              </a:lnSpc>
              <a:buNone/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Rahmen 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de-DE" sz="48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de-DE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de-DE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de-DE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ahmen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ahmen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de-DE" sz="48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de-DE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de-DE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de-DE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ahmen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 Layou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/>
            </a:lvl1pPr>
            <a:lvl2pPr>
              <a:spcBef>
                <a:spcPts val="1000"/>
              </a:spcBef>
              <a:spcAft>
                <a:spcPts val="1200"/>
              </a:spcAft>
              <a:defRPr lang="de-DE" sz="1600"/>
            </a:lvl2pPr>
            <a:lvl3pPr>
              <a:spcBef>
                <a:spcPts val="1000"/>
              </a:spcBef>
              <a:spcAft>
                <a:spcPts val="1200"/>
              </a:spcAft>
              <a:defRPr lang="de-DE" sz="1400"/>
            </a:lvl3pPr>
            <a:lvl4pPr>
              <a:spcBef>
                <a:spcPts val="1000"/>
              </a:spcBef>
              <a:spcAft>
                <a:spcPts val="1200"/>
              </a:spcAft>
              <a:defRPr lang="de-DE" sz="1200"/>
            </a:lvl4pPr>
            <a:lvl5pPr>
              <a:spcBef>
                <a:spcPts val="1000"/>
              </a:spcBef>
              <a:spcAft>
                <a:spcPts val="1200"/>
              </a:spcAft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/>
            </a:lvl1pPr>
            <a:lvl2pPr>
              <a:spcBef>
                <a:spcPts val="1000"/>
              </a:spcBef>
              <a:spcAft>
                <a:spcPts val="1200"/>
              </a:spcAft>
              <a:defRPr lang="de-DE" sz="1600"/>
            </a:lvl2pPr>
            <a:lvl3pPr>
              <a:spcBef>
                <a:spcPts val="1000"/>
              </a:spcBef>
              <a:spcAft>
                <a:spcPts val="1200"/>
              </a:spcAft>
              <a:defRPr lang="de-DE" sz="1400"/>
            </a:lvl3pPr>
            <a:lvl4pPr>
              <a:spcBef>
                <a:spcPts val="1000"/>
              </a:spcBef>
              <a:spcAft>
                <a:spcPts val="1200"/>
              </a:spcAft>
              <a:defRPr lang="de-DE" sz="1200"/>
            </a:lvl4pPr>
            <a:lvl5pPr>
              <a:spcBef>
                <a:spcPts val="1000"/>
              </a:spcBef>
              <a:spcAft>
                <a:spcPts val="1200"/>
              </a:spcAft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ahmen 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 Layout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 b="1"/>
            </a:lvl1pPr>
            <a:lvl2pPr>
              <a:spcBef>
                <a:spcPts val="1000"/>
              </a:spcBef>
              <a:spcAft>
                <a:spcPts val="1200"/>
              </a:spcAft>
              <a:defRPr lang="de-DE" sz="1600" b="1"/>
            </a:lvl2pPr>
            <a:lvl3pPr>
              <a:spcBef>
                <a:spcPts val="1000"/>
              </a:spcBef>
              <a:spcAft>
                <a:spcPts val="1200"/>
              </a:spcAft>
              <a:defRPr lang="de-DE" sz="1400" b="1"/>
            </a:lvl3pPr>
            <a:lvl4pPr>
              <a:spcBef>
                <a:spcPts val="1000"/>
              </a:spcBef>
              <a:spcAft>
                <a:spcPts val="1200"/>
              </a:spcAft>
              <a:defRPr lang="de-DE" sz="1200" b="1"/>
            </a:lvl4pPr>
            <a:lvl5pPr>
              <a:spcBef>
                <a:spcPts val="1000"/>
              </a:spcBef>
              <a:spcAft>
                <a:spcPts val="1200"/>
              </a:spcAft>
              <a:defRPr lang="de-DE" sz="1200" b="1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1800"/>
            </a:lvl1pPr>
            <a:lvl2pPr>
              <a:spcBef>
                <a:spcPts val="1000"/>
              </a:spcBef>
              <a:spcAft>
                <a:spcPts val="1200"/>
              </a:spcAft>
              <a:defRPr lang="de-DE" sz="1600"/>
            </a:lvl2pPr>
            <a:lvl3pPr>
              <a:spcBef>
                <a:spcPts val="1000"/>
              </a:spcBef>
              <a:spcAft>
                <a:spcPts val="1200"/>
              </a:spcAft>
              <a:defRPr lang="de-DE" sz="1400"/>
            </a:lvl3pPr>
            <a:lvl4pPr>
              <a:spcBef>
                <a:spcPts val="1000"/>
              </a:spcBef>
              <a:spcAft>
                <a:spcPts val="1200"/>
              </a:spcAft>
              <a:defRPr lang="de-DE" sz="1200"/>
            </a:lvl4pPr>
            <a:lvl5pPr>
              <a:spcBef>
                <a:spcPts val="1000"/>
              </a:spcBef>
              <a:spcAft>
                <a:spcPts val="1200"/>
              </a:spcAft>
              <a:defRPr lang="de-DE" sz="12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ahmen 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de-DE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de-DE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de-DE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de-DE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de-DE" sz="14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ahmen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Eine Gruppe von Topfpflanzen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12475"/>
            <a:ext cx="5187859" cy="307902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solidFill>
                  <a:schemeClr val="tx1"/>
                </a:solidFill>
              </a:rPr>
              <a:t>Unternehmensziele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3BA3BEF-48B0-4CE9-1851-B3D7E01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Ihre Fragen,</a:t>
            </a:r>
            <a:br>
              <a:rPr lang="de-DE" sz="4400" dirty="0"/>
            </a:br>
            <a:r>
              <a:rPr lang="de-DE" sz="4400" dirty="0"/>
              <a:t>meine Antworten</a:t>
            </a:r>
          </a:p>
        </p:txBody>
      </p:sp>
      <p:pic>
        <p:nvPicPr>
          <p:cNvPr id="9" name="Inhaltsplatzhalter 8" descr="Person mit Konzeptidee">
            <a:extLst>
              <a:ext uri="{FF2B5EF4-FFF2-40B4-BE49-F238E27FC236}">
                <a16:creationId xmlns:a16="http://schemas.microsoft.com/office/drawing/2014/main" id="{B344E503-2B03-7105-BE78-ED4CEFC71F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475413" y="2933700"/>
            <a:ext cx="4572000" cy="3048000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05CEFF-03B7-AB70-5987-0FCA80C31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121400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56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Eine Gruppe von Topfpflanzen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12475"/>
            <a:ext cx="5187859" cy="307902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solidFill>
                  <a:schemeClr val="tx1"/>
                </a:solidFill>
              </a:rPr>
              <a:t>Unternehmensziele</a:t>
            </a:r>
          </a:p>
        </p:txBody>
      </p:sp>
    </p:spTree>
    <p:extLst>
      <p:ext uri="{BB962C8B-B14F-4D97-AF65-F5344CB8AC3E}">
        <p14:creationId xmlns:p14="http://schemas.microsoft.com/office/powerpoint/2010/main" val="269037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000" dirty="0"/>
              <a:t>Einleitung</a:t>
            </a:r>
          </a:p>
          <a:p>
            <a:pPr rtl="0"/>
            <a:r>
              <a:rPr lang="de-DE" sz="2000" dirty="0"/>
              <a:t>Arten von Unternehmenszielen</a:t>
            </a:r>
          </a:p>
          <a:p>
            <a:pPr rtl="0"/>
            <a:r>
              <a:rPr lang="de-DE" sz="2000" dirty="0"/>
              <a:t>Zielbeziehungen</a:t>
            </a:r>
          </a:p>
          <a:p>
            <a:pPr rtl="0"/>
            <a:r>
              <a:rPr lang="de-DE" sz="2000" dirty="0"/>
              <a:t>Konkurrierende Ziele</a:t>
            </a:r>
          </a:p>
          <a:p>
            <a:pPr rtl="0"/>
            <a:r>
              <a:rPr lang="de-DE" sz="2000" dirty="0"/>
              <a:t>Komplementäre Ziele</a:t>
            </a:r>
          </a:p>
          <a:p>
            <a:pPr rtl="0"/>
            <a:r>
              <a:rPr lang="de-DE" sz="2000" dirty="0"/>
              <a:t>Indifferente Ziele</a:t>
            </a:r>
          </a:p>
          <a:p>
            <a:pPr rtl="0"/>
            <a:r>
              <a:rPr lang="de-DE" sz="2000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Unternehmensziele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4953001" cy="350043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000" noProof="1"/>
              <a:t>Spezifische Vorgaben</a:t>
            </a:r>
          </a:p>
          <a:p>
            <a:pPr rtl="0"/>
            <a:r>
              <a:rPr lang="de-DE" sz="2000" noProof="1"/>
              <a:t>langfristige Sicherung des Erfolgs und der Existenz eines Unternehmens</a:t>
            </a:r>
          </a:p>
          <a:p>
            <a:pPr rtl="0"/>
            <a:r>
              <a:rPr lang="de-DE" sz="2000" noProof="1"/>
              <a:t>Leitlinien für das Handeln und die Entscheidungsfindung innerhalb der Organisation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Arten von Unternehmenszielen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367" y="1990696"/>
            <a:ext cx="5166360" cy="2078247"/>
          </a:xfrm>
          <a:solidFill>
            <a:schemeClr val="accent2"/>
          </a:solidFill>
        </p:spPr>
        <p:txBody>
          <a:bodyPr rtlCol="0"/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b="1" noProof="1"/>
              <a:t>Ökonomische Ziele</a:t>
            </a:r>
          </a:p>
          <a:p>
            <a:pPr rtl="0"/>
            <a:r>
              <a:rPr lang="de-DE" noProof="1"/>
              <a:t>Gewinnmaximierung</a:t>
            </a:r>
          </a:p>
          <a:p>
            <a:pPr rtl="0"/>
            <a:r>
              <a:rPr lang="de-DE" noProof="1"/>
              <a:t>Marktanteilssteigerung</a:t>
            </a:r>
          </a:p>
          <a:p>
            <a:pPr rtl="0"/>
            <a:r>
              <a:rPr lang="de-DE" noProof="1"/>
              <a:t>Kostenreduktion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F45215C-F83C-2C6B-9E60-C8815D65DE0E}"/>
              </a:ext>
            </a:extLst>
          </p:cNvPr>
          <p:cNvSpPr txBox="1">
            <a:spLocks/>
          </p:cNvSpPr>
          <p:nvPr/>
        </p:nvSpPr>
        <p:spPr>
          <a:xfrm>
            <a:off x="814367" y="4294640"/>
            <a:ext cx="5166360" cy="2078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noProof="1"/>
              <a:t>Ökologische Ziele</a:t>
            </a:r>
          </a:p>
          <a:p>
            <a:r>
              <a:rPr lang="de-DE" noProof="1"/>
              <a:t>Nachhaltigkeit</a:t>
            </a:r>
          </a:p>
          <a:p>
            <a:r>
              <a:rPr lang="de-DE" noProof="1"/>
              <a:t>Umweltfreundlichkeit</a:t>
            </a:r>
          </a:p>
          <a:p>
            <a:r>
              <a:rPr lang="de-DE" noProof="1"/>
              <a:t>Ressourcenschonung</a:t>
            </a:r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FE5B5F62-2F90-7C6D-4B66-30C2829B78B0}"/>
              </a:ext>
            </a:extLst>
          </p:cNvPr>
          <p:cNvSpPr txBox="1">
            <a:spLocks/>
          </p:cNvSpPr>
          <p:nvPr/>
        </p:nvSpPr>
        <p:spPr>
          <a:xfrm>
            <a:off x="6211273" y="1990697"/>
            <a:ext cx="5166360" cy="2078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noProof="1"/>
              <a:t>Soziale Ziele</a:t>
            </a:r>
          </a:p>
          <a:p>
            <a:r>
              <a:rPr lang="de-DE" noProof="1"/>
              <a:t>Mitarbeiterzufriedenheit</a:t>
            </a:r>
          </a:p>
          <a:p>
            <a:r>
              <a:rPr lang="de-DE" noProof="1"/>
              <a:t>Gesellschaftliche Verantwortung</a:t>
            </a:r>
          </a:p>
          <a:p>
            <a:r>
              <a:rPr lang="de-DE" noProof="1"/>
              <a:t>Kundenorientierung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94C244BC-2320-B3E5-EA22-0004960D8708}"/>
              </a:ext>
            </a:extLst>
          </p:cNvPr>
          <p:cNvSpPr txBox="1">
            <a:spLocks/>
          </p:cNvSpPr>
          <p:nvPr/>
        </p:nvSpPr>
        <p:spPr>
          <a:xfrm>
            <a:off x="6211273" y="4294640"/>
            <a:ext cx="5166360" cy="20782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noProof="1"/>
              <a:t>Innovationsziele</a:t>
            </a:r>
          </a:p>
          <a:p>
            <a:r>
              <a:rPr lang="de-DE" noProof="1"/>
              <a:t>Entwicklung neuer Produkte</a:t>
            </a:r>
          </a:p>
          <a:p>
            <a:r>
              <a:rPr lang="de-DE" noProof="1"/>
              <a:t>Einführung neuer Technologien</a:t>
            </a:r>
          </a:p>
          <a:p>
            <a:r>
              <a:rPr lang="de-DE" noProof="1"/>
              <a:t>Förderung von Forschung und Entwicklung</a:t>
            </a:r>
          </a:p>
        </p:txBody>
      </p:sp>
    </p:spTree>
    <p:extLst>
      <p:ext uri="{BB962C8B-B14F-4D97-AF65-F5344CB8AC3E}">
        <p14:creationId xmlns:p14="http://schemas.microsoft.com/office/powerpoint/2010/main" val="12774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Zielbeziehungen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FC1EFE4-1555-1B56-9858-66608812DA53}"/>
              </a:ext>
            </a:extLst>
          </p:cNvPr>
          <p:cNvGrpSpPr/>
          <p:nvPr/>
        </p:nvGrpSpPr>
        <p:grpSpPr>
          <a:xfrm>
            <a:off x="7921232" y="2193874"/>
            <a:ext cx="3015899" cy="3750135"/>
            <a:chOff x="7921232" y="2193874"/>
            <a:chExt cx="3015899" cy="3750135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9C733943-2BEA-2C63-3756-31BBC7709144}"/>
                </a:ext>
              </a:extLst>
            </p:cNvPr>
            <p:cNvSpPr txBox="1">
              <a:spLocks/>
            </p:cNvSpPr>
            <p:nvPr/>
          </p:nvSpPr>
          <p:spPr>
            <a:xfrm>
              <a:off x="7921232" y="2193874"/>
              <a:ext cx="3015899" cy="37501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defPPr>
                <a:defRPr lang="de-DE"/>
              </a:defPPr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endParaRPr lang="de-DE" b="1" noProof="1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de-DE" noProof="1"/>
                <a:t>indifferent</a:t>
              </a:r>
            </a:p>
          </p:txBody>
        </p:sp>
        <p:pic>
          <p:nvPicPr>
            <p:cNvPr id="13" name="Grafik 12" descr="Wiedergabe mit einfarbiger Füllung">
              <a:extLst>
                <a:ext uri="{FF2B5EF4-FFF2-40B4-BE49-F238E27FC236}">
                  <a16:creationId xmlns:a16="http://schemas.microsoft.com/office/drawing/2014/main" id="{821F45E4-996E-417C-5816-345BF3A0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71981" y="3699817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51967B6-AED4-230A-8096-E88B85852D3E}"/>
              </a:ext>
            </a:extLst>
          </p:cNvPr>
          <p:cNvGrpSpPr/>
          <p:nvPr/>
        </p:nvGrpSpPr>
        <p:grpSpPr>
          <a:xfrm>
            <a:off x="4587888" y="2193875"/>
            <a:ext cx="3015899" cy="3750135"/>
            <a:chOff x="4587888" y="2193875"/>
            <a:chExt cx="3015899" cy="3750135"/>
          </a:xfrm>
        </p:grpSpPr>
        <p:sp>
          <p:nvSpPr>
            <p:cNvPr id="10" name="Inhaltsplatzhalter 7">
              <a:extLst>
                <a:ext uri="{FF2B5EF4-FFF2-40B4-BE49-F238E27FC236}">
                  <a16:creationId xmlns:a16="http://schemas.microsoft.com/office/drawing/2014/main" id="{BA8629C9-1526-2A2D-F664-E99E6F952FDE}"/>
                </a:ext>
              </a:extLst>
            </p:cNvPr>
            <p:cNvSpPr txBox="1">
              <a:spLocks/>
            </p:cNvSpPr>
            <p:nvPr/>
          </p:nvSpPr>
          <p:spPr>
            <a:xfrm>
              <a:off x="4587888" y="2193875"/>
              <a:ext cx="3015899" cy="37501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defPPr>
                <a:defRPr lang="de-DE"/>
              </a:defPPr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endParaRPr lang="de-DE" b="1" noProof="1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de-DE" noProof="1"/>
                <a:t>komplementär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de-DE" b="1" noProof="1"/>
            </a:p>
          </p:txBody>
        </p:sp>
        <p:pic>
          <p:nvPicPr>
            <p:cNvPr id="15" name="Grafik 14" descr="Handschlag mit einfarbiger Füllung">
              <a:extLst>
                <a:ext uri="{FF2B5EF4-FFF2-40B4-BE49-F238E27FC236}">
                  <a16:creationId xmlns:a16="http://schemas.microsoft.com/office/drawing/2014/main" id="{2B57B1C7-406C-47B5-F046-F27FB5B8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475" y="3699817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2694E47-B74D-06D3-6903-2E75CFABC38B}"/>
              </a:ext>
            </a:extLst>
          </p:cNvPr>
          <p:cNvGrpSpPr/>
          <p:nvPr/>
        </p:nvGrpSpPr>
        <p:grpSpPr>
          <a:xfrm>
            <a:off x="1254544" y="2193876"/>
            <a:ext cx="3015899" cy="3750135"/>
            <a:chOff x="1254544" y="2193876"/>
            <a:chExt cx="3015899" cy="3750135"/>
          </a:xfrm>
        </p:grpSpPr>
        <p:sp>
          <p:nvSpPr>
            <p:cNvPr id="6" name="Inhaltsplatzhalter 7">
              <a:extLst>
                <a:ext uri="{FF2B5EF4-FFF2-40B4-BE49-F238E27FC236}">
                  <a16:creationId xmlns:a16="http://schemas.microsoft.com/office/drawing/2014/main" id="{94C244BC-2320-B3E5-EA22-0004960D8708}"/>
                </a:ext>
              </a:extLst>
            </p:cNvPr>
            <p:cNvSpPr txBox="1">
              <a:spLocks/>
            </p:cNvSpPr>
            <p:nvPr/>
          </p:nvSpPr>
          <p:spPr>
            <a:xfrm>
              <a:off x="1254544" y="2193876"/>
              <a:ext cx="3015899" cy="3750135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lIns="91440" tIns="45720" rIns="91440" bIns="45720" rtlCol="0">
              <a:normAutofit/>
            </a:bodyPr>
            <a:lstStyle>
              <a:defPPr>
                <a:defRPr lang="de-DE"/>
              </a:defPPr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de-DE"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e-DE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endParaRPr lang="de-DE" b="1" noProof="1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de-DE" noProof="1"/>
                <a:t>konkurrierend</a:t>
              </a:r>
            </a:p>
          </p:txBody>
        </p:sp>
        <p:pic>
          <p:nvPicPr>
            <p:cNvPr id="17" name="Grafik 16" descr="Blitz mit einfarbiger Füllung">
              <a:extLst>
                <a:ext uri="{FF2B5EF4-FFF2-40B4-BE49-F238E27FC236}">
                  <a16:creationId xmlns:a16="http://schemas.microsoft.com/office/drawing/2014/main" id="{6A05EE96-CF55-9998-3531-39815E81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9489" y="369981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6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181E271-513D-409B-3E29-A86D58F0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92" y="968598"/>
            <a:ext cx="7908816" cy="55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9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Konkurrierende Unternehmensziele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8691015" cy="350043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000" b="1" dirty="0"/>
              <a:t>Ziele, die sich gegenseitig behindern oder ausschließen</a:t>
            </a:r>
          </a:p>
          <a:p>
            <a:pPr marL="0" indent="0" rtl="0">
              <a:buNone/>
            </a:pPr>
            <a:endParaRPr lang="de-DE" sz="2000" noProof="1"/>
          </a:p>
          <a:p>
            <a:pPr marL="0" indent="0" rtl="0">
              <a:buNone/>
            </a:pPr>
            <a:r>
              <a:rPr lang="de-DE" sz="2000" b="1" noProof="1"/>
              <a:t>Beispiele</a:t>
            </a:r>
          </a:p>
          <a:p>
            <a:pPr rtl="0"/>
            <a:r>
              <a:rPr lang="de-DE" sz="2000" noProof="1"/>
              <a:t>Kostenreduktion vs. Qualitätssteigerung</a:t>
            </a:r>
          </a:p>
          <a:p>
            <a:pPr rtl="0"/>
            <a:r>
              <a:rPr lang="de-DE" sz="2000" noProof="1"/>
              <a:t>Kurzfristige Gewinnmaximierung vs. langfristige Investitionen in Nachhaltigkeit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1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Komplementäre Unternehmensziele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8691015" cy="350043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000" b="1" dirty="0"/>
              <a:t>Ziele, die sich gegenseitig fördern und stärken</a:t>
            </a:r>
          </a:p>
          <a:p>
            <a:pPr marL="0" indent="0" rtl="0">
              <a:buNone/>
            </a:pPr>
            <a:endParaRPr lang="de-DE" sz="2000" noProof="1"/>
          </a:p>
          <a:p>
            <a:pPr marL="0" indent="0" rtl="0">
              <a:buNone/>
            </a:pPr>
            <a:r>
              <a:rPr lang="de-DE" sz="2000" b="1" noProof="1"/>
              <a:t>Beispiel</a:t>
            </a:r>
          </a:p>
          <a:p>
            <a:pPr rtl="0"/>
            <a:r>
              <a:rPr lang="de-DE" sz="2000" noProof="1"/>
              <a:t>Mitarbeiterzufriedenheit steigern führt zu höherer Produktivität und Gewinnsteigerung</a:t>
            </a:r>
          </a:p>
          <a:p>
            <a:pPr rtl="0"/>
            <a:endParaRPr lang="de-DE" sz="2000" noProof="1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21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Indifferente Unternehmensziele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8691015" cy="350043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000" b="1" dirty="0"/>
              <a:t>Ziele, die voneinander unbeeinflusst sind</a:t>
            </a:r>
          </a:p>
          <a:p>
            <a:pPr marL="0" indent="0" rtl="0">
              <a:buNone/>
            </a:pPr>
            <a:endParaRPr lang="de-DE" sz="2000" noProof="1"/>
          </a:p>
          <a:p>
            <a:pPr marL="0" indent="0" rtl="0">
              <a:buNone/>
            </a:pPr>
            <a:r>
              <a:rPr lang="de-DE" sz="2000" b="1" noProof="1"/>
              <a:t>Beispiel</a:t>
            </a:r>
          </a:p>
          <a:p>
            <a:pPr rtl="0"/>
            <a:r>
              <a:rPr lang="de-DE" sz="2000" noProof="1"/>
              <a:t>Ausbau der Social Media Präsenz und Erhöhung der Anzahl der Vertriebspartner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52970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7_TF66722518_Win32" id="{E972A4B9-2894-4757-A360-1E32FC91FFE5}" vid="{7417ABF5-C62B-4A81-A600-D1D986DE575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{72183B34-B801-4641-B0B9-A36C8618C7DF}tf66722518_win32</Template>
  <TotalTime>0</TotalTime>
  <Words>160</Words>
  <Application>Microsoft Office PowerPoint</Application>
  <PresentationFormat>Breitbild</PresentationFormat>
  <Paragraphs>73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Bodoni MT</vt:lpstr>
      <vt:lpstr>Calibri</vt:lpstr>
      <vt:lpstr>Source Sans Pro Light</vt:lpstr>
      <vt:lpstr>Benutzerdefiniert</vt:lpstr>
      <vt:lpstr>Unternehmensziele</vt:lpstr>
      <vt:lpstr>Agenda</vt:lpstr>
      <vt:lpstr>Unternehmensziele</vt:lpstr>
      <vt:lpstr>Arten von Unternehmenszielen</vt:lpstr>
      <vt:lpstr>Zielbeziehungen</vt:lpstr>
      <vt:lpstr>PowerPoint-Präsentation</vt:lpstr>
      <vt:lpstr>Konkurrierende Unternehmensziele</vt:lpstr>
      <vt:lpstr>Komplementäre Unternehmensziele</vt:lpstr>
      <vt:lpstr>Indifferente Unternehmensziele</vt:lpstr>
      <vt:lpstr>Ihre Fragen, meine Antworten</vt:lpstr>
      <vt:lpstr>Unternehmensziele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2024-07-30T15:08:39Z</dcterms:created>
  <dcterms:modified xsi:type="dcterms:W3CDTF">2024-07-30T15:26:47Z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