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4" r:id="rId6"/>
    <p:sldId id="277" r:id="rId7"/>
    <p:sldId id="285" r:id="rId8"/>
    <p:sldId id="286" r:id="rId9"/>
    <p:sldId id="287" r:id="rId10"/>
    <p:sldId id="288" r:id="rId11"/>
    <p:sldId id="289" r:id="rId12"/>
    <p:sldId id="290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1A48F9-274A-42DF-A25B-04ED6B82BFD1}" v="7" dt="2024-08-12T13:39:24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4570" autoAdjust="0"/>
  </p:normalViewPr>
  <p:slideViewPr>
    <p:cSldViewPr snapToGrid="0">
      <p:cViewPr varScale="1">
        <p:scale>
          <a:sx n="54" d="100"/>
          <a:sy n="54" d="100"/>
        </p:scale>
        <p:origin x="12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Neumann" userId="e07587b9-5803-4dd8-acfc-2a6eb396eb4f" providerId="ADAL" clId="{FB1A48F9-274A-42DF-A25B-04ED6B82BFD1}"/>
    <pc:docChg chg="custSel addSld modSld sldOrd">
      <pc:chgData name="Andre Neumann" userId="e07587b9-5803-4dd8-acfc-2a6eb396eb4f" providerId="ADAL" clId="{FB1A48F9-274A-42DF-A25B-04ED6B82BFD1}" dt="2024-08-12T13:39:30.962" v="267"/>
      <pc:docMkLst>
        <pc:docMk/>
      </pc:docMkLst>
      <pc:sldChg chg="modSp mod modNotesTx">
        <pc:chgData name="Andre Neumann" userId="e07587b9-5803-4dd8-acfc-2a6eb396eb4f" providerId="ADAL" clId="{FB1A48F9-274A-42DF-A25B-04ED6B82BFD1}" dt="2024-08-12T13:36:54.621" v="45" actId="20577"/>
        <pc:sldMkLst>
          <pc:docMk/>
          <pc:sldMk cId="476840157" sldId="286"/>
        </pc:sldMkLst>
        <pc:spChg chg="mod">
          <ac:chgData name="Andre Neumann" userId="e07587b9-5803-4dd8-acfc-2a6eb396eb4f" providerId="ADAL" clId="{FB1A48F9-274A-42DF-A25B-04ED6B82BFD1}" dt="2024-08-12T13:36:54.621" v="45" actId="20577"/>
          <ac:spMkLst>
            <pc:docMk/>
            <pc:sldMk cId="476840157" sldId="286"/>
            <ac:spMk id="8" creationId="{E1335FFE-C501-3CA5-23EB-09E437741620}"/>
          </ac:spMkLst>
        </pc:spChg>
      </pc:sldChg>
      <pc:sldChg chg="addSp modSp add mod modNotesTx">
        <pc:chgData name="Andre Neumann" userId="e07587b9-5803-4dd8-acfc-2a6eb396eb4f" providerId="ADAL" clId="{FB1A48F9-274A-42DF-A25B-04ED6B82BFD1}" dt="2024-08-12T13:37:37.457" v="166"/>
        <pc:sldMkLst>
          <pc:docMk/>
          <pc:sldMk cId="1891656160" sldId="287"/>
        </pc:sldMkLst>
        <pc:spChg chg="mod">
          <ac:chgData name="Andre Neumann" userId="e07587b9-5803-4dd8-acfc-2a6eb396eb4f" providerId="ADAL" clId="{FB1A48F9-274A-42DF-A25B-04ED6B82BFD1}" dt="2024-08-12T13:37:06.739" v="73" actId="20577"/>
          <ac:spMkLst>
            <pc:docMk/>
            <pc:sldMk cId="1891656160" sldId="287"/>
            <ac:spMk id="2" creationId="{6719F29B-F233-48AF-8261-F33A4E079E3E}"/>
          </ac:spMkLst>
        </pc:spChg>
        <pc:spChg chg="add">
          <ac:chgData name="Andre Neumann" userId="e07587b9-5803-4dd8-acfc-2a6eb396eb4f" providerId="ADAL" clId="{FB1A48F9-274A-42DF-A25B-04ED6B82BFD1}" dt="2024-08-12T13:37:37.457" v="166"/>
          <ac:spMkLst>
            <pc:docMk/>
            <pc:sldMk cId="1891656160" sldId="287"/>
            <ac:spMk id="3" creationId="{FC2FB2A2-18C3-1D49-CE33-2F0F378E76FD}"/>
          </ac:spMkLst>
        </pc:spChg>
        <pc:spChg chg="add">
          <ac:chgData name="Andre Neumann" userId="e07587b9-5803-4dd8-acfc-2a6eb396eb4f" providerId="ADAL" clId="{FB1A48F9-274A-42DF-A25B-04ED6B82BFD1}" dt="2024-08-12T13:37:37.457" v="166"/>
          <ac:spMkLst>
            <pc:docMk/>
            <pc:sldMk cId="1891656160" sldId="287"/>
            <ac:spMk id="5" creationId="{BE482EBD-9F37-4559-C6BA-3F2E8697B212}"/>
          </ac:spMkLst>
        </pc:spChg>
        <pc:spChg chg="mod">
          <ac:chgData name="Andre Neumann" userId="e07587b9-5803-4dd8-acfc-2a6eb396eb4f" providerId="ADAL" clId="{FB1A48F9-274A-42DF-A25B-04ED6B82BFD1}" dt="2024-08-12T13:37:28.843" v="165" actId="20577"/>
          <ac:spMkLst>
            <pc:docMk/>
            <pc:sldMk cId="1891656160" sldId="287"/>
            <ac:spMk id="8" creationId="{E1335FFE-C501-3CA5-23EB-09E437741620}"/>
          </ac:spMkLst>
        </pc:spChg>
      </pc:sldChg>
      <pc:sldChg chg="addSp delSp modSp add mod modNotesTx">
        <pc:chgData name="Andre Neumann" userId="e07587b9-5803-4dd8-acfc-2a6eb396eb4f" providerId="ADAL" clId="{FB1A48F9-274A-42DF-A25B-04ED6B82BFD1}" dt="2024-08-12T13:38:20.217" v="183" actId="113"/>
        <pc:sldMkLst>
          <pc:docMk/>
          <pc:sldMk cId="620776176" sldId="288"/>
        </pc:sldMkLst>
        <pc:spChg chg="mod">
          <ac:chgData name="Andre Neumann" userId="e07587b9-5803-4dd8-acfc-2a6eb396eb4f" providerId="ADAL" clId="{FB1A48F9-274A-42DF-A25B-04ED6B82BFD1}" dt="2024-08-12T13:37:50.048" v="175" actId="20577"/>
          <ac:spMkLst>
            <pc:docMk/>
            <pc:sldMk cId="620776176" sldId="288"/>
            <ac:spMk id="2" creationId="{6719F29B-F233-48AF-8261-F33A4E079E3E}"/>
          </ac:spMkLst>
        </pc:spChg>
        <pc:spChg chg="add mod">
          <ac:chgData name="Andre Neumann" userId="e07587b9-5803-4dd8-acfc-2a6eb396eb4f" providerId="ADAL" clId="{FB1A48F9-274A-42DF-A25B-04ED6B82BFD1}" dt="2024-08-12T13:38:20.217" v="183" actId="113"/>
          <ac:spMkLst>
            <pc:docMk/>
            <pc:sldMk cId="620776176" sldId="288"/>
            <ac:spMk id="7" creationId="{D272C1FE-0BA8-4FC3-B29C-A6BE9C61F28E}"/>
          </ac:spMkLst>
        </pc:spChg>
        <pc:spChg chg="del">
          <ac:chgData name="Andre Neumann" userId="e07587b9-5803-4dd8-acfc-2a6eb396eb4f" providerId="ADAL" clId="{FB1A48F9-274A-42DF-A25B-04ED6B82BFD1}" dt="2024-08-12T13:37:53.511" v="176" actId="478"/>
          <ac:spMkLst>
            <pc:docMk/>
            <pc:sldMk cId="620776176" sldId="288"/>
            <ac:spMk id="8" creationId="{E1335FFE-C501-3CA5-23EB-09E437741620}"/>
          </ac:spMkLst>
        </pc:spChg>
        <pc:picChg chg="add mod">
          <ac:chgData name="Andre Neumann" userId="e07587b9-5803-4dd8-acfc-2a6eb396eb4f" providerId="ADAL" clId="{FB1A48F9-274A-42DF-A25B-04ED6B82BFD1}" dt="2024-08-12T13:38:08.338" v="179" actId="1076"/>
          <ac:picMkLst>
            <pc:docMk/>
            <pc:sldMk cId="620776176" sldId="288"/>
            <ac:picMk id="5" creationId="{0C4EED31-4A8E-52CE-B374-6E7186504F8C}"/>
          </ac:picMkLst>
        </pc:picChg>
      </pc:sldChg>
      <pc:sldChg chg="addSp modSp add mod ord modNotesTx">
        <pc:chgData name="Andre Neumann" userId="e07587b9-5803-4dd8-acfc-2a6eb396eb4f" providerId="ADAL" clId="{FB1A48F9-274A-42DF-A25B-04ED6B82BFD1}" dt="2024-08-12T13:39:23.254" v="264"/>
        <pc:sldMkLst>
          <pc:docMk/>
          <pc:sldMk cId="2612884926" sldId="289"/>
        </pc:sldMkLst>
        <pc:spChg chg="mod">
          <ac:chgData name="Andre Neumann" userId="e07587b9-5803-4dd8-acfc-2a6eb396eb4f" providerId="ADAL" clId="{FB1A48F9-274A-42DF-A25B-04ED6B82BFD1}" dt="2024-08-12T13:38:39.928" v="201" actId="20577"/>
          <ac:spMkLst>
            <pc:docMk/>
            <pc:sldMk cId="2612884926" sldId="289"/>
            <ac:spMk id="2" creationId="{6719F29B-F233-48AF-8261-F33A4E079E3E}"/>
          </ac:spMkLst>
        </pc:spChg>
        <pc:spChg chg="add">
          <ac:chgData name="Andre Neumann" userId="e07587b9-5803-4dd8-acfc-2a6eb396eb4f" providerId="ADAL" clId="{FB1A48F9-274A-42DF-A25B-04ED6B82BFD1}" dt="2024-08-12T13:39:23.254" v="264"/>
          <ac:spMkLst>
            <pc:docMk/>
            <pc:sldMk cId="2612884926" sldId="289"/>
            <ac:spMk id="3" creationId="{AB2487BF-93DB-3B4A-EF0F-51C200CD771A}"/>
          </ac:spMkLst>
        </pc:spChg>
        <pc:spChg chg="mod">
          <ac:chgData name="Andre Neumann" userId="e07587b9-5803-4dd8-acfc-2a6eb396eb4f" providerId="ADAL" clId="{FB1A48F9-274A-42DF-A25B-04ED6B82BFD1}" dt="2024-08-12T13:39:12.035" v="263" actId="20577"/>
          <ac:spMkLst>
            <pc:docMk/>
            <pc:sldMk cId="2612884926" sldId="289"/>
            <ac:spMk id="8" creationId="{E1335FFE-C501-3CA5-23EB-09E437741620}"/>
          </ac:spMkLst>
        </pc:spChg>
      </pc:sldChg>
      <pc:sldChg chg="add ord">
        <pc:chgData name="Andre Neumann" userId="e07587b9-5803-4dd8-acfc-2a6eb396eb4f" providerId="ADAL" clId="{FB1A48F9-274A-42DF-A25B-04ED6B82BFD1}" dt="2024-08-12T13:39:30.962" v="267"/>
        <pc:sldMkLst>
          <pc:docMk/>
          <pc:sldMk cId="3320454143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036BD1-D52A-47E6-96F3-7FE26C8D1700}" type="datetime1">
              <a:rPr lang="de-DE" smtClean="0"/>
              <a:t>12.08.2024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CB1D3-BF63-4A30-93AB-65E8BED3EA06}" type="datetime1">
              <a:rPr lang="de-DE" smtClean="0"/>
              <a:pPr/>
              <a:t>12.08.2024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85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86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Wichtige Vergleichskriterien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Qualität der Produkte/Dienstleistungen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Verarbeitungsqualität, technische Spezifikationen, Haltbarkeit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Liefer- und Zahlungsbedingungen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Lieferzeiten, Lieferkosten, Zahlungsziele, Skontomöglichkeiten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Service und Support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Garantie- und Serviceleistungen, Verfügbarkeit von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Unternehmensreputation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Zuverlässigkeit des Anbieters, Erfahrungen und Referenzen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90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Relevanzbewertung:</a:t>
            </a:r>
            <a:r>
              <a:rPr lang="de-DE" dirty="0"/>
              <a:t> Unterschiedliche Kriterien haben je nach Projekt oder Bedarf unterschiedliche </a:t>
            </a:r>
            <a:r>
              <a:rPr lang="de-DE" dirty="0" err="1"/>
              <a:t>Bedeutungen.Beispiel</a:t>
            </a:r>
            <a:r>
              <a:rPr lang="de-DE" dirty="0"/>
              <a:t>: Für ein IT-Projekt könnte die technische Qualität wichtiger sein als der Preis.</a:t>
            </a:r>
          </a:p>
          <a:p>
            <a:r>
              <a:rPr lang="de-DE" b="1" dirty="0"/>
              <a:t>Punktevergabe:</a:t>
            </a:r>
            <a:r>
              <a:rPr lang="de-DE" dirty="0"/>
              <a:t> Jedes Kriterium erhält eine Gewichtung (z.B. 1-10), die dann auf die Angebote angewendet wird.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542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Schritte im qualitativen Angebotsvergleich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b="1" dirty="0"/>
              <a:t>Kriterien definieren:</a:t>
            </a:r>
            <a:r>
              <a:rPr lang="de-DE" dirty="0"/>
              <a:t> Festlegung der relevanten Vergleichskriterien.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Gewichtung festlegen:</a:t>
            </a:r>
            <a:r>
              <a:rPr lang="de-DE" dirty="0"/>
              <a:t> Bestimmen, wie wichtig jedes Kriterium im Vergleich ist.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Punkte vergeben:</a:t>
            </a:r>
            <a:r>
              <a:rPr lang="de-DE" dirty="0"/>
              <a:t> Angebote nach den Kriterien bewerten und Punkte vergeben.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Gesamtbewertung erstellen:</a:t>
            </a:r>
            <a:r>
              <a:rPr lang="de-DE" dirty="0"/>
              <a:t> Punkte zusammenführen, um das beste Angebot zu identifizieren.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6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761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Ganzheitliche Bewertung:</a:t>
            </a:r>
            <a:r>
              <a:rPr lang="de-DE" dirty="0"/>
              <a:t> Berücksichtigt mehr als nur den Preis.</a:t>
            </a:r>
          </a:p>
          <a:p>
            <a:r>
              <a:rPr lang="de-DE" b="1" dirty="0"/>
              <a:t>Risiko-Minimierung:</a:t>
            </a:r>
            <a:r>
              <a:rPr lang="de-DE" dirty="0"/>
              <a:t> Reduziert das Risiko einer unzureichenden Leistung durch die Auswahl des besten Gesamtangebots.</a:t>
            </a:r>
          </a:p>
          <a:p>
            <a:r>
              <a:rPr lang="de-DE" b="1" dirty="0"/>
              <a:t>Flexibilität:</a:t>
            </a:r>
            <a:r>
              <a:rPr lang="de-DE" dirty="0"/>
              <a:t> Kann an die spezifischen Bedürfnisse des Projekts angepasst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885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12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m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20" name="Textplatzhalter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5" name="Textplatzhalter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26" name="Textplatzhalter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7" name="Textplatzhalter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28" name="Textplatzhalter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umsplatzhalter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29.7.20XX</a:t>
            </a:r>
          </a:p>
        </p:txBody>
      </p:sp>
      <p:sp>
        <p:nvSpPr>
          <p:cNvPr id="42" name="Fußzeilenplatzhalter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Mitarbeiterorientierung</a:t>
            </a:r>
          </a:p>
        </p:txBody>
      </p:sp>
      <p:sp>
        <p:nvSpPr>
          <p:cNvPr id="43" name="Foliennummernplatzhalter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/>
              <a:t>‹Nr.›</a:t>
            </a:fld>
            <a:endParaRPr lang="de-DE" noProof="0"/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richtiger Inhal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Datumsplatzhalter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29.7.20XX</a:t>
            </a:r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de-DE" noProof="0"/>
              <a:t>Mitarbeiterorientierung</a:t>
            </a:r>
          </a:p>
        </p:txBody>
      </p:sp>
      <p:sp>
        <p:nvSpPr>
          <p:cNvPr id="10" name="Foliennummernplatzhalter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29.7.20XX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Mitarbeiterorientierung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foli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Bildplatzhalter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de-DE" noProof="0"/>
              <a:t>Klicken Sie, um ein Bild hinzuzufügen.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de-DE" noProof="0"/>
              <a:t>Klicken Sie, um ein Bild hinzuzufügen.</a:t>
            </a:r>
          </a:p>
        </p:txBody>
      </p:sp>
      <p:sp>
        <p:nvSpPr>
          <p:cNvPr id="8" name="Bildplatzhalter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de-DE" noProof="0"/>
              <a:t>Klicken Sie, um ein Bild hinzuzufügen.</a:t>
            </a:r>
          </a:p>
        </p:txBody>
      </p:sp>
      <p:sp>
        <p:nvSpPr>
          <p:cNvPr id="9" name="Bildplatzhalter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de-DE" noProof="0"/>
              <a:t>Klicken Sie, um ein Bild hinzuzufügen.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0" name="Textplatzhalter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24" name="Datumsplatzhalter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29.7.20XX</a:t>
            </a:r>
          </a:p>
        </p:txBody>
      </p:sp>
      <p:sp>
        <p:nvSpPr>
          <p:cNvPr id="25" name="Fußzeilenplatzhalter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Mitarbeiterorientierung</a:t>
            </a:r>
          </a:p>
        </p:txBody>
      </p:sp>
      <p:sp>
        <p:nvSpPr>
          <p:cNvPr id="26" name="Foliennummernplatzhalter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Datumsplatzhalter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29.7.20XX</a:t>
            </a:r>
          </a:p>
        </p:txBody>
      </p:sp>
      <p:sp>
        <p:nvSpPr>
          <p:cNvPr id="22" name="Fußzeilenplatzhalter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de-DE" noProof="0"/>
              <a:t>Mitarbeiterorientierung</a:t>
            </a:r>
          </a:p>
        </p:txBody>
      </p:sp>
      <p:sp>
        <p:nvSpPr>
          <p:cNvPr id="23" name="Foliennummernplatzhalter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Textmasterformat durch Klicken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Datumsplatzhalter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de-DE" noProof="0"/>
              <a:t>29.7.20XX</a:t>
            </a:r>
          </a:p>
        </p:txBody>
      </p:sp>
      <p:sp>
        <p:nvSpPr>
          <p:cNvPr id="15" name="Fußzeilenplatzhalter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de-DE" noProof="0"/>
              <a:t>Mitarbeiterorientierung</a:t>
            </a:r>
          </a:p>
        </p:txBody>
      </p:sp>
      <p:sp>
        <p:nvSpPr>
          <p:cNvPr id="16" name="Foliennummernplatzhalter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ier Inhal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1" name="Datumsplatzhalter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de-DE" noProof="0"/>
              <a:t>29.7.20XX</a:t>
            </a:r>
          </a:p>
        </p:txBody>
      </p:sp>
      <p:sp>
        <p:nvSpPr>
          <p:cNvPr id="22" name="Fußzeilenplatzhalter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de-DE" noProof="0"/>
              <a:t>Mitarbeiterorientierung</a:t>
            </a:r>
          </a:p>
        </p:txBody>
      </p:sp>
      <p:sp>
        <p:nvSpPr>
          <p:cNvPr id="23" name="Foliennummernplatzhalter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inker Inhal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4" name="Datumsplatzhalter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de-DE" noProof="0"/>
              <a:t>29.7.20XX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5" name="Fußzeilenplatzhalter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de-DE" noProof="0"/>
              <a:t>Mitarbeiterorientierung</a:t>
            </a:r>
          </a:p>
        </p:txBody>
      </p:sp>
      <p:sp>
        <p:nvSpPr>
          <p:cNvPr id="16" name="Foliennummernplatzhalter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mit oberem Rand zentrier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29.7.20XX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Mitarbeiterorientierung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zentrier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Datumsplatzhalter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de-DE" noProof="0"/>
              <a:t>29.7.20XX</a:t>
            </a:r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Mitarbeiterorientierung</a:t>
            </a:r>
          </a:p>
        </p:txBody>
      </p:sp>
      <p:sp>
        <p:nvSpPr>
          <p:cNvPr id="10" name="Foliennummernplatzhalter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Aufzählungszeichen 1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Aufzählungszeichen 2</a:t>
            </a: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Aufzählungszeichen 3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Aufzählungszeichen 4</a:t>
            </a:r>
          </a:p>
        </p:txBody>
      </p:sp>
      <p:sp>
        <p:nvSpPr>
          <p:cNvPr id="21" name="Online-Bildplatzhalt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de-DE" noProof="0"/>
              <a:t>Onlinebild durch Klicken auf das Symbol hinzufügen</a:t>
            </a:r>
          </a:p>
        </p:txBody>
      </p:sp>
      <p:sp>
        <p:nvSpPr>
          <p:cNvPr id="22" name="Online-Bildplatzhalt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de-DE" noProof="0"/>
              <a:t>Onlinebild durch Klicken auf das Symbol hinzufügen</a:t>
            </a:r>
          </a:p>
        </p:txBody>
      </p:sp>
      <p:sp>
        <p:nvSpPr>
          <p:cNvPr id="23" name="Online-Bildplatzhalt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de-DE" noProof="0"/>
              <a:t>Onlinebild durch Klicken auf das Symbol hinzufügen</a:t>
            </a:r>
          </a:p>
        </p:txBody>
      </p:sp>
      <p:sp>
        <p:nvSpPr>
          <p:cNvPr id="24" name="Online-Bildplatzhalt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de-DE" noProof="0"/>
              <a:t>Onlinebild durch Klicken auf das Symbol hinzufügen</a:t>
            </a:r>
          </a:p>
        </p:txBody>
      </p:sp>
      <p:sp>
        <p:nvSpPr>
          <p:cNvPr id="25" name="Datumsplatzhalter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29.7.20XX</a:t>
            </a:r>
          </a:p>
        </p:txBody>
      </p:sp>
      <p:sp>
        <p:nvSpPr>
          <p:cNvPr id="26" name="Fußzeilenplatzhalter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Mitarbeiterorientierung</a:t>
            </a:r>
          </a:p>
        </p:txBody>
      </p:sp>
      <p:sp>
        <p:nvSpPr>
          <p:cNvPr id="27" name="Foliennummernplatzhalter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vier Bil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Aufzählungszeichen 1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Aufzählungszeichen 2</a:t>
            </a: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Aufzählungszeichen 3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Aufzählungszeichen 4</a:t>
            </a:r>
          </a:p>
        </p:txBody>
      </p:sp>
      <p:sp>
        <p:nvSpPr>
          <p:cNvPr id="21" name="Online-Bildplatzhalt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de-DE" noProof="0"/>
              <a:t>Onlinebild durch Klicken auf das Symbol hinzufügen</a:t>
            </a:r>
          </a:p>
        </p:txBody>
      </p:sp>
      <p:sp>
        <p:nvSpPr>
          <p:cNvPr id="22" name="Online-Bildplatzhalt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de-DE" noProof="0"/>
              <a:t>Onlinebild durch Klicken auf das Symbol hinzufügen</a:t>
            </a:r>
          </a:p>
        </p:txBody>
      </p:sp>
      <p:sp>
        <p:nvSpPr>
          <p:cNvPr id="23" name="Online-Bildplatzhalt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de-DE" noProof="0"/>
              <a:t>Onlinebild durch Klicken auf das Symbol hinzufügen</a:t>
            </a:r>
          </a:p>
        </p:txBody>
      </p:sp>
      <p:sp>
        <p:nvSpPr>
          <p:cNvPr id="24" name="Online-Bildplatzhalt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de-DE" noProof="0"/>
              <a:t>Onlinebild durch Klicken auf das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Aufzählungszeichen 1</a:t>
            </a: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Aufzählungszeichen 2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Aufzählungszeichen 3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Aufzählungszeichen 4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0" name="Datumsplatzhalter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de-DE" noProof="0"/>
              <a:t>29.7.20XX</a:t>
            </a:r>
          </a:p>
        </p:txBody>
      </p:sp>
      <p:sp>
        <p:nvSpPr>
          <p:cNvPr id="31" name="Fußzeilenplatzhalter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de-DE" noProof="0"/>
              <a:t>Mitarbeiterorientierung</a:t>
            </a:r>
          </a:p>
        </p:txBody>
      </p:sp>
      <p:sp>
        <p:nvSpPr>
          <p:cNvPr id="32" name="Foliennummernplatzhalter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29.7.20XX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Mitarbeiterorientierung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465970"/>
            <a:ext cx="6408761" cy="2387600"/>
          </a:xfrm>
        </p:spPr>
        <p:txBody>
          <a:bodyPr rtlCol="0"/>
          <a:lstStyle/>
          <a:p>
            <a:pPr rtl="0"/>
            <a:r>
              <a:rPr lang="de-DE" dirty="0"/>
              <a:t>Qualitativer Angebotsvergleich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rtlCol="0"/>
          <a:lstStyle/>
          <a:p>
            <a:pPr rtl="0"/>
            <a:r>
              <a:rPr lang="de-DE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DF4BB2-624B-43EE-8846-5659141C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dirty="0"/>
              <a:t>Einführung</a:t>
            </a:r>
          </a:p>
          <a:p>
            <a:pPr rtl="0"/>
            <a:r>
              <a:rPr lang="de-DE" dirty="0"/>
              <a:t>Kriterien für den Vergleich</a:t>
            </a:r>
          </a:p>
          <a:p>
            <a:pPr rtl="0"/>
            <a:r>
              <a:rPr lang="de-DE" dirty="0"/>
              <a:t>Gewichtung der Kriterien</a:t>
            </a:r>
          </a:p>
          <a:p>
            <a:pPr rtl="0"/>
            <a:r>
              <a:rPr lang="de-DE" dirty="0"/>
              <a:t>Durchführung des Vergleichs</a:t>
            </a:r>
          </a:p>
          <a:p>
            <a:pPr rtl="0"/>
            <a:r>
              <a:rPr lang="de-DE" dirty="0"/>
              <a:t>Beispiel</a:t>
            </a:r>
          </a:p>
          <a:p>
            <a:pPr rtl="0"/>
            <a:r>
              <a:rPr lang="de-DE" dirty="0"/>
              <a:t>Zusammenfassung</a:t>
            </a:r>
          </a:p>
          <a:p>
            <a:pPr rtl="0"/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068B7E0-3F26-4101-8308-9627365C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/>
              <a:t>29.7.20XX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973" y="1081404"/>
            <a:ext cx="9426054" cy="1305562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/>
              <a:t>Qualitativer Angebotsvergleich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29.7.20XX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de-DE" smtClean="0"/>
              <a:pPr rtl="0"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1335FFE-C501-3CA5-23EB-09E437741620}"/>
              </a:ext>
            </a:extLst>
          </p:cNvPr>
          <p:cNvSpPr txBox="1"/>
          <p:nvPr/>
        </p:nvSpPr>
        <p:spPr>
          <a:xfrm>
            <a:off x="1773072" y="2751157"/>
            <a:ext cx="9580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Definition:</a:t>
            </a:r>
            <a:r>
              <a:rPr lang="de-DE" sz="2800" dirty="0"/>
              <a:t> </a:t>
            </a:r>
          </a:p>
          <a:p>
            <a:r>
              <a:rPr lang="de-DE" sz="2800" dirty="0"/>
              <a:t>Ein qualitativer Angebotsvergleich ist eine Methode, um nicht nur den Preis, sondern auch andere relevante Faktoren bei der Auswahl eines Angebots zu bewerten.</a:t>
            </a:r>
          </a:p>
          <a:p>
            <a:endParaRPr lang="de-DE" sz="2800" b="1" dirty="0"/>
          </a:p>
          <a:p>
            <a:r>
              <a:rPr lang="de-DE" sz="2800" b="1" dirty="0"/>
              <a:t>Ziel:</a:t>
            </a:r>
          </a:p>
          <a:p>
            <a:r>
              <a:rPr lang="de-DE" sz="2800" dirty="0"/>
              <a:t>Das Ziel ist es, das beste Gesamtangebot zu identifizieren, das den spezifischen Anforderungen am besten entspricht.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973" y="1081404"/>
            <a:ext cx="9426054" cy="1305562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/>
              <a:t>Kriterien für den Vergleich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29.7.20XX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de-DE" smtClean="0"/>
              <a:pPr rtl="0"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1335FFE-C501-3CA5-23EB-09E437741620}"/>
              </a:ext>
            </a:extLst>
          </p:cNvPr>
          <p:cNvSpPr txBox="1"/>
          <p:nvPr/>
        </p:nvSpPr>
        <p:spPr>
          <a:xfrm>
            <a:off x="1773072" y="3248273"/>
            <a:ext cx="95807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Qualität der Produkte / Dienstleistungen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Liefer- und Zahlungsbedingungen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Service und Support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Unternehmensreputation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12281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973" y="1081404"/>
            <a:ext cx="9426054" cy="1305562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/>
              <a:t>Gewichtung der Kriterien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29.7.20XX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de-DE" smtClean="0"/>
              <a:pPr rtl="0"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1335FFE-C501-3CA5-23EB-09E437741620}"/>
              </a:ext>
            </a:extLst>
          </p:cNvPr>
          <p:cNvSpPr txBox="1"/>
          <p:nvPr/>
        </p:nvSpPr>
        <p:spPr>
          <a:xfrm>
            <a:off x="1773072" y="3248273"/>
            <a:ext cx="9580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Relevanzbewertung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Punktevergabe (Skala)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7684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973" y="1081404"/>
            <a:ext cx="9426054" cy="1305562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/>
              <a:t>Durchführung des Vergleichs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29.7.20XX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de-DE" smtClean="0"/>
              <a:pPr rtl="0"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1335FFE-C501-3CA5-23EB-09E437741620}"/>
              </a:ext>
            </a:extLst>
          </p:cNvPr>
          <p:cNvSpPr txBox="1"/>
          <p:nvPr/>
        </p:nvSpPr>
        <p:spPr>
          <a:xfrm>
            <a:off x="1773072" y="3248273"/>
            <a:ext cx="9580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Kriterien definieren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Gewichtung festlegen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Punkte vergeben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Gesamtbewertung erstellen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89165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973" y="1081404"/>
            <a:ext cx="9426054" cy="1305562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/>
              <a:t>Beispiel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29.7.20XX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de-DE" smtClean="0"/>
              <a:pPr rtl="0">
                <a:spcAft>
                  <a:spcPts val="600"/>
                </a:spcAft>
              </a:pPr>
              <a:t>7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4EED31-4A8E-52CE-B374-6E718650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34" y="2662045"/>
            <a:ext cx="9621593" cy="275310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272C1FE-0BA8-4FC3-B29C-A6BE9C61F28E}"/>
              </a:ext>
            </a:extLst>
          </p:cNvPr>
          <p:cNvSpPr txBox="1"/>
          <p:nvPr/>
        </p:nvSpPr>
        <p:spPr>
          <a:xfrm>
            <a:off x="1187433" y="5690233"/>
            <a:ext cx="9621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Anbieter A bietet das qualitativ beste Angebot, obwohl er nicht den niedrigsten Preis hat.</a:t>
            </a:r>
          </a:p>
        </p:txBody>
      </p:sp>
    </p:spTree>
    <p:extLst>
      <p:ext uri="{BB962C8B-B14F-4D97-AF65-F5344CB8AC3E}">
        <p14:creationId xmlns:p14="http://schemas.microsoft.com/office/powerpoint/2010/main" val="62077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973" y="1081404"/>
            <a:ext cx="9426054" cy="1305562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/>
              <a:t>Zusammenfassung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29.7.20XX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de-DE" smtClean="0"/>
              <a:pPr rtl="0"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1335FFE-C501-3CA5-23EB-09E437741620}"/>
              </a:ext>
            </a:extLst>
          </p:cNvPr>
          <p:cNvSpPr txBox="1"/>
          <p:nvPr/>
        </p:nvSpPr>
        <p:spPr>
          <a:xfrm>
            <a:off x="1773072" y="3248273"/>
            <a:ext cx="9580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Ganzheitliche Bewertung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Risiko-Minimierung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Flexibilität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61288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465970"/>
            <a:ext cx="6408761" cy="2387600"/>
          </a:xfrm>
        </p:spPr>
        <p:txBody>
          <a:bodyPr rtlCol="0"/>
          <a:lstStyle/>
          <a:p>
            <a:pPr rtl="0"/>
            <a:r>
              <a:rPr lang="de-DE" dirty="0"/>
              <a:t>Qualitativer Angebotsvergleich</a:t>
            </a:r>
          </a:p>
        </p:txBody>
      </p:sp>
    </p:spTree>
    <p:extLst>
      <p:ext uri="{BB962C8B-B14F-4D97-AF65-F5344CB8AC3E}">
        <p14:creationId xmlns:p14="http://schemas.microsoft.com/office/powerpoint/2010/main" val="332045414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24_TF03460514_Win32" id="{9A2976D9-D6A2-4C72-AA54-D6D4585DC826}" vid="{E979CFFE-0E1D-4C6F-8738-47AC19B5391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{E78042DE-81E4-4258-A875-5F13CCDBBB91}tf03460514_win32</Template>
  <TotalTime>0</TotalTime>
  <Words>327</Words>
  <Application>Microsoft Office PowerPoint</Application>
  <PresentationFormat>Breitbild</PresentationFormat>
  <Paragraphs>76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Skeena</vt:lpstr>
      <vt:lpstr>Times New Roman</vt:lpstr>
      <vt:lpstr>Wingdings</vt:lpstr>
      <vt:lpstr>Benutzerdefiniert</vt:lpstr>
      <vt:lpstr>Qualitativer Angebotsvergleich</vt:lpstr>
      <vt:lpstr>Agenda</vt:lpstr>
      <vt:lpstr>Qualitativer Angebotsvergleich</vt:lpstr>
      <vt:lpstr>Kriterien für den Vergleich</vt:lpstr>
      <vt:lpstr>Gewichtung der Kriterien</vt:lpstr>
      <vt:lpstr>Durchführung des Vergleichs</vt:lpstr>
      <vt:lpstr>Beispiel</vt:lpstr>
      <vt:lpstr>Zusammenfassung</vt:lpstr>
      <vt:lpstr>Qualitativer Angebotsvergleich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Neumann</dc:creator>
  <cp:lastModifiedBy>Andre Neumann</cp:lastModifiedBy>
  <cp:revision>1</cp:revision>
  <dcterms:created xsi:type="dcterms:W3CDTF">2024-08-12T13:32:19Z</dcterms:created>
  <dcterms:modified xsi:type="dcterms:W3CDTF">2024-08-12T13:39:31Z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