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35" r:id="rId5"/>
    <p:sldId id="336" r:id="rId6"/>
    <p:sldId id="337" r:id="rId7"/>
    <p:sldId id="339" r:id="rId8"/>
    <p:sldId id="348" r:id="rId9"/>
    <p:sldId id="349" r:id="rId10"/>
    <p:sldId id="340" r:id="rId11"/>
    <p:sldId id="351" r:id="rId12"/>
    <p:sldId id="350" r:id="rId13"/>
    <p:sldId id="352" r:id="rId14"/>
    <p:sldId id="353" r:id="rId15"/>
    <p:sldId id="347" r:id="rId16"/>
    <p:sldId id="354" r:id="rId1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E6E12-1E3E-44E4-B678-A62C32EB8A6B}" v="5" dt="2024-07-11T12:54:59.258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8" autoAdjust="0"/>
    <p:restoredTop sz="67233" autoAdjust="0"/>
  </p:normalViewPr>
  <p:slideViewPr>
    <p:cSldViewPr snapToGrid="0">
      <p:cViewPr varScale="1">
        <p:scale>
          <a:sx n="70" d="100"/>
          <a:sy n="70" d="100"/>
        </p:scale>
        <p:origin x="186" y="7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Neumann" userId="e07587b9-5803-4dd8-acfc-2a6eb396eb4f" providerId="ADAL" clId="{5D2E6E12-1E3E-44E4-B678-A62C32EB8A6B}"/>
    <pc:docChg chg="undo custSel addSld delSld modSld sldOrd">
      <pc:chgData name="Andre Neumann" userId="e07587b9-5803-4dd8-acfc-2a6eb396eb4f" providerId="ADAL" clId="{5D2E6E12-1E3E-44E4-B678-A62C32EB8A6B}" dt="2024-07-11T12:55:08.849" v="460"/>
      <pc:docMkLst>
        <pc:docMk/>
      </pc:docMkLst>
      <pc:sldChg chg="addSp delSp modSp mod">
        <pc:chgData name="Andre Neumann" userId="e07587b9-5803-4dd8-acfc-2a6eb396eb4f" providerId="ADAL" clId="{5D2E6E12-1E3E-44E4-B678-A62C32EB8A6B}" dt="2024-07-11T12:54:06.783" v="455" actId="478"/>
        <pc:sldMkLst>
          <pc:docMk/>
          <pc:sldMk cId="3493061142" sldId="347"/>
        </pc:sldMkLst>
        <pc:spChg chg="mod">
          <ac:chgData name="Andre Neumann" userId="e07587b9-5803-4dd8-acfc-2a6eb396eb4f" providerId="ADAL" clId="{5D2E6E12-1E3E-44E4-B678-A62C32EB8A6B}" dt="2024-07-11T12:54:00.021" v="453" actId="20577"/>
          <ac:spMkLst>
            <pc:docMk/>
            <pc:sldMk cId="3493061142" sldId="347"/>
            <ac:spMk id="2" creationId="{EF7E8D25-D403-2E2B-50DA-B21A0500AB0E}"/>
          </ac:spMkLst>
        </pc:spChg>
        <pc:spChg chg="del">
          <ac:chgData name="Andre Neumann" userId="e07587b9-5803-4dd8-acfc-2a6eb396eb4f" providerId="ADAL" clId="{5D2E6E12-1E3E-44E4-B678-A62C32EB8A6B}" dt="2024-07-11T12:54:03.218" v="454" actId="478"/>
          <ac:spMkLst>
            <pc:docMk/>
            <pc:sldMk cId="3493061142" sldId="347"/>
            <ac:spMk id="3" creationId="{1EC6DB3D-3AE2-9478-3245-FE2F98B96EC7}"/>
          </ac:spMkLst>
        </pc:spChg>
        <pc:spChg chg="add del mod">
          <ac:chgData name="Andre Neumann" userId="e07587b9-5803-4dd8-acfc-2a6eb396eb4f" providerId="ADAL" clId="{5D2E6E12-1E3E-44E4-B678-A62C32EB8A6B}" dt="2024-07-11T12:54:06.783" v="455" actId="478"/>
          <ac:spMkLst>
            <pc:docMk/>
            <pc:sldMk cId="3493061142" sldId="347"/>
            <ac:spMk id="5" creationId="{78374487-B4EC-ADB4-63E5-CAD689B690F0}"/>
          </ac:spMkLst>
        </pc:spChg>
      </pc:sldChg>
      <pc:sldChg chg="addSp modSp mod">
        <pc:chgData name="Andre Neumann" userId="e07587b9-5803-4dd8-acfc-2a6eb396eb4f" providerId="ADAL" clId="{5D2E6E12-1E3E-44E4-B678-A62C32EB8A6B}" dt="2024-07-11T12:49:30.173" v="4" actId="1076"/>
        <pc:sldMkLst>
          <pc:docMk/>
          <pc:sldMk cId="1603353369" sldId="350"/>
        </pc:sldMkLst>
        <pc:spChg chg="mod">
          <ac:chgData name="Andre Neumann" userId="e07587b9-5803-4dd8-acfc-2a6eb396eb4f" providerId="ADAL" clId="{5D2E6E12-1E3E-44E4-B678-A62C32EB8A6B}" dt="2024-07-11T12:49:26.650" v="3" actId="1076"/>
          <ac:spMkLst>
            <pc:docMk/>
            <pc:sldMk cId="1603353369" sldId="350"/>
            <ac:spMk id="4" creationId="{B931AA74-1B85-8980-9816-4DAB721C1BE4}"/>
          </ac:spMkLst>
        </pc:spChg>
        <pc:picChg chg="add mod">
          <ac:chgData name="Andre Neumann" userId="e07587b9-5803-4dd8-acfc-2a6eb396eb4f" providerId="ADAL" clId="{5D2E6E12-1E3E-44E4-B678-A62C32EB8A6B}" dt="2024-07-11T12:49:30.173" v="4" actId="1076"/>
          <ac:picMkLst>
            <pc:docMk/>
            <pc:sldMk cId="1603353369" sldId="350"/>
            <ac:picMk id="6" creationId="{E883E489-D7CF-B78E-98E1-701E0782BBB0}"/>
          </ac:picMkLst>
        </pc:picChg>
      </pc:sldChg>
      <pc:sldChg chg="addSp delSp modSp add mod modNotesTx">
        <pc:chgData name="Andre Neumann" userId="e07587b9-5803-4dd8-acfc-2a6eb396eb4f" providerId="ADAL" clId="{5D2E6E12-1E3E-44E4-B678-A62C32EB8A6B}" dt="2024-07-11T12:51:28.851" v="193" actId="22"/>
        <pc:sldMkLst>
          <pc:docMk/>
          <pc:sldMk cId="3444781227" sldId="352"/>
        </pc:sldMkLst>
        <pc:spChg chg="mod">
          <ac:chgData name="Andre Neumann" userId="e07587b9-5803-4dd8-acfc-2a6eb396eb4f" providerId="ADAL" clId="{5D2E6E12-1E3E-44E4-B678-A62C32EB8A6B}" dt="2024-07-11T12:49:50.117" v="20" actId="20577"/>
          <ac:spMkLst>
            <pc:docMk/>
            <pc:sldMk cId="3444781227" sldId="352"/>
            <ac:spMk id="2" creationId="{C05D45BD-5B25-B32E-F712-18F18E7168E7}"/>
          </ac:spMkLst>
        </pc:spChg>
        <pc:spChg chg="mod">
          <ac:chgData name="Andre Neumann" userId="e07587b9-5803-4dd8-acfc-2a6eb396eb4f" providerId="ADAL" clId="{5D2E6E12-1E3E-44E4-B678-A62C32EB8A6B}" dt="2024-07-11T12:50:25.927" v="181" actId="20577"/>
          <ac:spMkLst>
            <pc:docMk/>
            <pc:sldMk cId="3444781227" sldId="352"/>
            <ac:spMk id="4" creationId="{B931AA74-1B85-8980-9816-4DAB721C1BE4}"/>
          </ac:spMkLst>
        </pc:spChg>
        <pc:spChg chg="add">
          <ac:chgData name="Andre Neumann" userId="e07587b9-5803-4dd8-acfc-2a6eb396eb4f" providerId="ADAL" clId="{5D2E6E12-1E3E-44E4-B678-A62C32EB8A6B}" dt="2024-07-11T12:50:37.343" v="182"/>
          <ac:spMkLst>
            <pc:docMk/>
            <pc:sldMk cId="3444781227" sldId="352"/>
            <ac:spMk id="5" creationId="{C9B338CD-95A3-0666-ABCF-3FC466A50893}"/>
          </ac:spMkLst>
        </pc:spChg>
        <pc:picChg chg="del">
          <ac:chgData name="Andre Neumann" userId="e07587b9-5803-4dd8-acfc-2a6eb396eb4f" providerId="ADAL" clId="{5D2E6E12-1E3E-44E4-B678-A62C32EB8A6B}" dt="2024-07-11T12:51:13.748" v="189" actId="478"/>
          <ac:picMkLst>
            <pc:docMk/>
            <pc:sldMk cId="3444781227" sldId="352"/>
            <ac:picMk id="6" creationId="{E883E489-D7CF-B78E-98E1-701E0782BBB0}"/>
          </ac:picMkLst>
        </pc:picChg>
        <pc:picChg chg="add mod">
          <ac:chgData name="Andre Neumann" userId="e07587b9-5803-4dd8-acfc-2a6eb396eb4f" providerId="ADAL" clId="{5D2E6E12-1E3E-44E4-B678-A62C32EB8A6B}" dt="2024-07-11T12:51:16.859" v="191" actId="1076"/>
          <ac:picMkLst>
            <pc:docMk/>
            <pc:sldMk cId="3444781227" sldId="352"/>
            <ac:picMk id="8" creationId="{8EF24312-DE36-1DC3-539E-F982171FD7A0}"/>
          </ac:picMkLst>
        </pc:picChg>
        <pc:picChg chg="add del">
          <ac:chgData name="Andre Neumann" userId="e07587b9-5803-4dd8-acfc-2a6eb396eb4f" providerId="ADAL" clId="{5D2E6E12-1E3E-44E4-B678-A62C32EB8A6B}" dt="2024-07-11T12:51:28.851" v="193" actId="22"/>
          <ac:picMkLst>
            <pc:docMk/>
            <pc:sldMk cId="3444781227" sldId="352"/>
            <ac:picMk id="10" creationId="{E7E34811-E5D1-F771-795B-0F70A021F1EF}"/>
          </ac:picMkLst>
        </pc:picChg>
      </pc:sldChg>
      <pc:sldChg chg="addSp delSp modSp add mod modNotesTx">
        <pc:chgData name="Andre Neumann" userId="e07587b9-5803-4dd8-acfc-2a6eb396eb4f" providerId="ADAL" clId="{5D2E6E12-1E3E-44E4-B678-A62C32EB8A6B}" dt="2024-07-11T12:53:23.912" v="422" actId="1076"/>
        <pc:sldMkLst>
          <pc:docMk/>
          <pc:sldMk cId="690944681" sldId="353"/>
        </pc:sldMkLst>
        <pc:spChg chg="mod">
          <ac:chgData name="Andre Neumann" userId="e07587b9-5803-4dd8-acfc-2a6eb396eb4f" providerId="ADAL" clId="{5D2E6E12-1E3E-44E4-B678-A62C32EB8A6B}" dt="2024-07-11T12:51:40.187" v="207" actId="20577"/>
          <ac:spMkLst>
            <pc:docMk/>
            <pc:sldMk cId="690944681" sldId="353"/>
            <ac:spMk id="2" creationId="{C05D45BD-5B25-B32E-F712-18F18E7168E7}"/>
          </ac:spMkLst>
        </pc:spChg>
        <pc:spChg chg="mod">
          <ac:chgData name="Andre Neumann" userId="e07587b9-5803-4dd8-acfc-2a6eb396eb4f" providerId="ADAL" clId="{5D2E6E12-1E3E-44E4-B678-A62C32EB8A6B}" dt="2024-07-11T12:52:33.048" v="405" actId="20577"/>
          <ac:spMkLst>
            <pc:docMk/>
            <pc:sldMk cId="690944681" sldId="353"/>
            <ac:spMk id="4" creationId="{B931AA74-1B85-8980-9816-4DAB721C1BE4}"/>
          </ac:spMkLst>
        </pc:spChg>
        <pc:picChg chg="add mod">
          <ac:chgData name="Andre Neumann" userId="e07587b9-5803-4dd8-acfc-2a6eb396eb4f" providerId="ADAL" clId="{5D2E6E12-1E3E-44E4-B678-A62C32EB8A6B}" dt="2024-07-11T12:53:23.912" v="422" actId="1076"/>
          <ac:picMkLst>
            <pc:docMk/>
            <pc:sldMk cId="690944681" sldId="353"/>
            <ac:picMk id="6" creationId="{A154F15E-D295-C01E-8726-B7F18CB47CF7}"/>
          </ac:picMkLst>
        </pc:picChg>
        <pc:picChg chg="del">
          <ac:chgData name="Andre Neumann" userId="e07587b9-5803-4dd8-acfc-2a6eb396eb4f" providerId="ADAL" clId="{5D2E6E12-1E3E-44E4-B678-A62C32EB8A6B}" dt="2024-07-11T12:53:16.647" v="417" actId="478"/>
          <ac:picMkLst>
            <pc:docMk/>
            <pc:sldMk cId="690944681" sldId="353"/>
            <ac:picMk id="8" creationId="{8EF24312-DE36-1DC3-539E-F982171FD7A0}"/>
          </ac:picMkLst>
        </pc:picChg>
      </pc:sldChg>
      <pc:sldChg chg="add ord">
        <pc:chgData name="Andre Neumann" userId="e07587b9-5803-4dd8-acfc-2a6eb396eb4f" providerId="ADAL" clId="{5D2E6E12-1E3E-44E4-B678-A62C32EB8A6B}" dt="2024-07-11T12:55:08.849" v="460"/>
        <pc:sldMkLst>
          <pc:docMk/>
          <pc:sldMk cId="739982298" sldId="354"/>
        </pc:sldMkLst>
      </pc:sldChg>
      <pc:sldChg chg="add del">
        <pc:chgData name="Andre Neumann" userId="e07587b9-5803-4dd8-acfc-2a6eb396eb4f" providerId="ADAL" clId="{5D2E6E12-1E3E-44E4-B678-A62C32EB8A6B}" dt="2024-07-11T12:55:01.596" v="457" actId="47"/>
        <pc:sldMkLst>
          <pc:docMk/>
          <pc:sldMk cId="2539531704" sldId="35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63D2E275-B3B1-4A98-9807-BF2BEB2849A0}" type="datetime1">
              <a:rPr lang="de-DE" smtClean="0"/>
              <a:t>11.07.2024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9E9D563E-BCB2-465B-8A3C-AC86CE64F69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fld id="{769EE9FE-C7F7-4791-B5A9-5EF1007D921C}" type="datetime1">
              <a:rPr lang="de-DE" smtClean="0"/>
              <a:pPr/>
              <a:t>11.07.2024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8B990660-4B7D-4C11-96DB-B19FFA8CA9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cisco.com/our-corporate-purpose/sustainability-101-what-are-ecolabel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cisco.com/our-corporate-purpose/sustainability-101-what-are-ecolabel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ergystar.gov/products/how-product-earns-energy-star-labe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energystar.gov/products/ask-the-experts/what-does-energy-star-label-mean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cisco.com/our-corporate-purpose/sustainability-101-what-are-ecolabel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B990660-4B7D-4C11-96DB-B19FFA8CA93C}" type="slidenum">
              <a:rPr lang="de-DE" noProof="0" smtClean="0"/>
              <a:t>1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58978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b="1" dirty="0"/>
              <a:t>Fokus auf Netzteile:</a:t>
            </a:r>
            <a:r>
              <a:rPr lang="de-DE" dirty="0"/>
              <a:t> Zertifiziert die Energieeffizienz von Netzteilen in Computern und Servern.</a:t>
            </a:r>
          </a:p>
          <a:p>
            <a:pPr rtl="0"/>
            <a:r>
              <a:rPr lang="de-DE" b="1" dirty="0"/>
              <a:t>Verschiedene Effizienzstufen:</a:t>
            </a:r>
            <a:r>
              <a:rPr lang="de-DE" dirty="0"/>
              <a:t> Sechs Stufen der Zertifizierung: Standard, Bronze, Silber, Gold, Platin und Titanium.</a:t>
            </a:r>
          </a:p>
          <a:p>
            <a:pPr rtl="0"/>
            <a:r>
              <a:rPr lang="de-DE" b="1" dirty="0"/>
              <a:t>Messung bei verschiedenen Laststufen:</a:t>
            </a:r>
            <a:r>
              <a:rPr lang="de-DE" dirty="0"/>
              <a:t> Energieeffizienz wird bei 10%, 20%, 50% und 100% der Nennlast gemessen.</a:t>
            </a:r>
          </a:p>
          <a:p>
            <a:pPr rtl="0"/>
            <a:r>
              <a:rPr lang="de-DE" b="1" dirty="0"/>
              <a:t>Ziel der Energieeinsparung:</a:t>
            </a:r>
            <a:r>
              <a:rPr lang="de-DE" dirty="0"/>
              <a:t> Fördert die Reduktion des Energieverbrauchs und der damit verbundenen Kosten.</a:t>
            </a:r>
          </a:p>
          <a:p>
            <a:pPr rtl="0"/>
            <a:r>
              <a:rPr lang="de-DE" b="1" dirty="0"/>
              <a:t>Breite Anwendung:</a:t>
            </a:r>
            <a:r>
              <a:rPr lang="de-DE" dirty="0"/>
              <a:t> Wird in der IT-Branche weit verbreitet genutzt, um effiziente Stromversorgung sicherzustellen.</a:t>
            </a:r>
          </a:p>
          <a:p>
            <a:pPr rtl="0"/>
            <a:r>
              <a:rPr lang="de-DE" b="1" dirty="0"/>
              <a:t>Freiwilliges Programm:</a:t>
            </a:r>
            <a:r>
              <a:rPr lang="de-DE" dirty="0"/>
              <a:t> Teilnahme am Programm ist freiwillig, dennoch weit verbreitet anerkannt​ (</a:t>
            </a:r>
            <a:r>
              <a:rPr lang="de-DE" dirty="0">
                <a:hlinkClick r:id="rId3"/>
              </a:rPr>
              <a:t>Cisco Blogs</a:t>
            </a:r>
            <a:r>
              <a:rPr lang="de-DE" dirty="0"/>
              <a:t>)​.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B990660-4B7D-4C11-96DB-B19FFA8CA93C}" type="slidenum">
              <a:rPr lang="de-DE" noProof="0" smtClean="0"/>
              <a:t>10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79709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>
              <a:buFont typeface="Arial" panose="020B0604020202020204" pitchFamily="34" charset="0"/>
              <a:buNone/>
            </a:pPr>
            <a:r>
              <a:rPr lang="de-DE" b="1" dirty="0"/>
              <a:t>Globales Nachhaltigkeitszertifikat:</a:t>
            </a:r>
            <a:r>
              <a:rPr lang="de-DE" dirty="0"/>
              <a:t> Deckt eine breite Palette von IT-Produkten weltweit ab.</a:t>
            </a:r>
          </a:p>
          <a:p>
            <a:pPr>
              <a:buFont typeface="Arial" panose="020B0604020202020204" pitchFamily="34" charset="0"/>
              <a:buNone/>
            </a:pPr>
            <a:r>
              <a:rPr lang="de-DE" b="1" dirty="0"/>
              <a:t>Inkludiert soziale und ökologische Kriterien:</a:t>
            </a:r>
            <a:r>
              <a:rPr lang="de-DE" dirty="0"/>
              <a:t> Berücksichtigt Energieeffizienz, Schadstoffreduktion und soziale Verantwortung.</a:t>
            </a:r>
          </a:p>
          <a:p>
            <a:pPr>
              <a:buFont typeface="Arial" panose="020B0604020202020204" pitchFamily="34" charset="0"/>
              <a:buNone/>
            </a:pPr>
            <a:r>
              <a:rPr lang="de-DE" b="1" dirty="0"/>
              <a:t>Unabhängige Überprüfung:</a:t>
            </a:r>
            <a:r>
              <a:rPr lang="de-DE" dirty="0"/>
              <a:t> Alle Kriterien werden durch akkreditierte Experten unabhängig überprüft.</a:t>
            </a:r>
          </a:p>
          <a:p>
            <a:pPr>
              <a:buFont typeface="Arial" panose="020B0604020202020204" pitchFamily="34" charset="0"/>
              <a:buNone/>
            </a:pPr>
            <a:r>
              <a:rPr lang="de-DE" b="1" dirty="0"/>
              <a:t>Fördert nachhaltigen Konsum:</a:t>
            </a:r>
            <a:r>
              <a:rPr lang="de-DE" dirty="0"/>
              <a:t> Unterstützt Organisationen und die IT-Branche bei der Bewältigung von Nachhaltigkeitsherausforderungen.</a:t>
            </a:r>
          </a:p>
          <a:p>
            <a:pPr>
              <a:buFont typeface="Arial" panose="020B0604020202020204" pitchFamily="34" charset="0"/>
              <a:buNone/>
            </a:pPr>
            <a:r>
              <a:rPr lang="de-DE" b="1" dirty="0"/>
              <a:t>Regelmäßige Aktualisierung:</a:t>
            </a:r>
            <a:r>
              <a:rPr lang="de-DE" dirty="0"/>
              <a:t> Zertifizierungskriterien werden regelmäßig an neue Nachhaltigkeitsanforderungen angepasst.</a:t>
            </a:r>
          </a:p>
          <a:p>
            <a:pPr>
              <a:buFont typeface="Arial" panose="020B0604020202020204" pitchFamily="34" charset="0"/>
              <a:buNone/>
            </a:pPr>
            <a:r>
              <a:rPr lang="de-DE" b="1" dirty="0"/>
              <a:t>Anerkanntes Label:</a:t>
            </a:r>
            <a:r>
              <a:rPr lang="de-DE" dirty="0"/>
              <a:t> Häufig von Beschaffungsorganisationen und großen Unternehmen bei der Produktauswahl bevorzugt​ (</a:t>
            </a:r>
            <a:r>
              <a:rPr lang="de-DE" dirty="0">
                <a:hlinkClick r:id="rId3"/>
              </a:rPr>
              <a:t>Cisco Blogs</a:t>
            </a:r>
            <a:r>
              <a:rPr lang="de-DE" dirty="0"/>
              <a:t>)​.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B990660-4B7D-4C11-96DB-B19FFA8CA93C}" type="slidenum">
              <a:rPr lang="de-DE" noProof="0" smtClean="0"/>
              <a:t>11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0086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B990660-4B7D-4C11-96DB-B19FFA8CA93C}" type="slidenum">
              <a:rPr lang="de-DE" noProof="0" smtClean="0"/>
              <a:t>12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45341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B990660-4B7D-4C11-96DB-B19FFA8CA93C}" type="slidenum">
              <a:rPr lang="de-DE" noProof="0" smtClean="0"/>
              <a:t>13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68509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B990660-4B7D-4C11-96DB-B19FFA8CA93C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1933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B990660-4B7D-4C11-96DB-B19FFA8CA93C}" type="slidenum">
              <a:rPr lang="de-DE" noProof="0" smtClean="0"/>
              <a:t>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2545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b="1" dirty="0"/>
              <a:t>Qualitätssicherung:</a:t>
            </a:r>
            <a:r>
              <a:rPr lang="de-DE" dirty="0"/>
              <a:t> Gütesiegel garantieren, dass Produkte oder Dienstleistungen bestimmte Standards erfüllen.</a:t>
            </a:r>
          </a:p>
          <a:p>
            <a:pPr rtl="0"/>
            <a:r>
              <a:rPr lang="de-DE" b="1" dirty="0"/>
              <a:t>Verbraucherschutz:</a:t>
            </a:r>
            <a:r>
              <a:rPr lang="de-DE" dirty="0"/>
              <a:t> Sie bieten Konsumenten Orientierung und Sicherheit bei der Produktauswahl.</a:t>
            </a:r>
          </a:p>
          <a:p>
            <a:pPr rtl="0"/>
            <a:r>
              <a:rPr lang="de-DE" b="1" dirty="0"/>
              <a:t>Wettbewerbsvorteil:</a:t>
            </a:r>
            <a:r>
              <a:rPr lang="de-DE" dirty="0"/>
              <a:t> Hersteller können sich durch Gütesiegel von der Konkurrenz abheben.</a:t>
            </a:r>
          </a:p>
          <a:p>
            <a:pPr rtl="0"/>
            <a:r>
              <a:rPr lang="de-DE" b="1" dirty="0"/>
              <a:t>Nachhaltigkeit:</a:t>
            </a:r>
            <a:r>
              <a:rPr lang="de-DE" dirty="0"/>
              <a:t> Fördern umweltfreundliche und soziale Praktiken durch die Festlegung entsprechender Kriterien.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B990660-4B7D-4C11-96DB-B19FFA8CA93C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06147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b="1" dirty="0"/>
              <a:t>Regierungsbehörden:</a:t>
            </a:r>
            <a:r>
              <a:rPr lang="de-DE" dirty="0"/>
              <a:t> Z.B. das Umweltbundesamt in Deutschland oder die US-Umweltschutzbehörde (EPA).</a:t>
            </a:r>
          </a:p>
          <a:p>
            <a:pPr rtl="0"/>
            <a:r>
              <a:rPr lang="de-DE" b="1" dirty="0"/>
              <a:t>Nichtregierungsorganisationen:</a:t>
            </a:r>
            <a:r>
              <a:rPr lang="de-DE" dirty="0"/>
              <a:t> Z.B. der Global Electronics Council (für EPEAT) oder die Green Electronics Council.</a:t>
            </a:r>
          </a:p>
          <a:p>
            <a:pPr rtl="0"/>
            <a:r>
              <a:rPr lang="de-DE" b="1" dirty="0"/>
              <a:t>Industriestandards:</a:t>
            </a:r>
            <a:r>
              <a:rPr lang="de-DE" dirty="0"/>
              <a:t> Branchenverbände und Konsortien, z.B. die ECMA International für das ECMA 370.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B990660-4B7D-4C11-96DB-B19FFA8CA93C}" type="slidenum">
              <a:rPr lang="de-DE" noProof="0" smtClean="0"/>
              <a:t>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64948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r>
              <a:rPr lang="de-DE" b="1" dirty="0"/>
              <a:t>Ökologische Auswirkungen</a:t>
            </a:r>
          </a:p>
          <a:p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Reduktion von Emissionen:</a:t>
            </a:r>
            <a:r>
              <a:rPr lang="de-DE" dirty="0"/>
              <a:t> Gütesiegel wie ENERGY STAR fördern energieeffiziente Produkte, die weniger CO2-Emissionen verursachen.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Ressourcenschonung:</a:t>
            </a:r>
            <a:r>
              <a:rPr lang="de-DE" dirty="0"/>
              <a:t> Durch Kriterien zur Materialeffizienz und Recyclingfähigkeit (z.B. EPEAT) wird der Ressourcenverbrauch gesenkt.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Umweltverträglichkeit:</a:t>
            </a:r>
            <a:r>
              <a:rPr lang="de-DE" dirty="0"/>
              <a:t> Durch strenge Schadstoffkontrollen und Umweltauflagen werden negative Umweltauswirkungen minimiert.</a:t>
            </a:r>
          </a:p>
          <a:p>
            <a:endParaRPr lang="de-DE" b="1" dirty="0"/>
          </a:p>
          <a:p>
            <a:r>
              <a:rPr lang="de-DE" b="1" dirty="0"/>
              <a:t>Ökonomische Auswirkungen</a:t>
            </a:r>
          </a:p>
          <a:p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Kostenersparnis:</a:t>
            </a:r>
            <a:r>
              <a:rPr lang="de-DE" dirty="0"/>
              <a:t> Verbraucher sparen durch energieeffiziente Produkte Energiekosten, Unternehmen profitieren von geringeren Betriebskosten.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Marktpositionierung:</a:t>
            </a:r>
            <a:r>
              <a:rPr lang="de-DE" dirty="0"/>
              <a:t> Produkte mit Gütesiegeln erzielen oft höhere Marktpreise und verschaffen Unternehmen Wettbewerbsvorteile.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Förderung von Innovation:</a:t>
            </a:r>
            <a:r>
              <a:rPr lang="de-DE" dirty="0"/>
              <a:t> Unternehmen investieren in Forschung und Entwicklung, um die Anforderungen der Siegel zu erfüllen.</a:t>
            </a:r>
          </a:p>
          <a:p>
            <a:endParaRPr lang="de-DE" b="1" dirty="0"/>
          </a:p>
          <a:p>
            <a:r>
              <a:rPr lang="de-DE" b="1" dirty="0"/>
              <a:t>Soziale Auswirkungen</a:t>
            </a:r>
          </a:p>
          <a:p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Verbraucheraufklärung:</a:t>
            </a:r>
            <a:r>
              <a:rPr lang="de-DE" dirty="0"/>
              <a:t> Gütesiegel informieren und sensibilisieren Konsumenten für nachhaltigen Konsum.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Arbeitsbedingungen:</a:t>
            </a:r>
            <a:r>
              <a:rPr lang="de-DE" dirty="0"/>
              <a:t> Kriterien zu sozialen Aspekten (z.B. TCO Certified) verbessern Arbeitsbedingungen in der Lieferkette.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Transparenz:</a:t>
            </a:r>
            <a:r>
              <a:rPr lang="de-DE" dirty="0"/>
              <a:t> Gütesiegel schaffen Vertrauen und Transparenz hinsichtlich der Produktqualität und -herkunft.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B990660-4B7D-4C11-96DB-B19FFA8CA93C}" type="slidenum">
              <a:rPr lang="de-DE" noProof="0" smtClean="0"/>
              <a:t>6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73020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B990660-4B7D-4C11-96DB-B19FFA8CA93C}" type="slidenum">
              <a:rPr lang="de-DE" noProof="0" smtClean="0"/>
              <a:t>7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89252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b="1" dirty="0"/>
              <a:t>Verwaltet von der US-EPA:</a:t>
            </a:r>
            <a:r>
              <a:rPr lang="de-DE" dirty="0"/>
              <a:t> Das Gütesiegel wird von der US-Umweltschutzbehörde (EPA) betreut.</a:t>
            </a:r>
          </a:p>
          <a:p>
            <a:pPr rtl="0"/>
            <a:r>
              <a:rPr lang="de-DE" b="1" dirty="0"/>
              <a:t>Strenge Energieeffizienzstandards:</a:t>
            </a:r>
            <a:r>
              <a:rPr lang="de-DE" dirty="0"/>
              <a:t> Produkte müssen strenge und regelmäßig aktualisierte Energieeffizienzanforderungen erfüllen.</a:t>
            </a:r>
          </a:p>
          <a:p>
            <a:pPr rtl="0"/>
            <a:r>
              <a:rPr lang="de-DE" b="1" dirty="0"/>
              <a:t>Unabhängige Zertifizierung:</a:t>
            </a:r>
            <a:r>
              <a:rPr lang="de-DE" dirty="0"/>
              <a:t> Produkte werden durch unabhängige Dritte getestet und zertifiziert.</a:t>
            </a:r>
          </a:p>
          <a:p>
            <a:pPr rtl="0"/>
            <a:r>
              <a:rPr lang="de-DE" b="1" dirty="0"/>
              <a:t>Weit verbreitet:</a:t>
            </a:r>
            <a:r>
              <a:rPr lang="de-DE" dirty="0"/>
              <a:t> Das Label ist auf über 75 Produktkategorien, einschließlich Haushaltsgeräten, Computern und Gebäuden, zu finden.</a:t>
            </a:r>
          </a:p>
          <a:p>
            <a:pPr rtl="0"/>
            <a:r>
              <a:rPr lang="de-DE" b="1" dirty="0"/>
              <a:t>Reduktion von Treibhausgasen:</a:t>
            </a:r>
            <a:r>
              <a:rPr lang="de-DE" dirty="0"/>
              <a:t> Ziel ist die Reduzierung von Treibhausgasemissionen durch effizientere Energienutzung.</a:t>
            </a:r>
          </a:p>
          <a:p>
            <a:pPr rtl="0"/>
            <a:r>
              <a:rPr lang="de-DE" b="1" dirty="0"/>
              <a:t>Regelmäßige Audits:</a:t>
            </a:r>
            <a:r>
              <a:rPr lang="de-DE" dirty="0"/>
              <a:t> EPA führt regelmäßige Nachprüfungen durch, um die Einhaltung der Standards sicherzustellen​ (</a:t>
            </a:r>
            <a:r>
              <a:rPr lang="de-DE" dirty="0">
                <a:hlinkClick r:id="rId3"/>
              </a:rPr>
              <a:t>ENERGY STAR</a:t>
            </a:r>
            <a:r>
              <a:rPr lang="de-DE" dirty="0"/>
              <a:t>)​​ (</a:t>
            </a:r>
            <a:r>
              <a:rPr lang="de-DE" dirty="0">
                <a:hlinkClick r:id="rId4"/>
              </a:rPr>
              <a:t>ENERGY STAR</a:t>
            </a:r>
            <a:r>
              <a:rPr lang="de-DE" dirty="0"/>
              <a:t>)​.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B990660-4B7D-4C11-96DB-B19FFA8CA93C}" type="slidenum">
              <a:rPr lang="de-DE" noProof="0" smtClean="0"/>
              <a:t>8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74664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b="1" dirty="0"/>
              <a:t>Ganzheitlicher Ansatz:</a:t>
            </a:r>
            <a:r>
              <a:rPr lang="de-DE" dirty="0"/>
              <a:t> Bewertet die Umwelt- und Sozialverträglichkeit von IT-Produkten während des gesamten Lebenszyklus.</a:t>
            </a:r>
          </a:p>
          <a:p>
            <a:pPr rtl="0"/>
            <a:r>
              <a:rPr lang="de-DE" b="1" dirty="0"/>
              <a:t>Verwaltet vom Global Electronics Council:</a:t>
            </a:r>
            <a:r>
              <a:rPr lang="de-DE" dirty="0"/>
              <a:t> Die Zertifizierung wird durch den Global Electronics Council überwacht.</a:t>
            </a:r>
          </a:p>
          <a:p>
            <a:pPr rtl="0"/>
            <a:r>
              <a:rPr lang="de-DE" b="1" dirty="0"/>
              <a:t>Mehrere Umweltkriterien:</a:t>
            </a:r>
            <a:r>
              <a:rPr lang="de-DE" dirty="0"/>
              <a:t> Berücksichtigt neben Energieeffizienz auch andere ökologische Aspekte wie Schadstoffreduktion und Recycling.</a:t>
            </a:r>
          </a:p>
          <a:p>
            <a:pPr rtl="0"/>
            <a:r>
              <a:rPr lang="de-DE" b="1" dirty="0"/>
              <a:t>Soziale Verantwortung:</a:t>
            </a:r>
            <a:r>
              <a:rPr lang="de-DE" dirty="0"/>
              <a:t> Inkludiert Kriterien zur sozialen Verantwortung in der Lieferkette.</a:t>
            </a:r>
          </a:p>
          <a:p>
            <a:pPr rtl="0"/>
            <a:r>
              <a:rPr lang="de-DE" b="1" dirty="0"/>
              <a:t>Regelmäßige Aktualisierung:</a:t>
            </a:r>
            <a:r>
              <a:rPr lang="de-DE" dirty="0"/>
              <a:t> Kriterien werden regelmäßig an neue Nachhaltigkeitsstandards angepasst.</a:t>
            </a:r>
          </a:p>
          <a:p>
            <a:pPr rtl="0"/>
            <a:r>
              <a:rPr lang="de-DE" b="1" dirty="0"/>
              <a:t>Anerkannt in der Beschaffung:</a:t>
            </a:r>
            <a:r>
              <a:rPr lang="de-DE" dirty="0"/>
              <a:t> Häufig von Regierungen und großen Unternehmen bei der Beschaffung bevorzugt​ (</a:t>
            </a:r>
            <a:r>
              <a:rPr lang="de-DE" dirty="0">
                <a:hlinkClick r:id="rId3"/>
              </a:rPr>
              <a:t>Cisco Blogs</a:t>
            </a:r>
            <a:r>
              <a:rPr lang="de-DE" dirty="0"/>
              <a:t>)​.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B990660-4B7D-4C11-96DB-B19FFA8CA93C}" type="slidenum">
              <a:rPr lang="de-DE" noProof="0" smtClean="0"/>
              <a:t>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621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rtlCol="0" anchor="b">
            <a:normAutofit/>
          </a:bodyPr>
          <a:lstStyle>
            <a:lvl1pPr algn="l">
              <a:defRPr lang="de-DE" sz="4000" b="1" baseline="0"/>
            </a:lvl1pPr>
          </a:lstStyle>
          <a:p>
            <a:pPr rtl="0"/>
            <a:r>
              <a:rPr lang="de-DE"/>
              <a:t>KLICKEN, UM TITEL hinzuzufügen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 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de-DE" sz="2800" baseline="0"/>
            </a:lvl1pPr>
          </a:lstStyle>
          <a:p>
            <a:pPr rtl="0"/>
            <a:r>
              <a:rPr lang="de-DE"/>
              <a:t>KLICKEN, UM TITEL hinzuzufügen</a:t>
            </a:r>
          </a:p>
        </p:txBody>
      </p:sp>
      <p:sp>
        <p:nvSpPr>
          <p:cNvPr id="11" name="Inhaltsplatzhalt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de-DE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de-DE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de-DE"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de-DE"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de-DE"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de-DE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de-DE"/>
            </a:lvl1pPr>
          </a:lstStyle>
          <a:p>
            <a:pPr rtl="0"/>
            <a:r>
              <a:rPr lang="de-DE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de-DE" sz="2800" baseline="0"/>
            </a:lvl1pPr>
          </a:lstStyle>
          <a:p>
            <a:pPr rtl="0"/>
            <a:r>
              <a:rPr lang="de-DE"/>
              <a:t>KLICKEN, UM TITEL hinzuzufügen</a:t>
            </a:r>
          </a:p>
        </p:txBody>
      </p:sp>
      <p:sp>
        <p:nvSpPr>
          <p:cNvPr id="11" name="Inhaltsplatzhalt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de-DE"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de-DE"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de-DE"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de-DE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de-DE"/>
            </a:lvl1pPr>
          </a:lstStyle>
          <a:p>
            <a:pPr rtl="0"/>
            <a:r>
              <a:rPr lang="de-DE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 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rtlCol="0" anchor="b">
            <a:normAutofit/>
          </a:bodyPr>
          <a:lstStyle>
            <a:lvl1pPr>
              <a:defRPr lang="de-DE" sz="4000" baseline="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de-DE"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lang="de-DE"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lang="de-DE"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lang="de-DE"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 </a:t>
            </a:r>
          </a:p>
          <a:p>
            <a:pPr lvl="3" rtl="0"/>
            <a:r>
              <a:rPr lang="de-DE"/>
              <a:t>Vierte Ebene </a:t>
            </a:r>
          </a:p>
          <a:p>
            <a:pPr lvl="4" rtl="0"/>
            <a:r>
              <a:rPr lang="de-DE"/>
              <a:t>Fünfte Ebene </a:t>
            </a:r>
          </a:p>
          <a:p>
            <a:pPr lvl="0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rtlCol="0" anchor="b">
            <a:normAutofit/>
          </a:bodyPr>
          <a:lstStyle>
            <a:lvl1pPr>
              <a:defRPr lang="de-DE" sz="40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grpSp>
        <p:nvGrpSpPr>
          <p:cNvPr id="815" name="Gruppieren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rtlCol="0" anchor="b">
            <a:normAutofit/>
          </a:bodyPr>
          <a:lstStyle>
            <a:lvl1pPr>
              <a:defRPr lang="de-DE" sz="2800" baseline="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 rtlCol="0"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lang="de-DE"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lang="de-DE"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lang="de-DE"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 </a:t>
            </a:r>
          </a:p>
          <a:p>
            <a:pPr lvl="3" rtl="0"/>
            <a:r>
              <a:rPr lang="de-DE"/>
              <a:t>Vierte Ebene </a:t>
            </a:r>
          </a:p>
          <a:p>
            <a:pPr lvl="4" rtl="0"/>
            <a:r>
              <a:rPr lang="de-DE"/>
              <a:t>Fünfte Ebene </a:t>
            </a:r>
          </a:p>
          <a:p>
            <a:pPr lvl="0"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de-DE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de-DE"/>
            </a:lvl1pPr>
          </a:lstStyle>
          <a:p>
            <a:pPr rtl="0"/>
            <a:r>
              <a:rPr lang="de-DE"/>
              <a:t>Präsentationstitel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rtlCol="0" anchor="b">
            <a:normAutofit/>
          </a:bodyPr>
          <a:lstStyle>
            <a:lvl1pPr>
              <a:defRPr lang="de-DE" sz="4000" baseline="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rtlCol="0" anchor="b">
            <a:normAutofit/>
          </a:bodyPr>
          <a:lstStyle>
            <a:lvl1pPr>
              <a:defRPr lang="de-DE" sz="4000" baseline="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 rtlCol="0">
            <a:normAutofit/>
          </a:bodyPr>
          <a:lstStyle>
            <a:lvl1pPr marL="0" indent="0">
              <a:buNone/>
              <a:defRPr lang="de-DE" sz="2800"/>
            </a:lvl1pPr>
            <a:lvl2pPr marL="457200" indent="0">
              <a:buNone/>
              <a:defRPr lang="de-DE" sz="2400"/>
            </a:lvl2pPr>
            <a:lvl3pPr marL="914400" indent="0">
              <a:buNone/>
              <a:defRPr lang="de-DE" sz="20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rtlCol="0" anchor="b">
            <a:normAutofit/>
          </a:bodyPr>
          <a:lstStyle>
            <a:lvl1pPr>
              <a:defRPr lang="de-DE" sz="4000"/>
            </a:lvl1pPr>
          </a:lstStyle>
          <a:p>
            <a:pPr rtl="0"/>
            <a:r>
              <a:rPr lang="de-DE"/>
              <a:t>KLICKEN, UM TITEL hinzuzufügen</a:t>
            </a:r>
          </a:p>
        </p:txBody>
      </p:sp>
      <p:sp>
        <p:nvSpPr>
          <p:cNvPr id="675" name="Textplatzhalt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de-DE" sz="2800"/>
            </a:lvl1pPr>
            <a:lvl2pPr marL="457200" indent="0">
              <a:lnSpc>
                <a:spcPts val="2400"/>
              </a:lnSpc>
              <a:buNone/>
              <a:defRPr lang="de-DE" sz="2000"/>
            </a:lvl2pPr>
            <a:lvl3pPr marL="914400" indent="0">
              <a:lnSpc>
                <a:spcPts val="2400"/>
              </a:lnSpc>
              <a:buNone/>
              <a:defRPr lang="de-DE" sz="2000"/>
            </a:lvl3pPr>
            <a:lvl4pPr marL="1371600" indent="0">
              <a:lnSpc>
                <a:spcPts val="2400"/>
              </a:lnSpc>
              <a:buNone/>
              <a:defRPr lang="de-DE" sz="2000"/>
            </a:lvl4pPr>
            <a:lvl5pPr marL="1828800" indent="0">
              <a:lnSpc>
                <a:spcPts val="2400"/>
              </a:lnSpc>
              <a:buNone/>
              <a:defRPr lang="de-DE" sz="20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  <p:pic>
        <p:nvPicPr>
          <p:cNvPr id="7" name="Grafik 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de-DE" sz="2800" baseline="0"/>
            </a:lvl1pPr>
          </a:lstStyle>
          <a:p>
            <a:pPr rtl="0"/>
            <a:r>
              <a:rPr lang="de-DE"/>
              <a:t>KLICKEN, UM TITEL hinzuzufügen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de-DE"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de-DE"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de-DE"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de-DE" sz="2000"/>
            </a:lvl5pPr>
            <a:lvl6pPr marL="1600200">
              <a:defRPr lang="de-DE"/>
            </a:lvl6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4" rtl="0"/>
            <a:r>
              <a:rPr lang="de-DE"/>
              <a:t>Vierte Ebene</a:t>
            </a:r>
          </a:p>
          <a:p>
            <a:pPr lvl="5" rtl="0"/>
            <a:r>
              <a:rPr lang="de-DE"/>
              <a:t>Fünfte Ebene</a:t>
            </a:r>
          </a:p>
        </p:txBody>
      </p:sp>
      <p:sp>
        <p:nvSpPr>
          <p:cNvPr id="11" name="Inhaltsplatzhalt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de-DE"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de-DE"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de-DE"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de-DE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de-DE"/>
            </a:lvl1pPr>
          </a:lstStyle>
          <a:p>
            <a:pPr rtl="0"/>
            <a:r>
              <a:rPr lang="de-DE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de-DE" sz="2800" baseline="0"/>
            </a:lvl1pPr>
          </a:lstStyle>
          <a:p>
            <a:pPr rtl="0"/>
            <a:r>
              <a:rPr lang="de-DE"/>
              <a:t>KLICKEN, UM TITEL hinzuzufügen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 rtlCol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lang="de-DE"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lang="de-DE"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lang="de-DE"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lang="de-DE"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1" name="Inhaltsplatzhalt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de-DE"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de-DE"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de-DE"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de-DE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de-DE"/>
            </a:lvl1pPr>
          </a:lstStyle>
          <a:p>
            <a:pPr rtl="0"/>
            <a:r>
              <a:rPr lang="de-DE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rtlCol="0" anchor="b">
            <a:normAutofit/>
          </a:bodyPr>
          <a:lstStyle>
            <a:lvl1pPr>
              <a:defRPr lang="de-DE" sz="2800" baseline="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14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rtlCol="0"/>
          <a:lstStyle>
            <a:lvl1pPr>
              <a:defRPr lang="de-DE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rtlCol="0" anchor="b">
            <a:normAutofit/>
          </a:bodyPr>
          <a:lstStyle>
            <a:lvl1pPr>
              <a:defRPr lang="de-DE" sz="2800" baseline="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14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200"/>
              </a:spcAft>
              <a:defRPr lang="de-DE"/>
            </a:lvl1pPr>
            <a:lvl2pPr>
              <a:spcBef>
                <a:spcPts val="0"/>
              </a:spcBef>
              <a:spcAft>
                <a:spcPts val="600"/>
              </a:spcAft>
              <a:defRPr lang="de-DE"/>
            </a:lvl2pPr>
            <a:lvl3pPr>
              <a:spcBef>
                <a:spcPts val="0"/>
              </a:spcBef>
              <a:spcAft>
                <a:spcPts val="600"/>
              </a:spcAft>
              <a:defRPr lang="de-DE"/>
            </a:lvl3pPr>
            <a:lvl4pPr>
              <a:spcBef>
                <a:spcPts val="0"/>
              </a:spcBef>
              <a:spcAft>
                <a:spcPts val="600"/>
              </a:spcAft>
              <a:defRPr lang="de-DE" sz="2000"/>
            </a:lvl4pPr>
            <a:lvl5pPr>
              <a:spcBef>
                <a:spcPts val="0"/>
              </a:spcBef>
              <a:spcAft>
                <a:spcPts val="600"/>
              </a:spcAft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rtlCol="0"/>
          <a:lstStyle>
            <a:lvl1pPr>
              <a:defRPr lang="de-DE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000" b="1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Energieeffizienz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Gütesiegel in der IT-Branche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80 PLUS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6355" y="2076323"/>
            <a:ext cx="8324089" cy="3493008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Fokus auf Netzteile</a:t>
            </a:r>
          </a:p>
          <a:p>
            <a:pPr rtl="0"/>
            <a:r>
              <a:rPr lang="de-DE" dirty="0"/>
              <a:t>Verschiedene Effizienzstufen</a:t>
            </a:r>
          </a:p>
          <a:p>
            <a:pPr rtl="0"/>
            <a:r>
              <a:rPr lang="de-DE" dirty="0"/>
              <a:t>Messung bei verschiedenen Laststufen</a:t>
            </a:r>
          </a:p>
          <a:p>
            <a:pPr rtl="0"/>
            <a:r>
              <a:rPr lang="de-DE" dirty="0"/>
              <a:t>Ziel der Energieeinsparung</a:t>
            </a:r>
          </a:p>
          <a:p>
            <a:pPr rtl="0"/>
            <a:r>
              <a:rPr lang="de-DE" dirty="0"/>
              <a:t>Breite Anwendung</a:t>
            </a:r>
          </a:p>
          <a:p>
            <a:pPr rtl="0"/>
            <a:r>
              <a:rPr lang="de-DE" dirty="0"/>
              <a:t>Freiwilliges Programm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B5CEABB6-07DC-46E8-9B57-56EC44A396E5}" type="slidenum">
              <a:rPr lang="de-DE" smtClean="0"/>
              <a:pPr rtl="0"/>
              <a:t>10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EF24312-DE36-1DC3-539E-F982171FD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035" y="735775"/>
            <a:ext cx="5906324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8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TCO Certified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6355" y="2076323"/>
            <a:ext cx="8324089" cy="3493008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Globales Nachhaltigkeitszertifikat</a:t>
            </a:r>
          </a:p>
          <a:p>
            <a:pPr rtl="0"/>
            <a:r>
              <a:rPr lang="de-DE" dirty="0"/>
              <a:t>Inkludiert soziale und ökologische Kriterien</a:t>
            </a:r>
          </a:p>
          <a:p>
            <a:pPr rtl="0"/>
            <a:r>
              <a:rPr lang="de-DE" dirty="0"/>
              <a:t>Unabhängige Überprüfung</a:t>
            </a:r>
          </a:p>
          <a:p>
            <a:pPr rtl="0"/>
            <a:r>
              <a:rPr lang="de-DE" dirty="0"/>
              <a:t>Fördert nachhaltigen Konsum</a:t>
            </a:r>
          </a:p>
          <a:p>
            <a:pPr rtl="0"/>
            <a:r>
              <a:rPr lang="de-DE" dirty="0"/>
              <a:t>Regelmäßige Aktualisierung</a:t>
            </a:r>
          </a:p>
          <a:p>
            <a:pPr rtl="0"/>
            <a:r>
              <a:rPr lang="de-DE" dirty="0"/>
              <a:t>Anerkanntes Label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B5CEABB6-07DC-46E8-9B57-56EC44A396E5}" type="slidenum">
              <a:rPr lang="de-DE" smtClean="0"/>
              <a:pPr rtl="0"/>
              <a:t>11</a:t>
            </a:fld>
            <a:endParaRPr lang="de-DE" dirty="0"/>
          </a:p>
        </p:txBody>
      </p:sp>
      <p:pic>
        <p:nvPicPr>
          <p:cNvPr id="6" name="Grafik 5" descr="Ein Bild, das Logo, Grafiken, Schrift, Symbol enthält.&#10;&#10;Automatisch generierte Beschreibung">
            <a:extLst>
              <a:ext uri="{FF2B5EF4-FFF2-40B4-BE49-F238E27FC236}">
                <a16:creationId xmlns:a16="http://schemas.microsoft.com/office/drawing/2014/main" id="{A154F15E-D295-C01E-8726-B7F18CB47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674" y="598090"/>
            <a:ext cx="3414496" cy="227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4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IHRE FRAGEN,</a:t>
            </a:r>
            <a:br>
              <a:rPr lang="de-DE" dirty="0"/>
            </a:br>
            <a:r>
              <a:rPr lang="de-DE" dirty="0"/>
              <a:t>MEINE ANTWORTEN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Energieeffizienz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Gütesiegel in der IT-Branche</a:t>
            </a:r>
          </a:p>
        </p:txBody>
      </p:sp>
    </p:spTree>
    <p:extLst>
      <p:ext uri="{BB962C8B-B14F-4D97-AF65-F5344CB8AC3E}">
        <p14:creationId xmlns:p14="http://schemas.microsoft.com/office/powerpoint/2010/main" val="73998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Agenda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Einführung</a:t>
            </a:r>
          </a:p>
          <a:p>
            <a:pPr rtl="0"/>
            <a:r>
              <a:rPr lang="de-DE" dirty="0"/>
              <a:t>Energy Star</a:t>
            </a:r>
          </a:p>
          <a:p>
            <a:pPr rtl="0"/>
            <a:r>
              <a:rPr lang="de-DE" dirty="0"/>
              <a:t>EPEAT</a:t>
            </a:r>
          </a:p>
          <a:p>
            <a:pPr rtl="0"/>
            <a:r>
              <a:rPr lang="de-DE" dirty="0"/>
              <a:t>80 Plus</a:t>
            </a:r>
          </a:p>
          <a:p>
            <a:pPr rtl="0"/>
            <a:r>
              <a:rPr lang="de-DE" dirty="0"/>
              <a:t>TCP Certified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B5CEABB6-07DC-46E8-9B57-56EC44A396E5}" type="slidenum">
              <a:rPr lang="de-DE" smtClean="0"/>
              <a:pPr rtl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Einführung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634FF4-524C-CECF-FC6E-8CEA8A88A3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Zweck der Siegel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Qualitätssicherung</a:t>
            </a:r>
          </a:p>
          <a:p>
            <a:pPr rtl="0"/>
            <a:r>
              <a:rPr lang="de-DE" dirty="0"/>
              <a:t>Verbraucherschutz</a:t>
            </a:r>
          </a:p>
          <a:p>
            <a:pPr rtl="0"/>
            <a:r>
              <a:rPr lang="de-DE" dirty="0"/>
              <a:t>Wettbewerbsvorteile</a:t>
            </a:r>
          </a:p>
          <a:p>
            <a:pPr rtl="0"/>
            <a:r>
              <a:rPr lang="de-DE" dirty="0"/>
              <a:t>Nachhaltigkeit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B5CEABB6-07DC-46E8-9B57-56EC44A396E5}" type="slidenum">
              <a:rPr lang="de-DE" smtClean="0"/>
              <a:pPr rtl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Wer definiert Gütesiegel?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Regierungsbehörden</a:t>
            </a:r>
          </a:p>
          <a:p>
            <a:pPr rtl="0"/>
            <a:r>
              <a:rPr lang="de-DE" dirty="0"/>
              <a:t>Nichtregierungsorganisationen</a:t>
            </a:r>
          </a:p>
          <a:p>
            <a:pPr rtl="0"/>
            <a:r>
              <a:rPr lang="de-DE" dirty="0"/>
              <a:t>Industriestandards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B5CEABB6-07DC-46E8-9B57-56EC44A396E5}" type="slidenum">
              <a:rPr lang="de-DE" smtClean="0"/>
              <a:pPr rtl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78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Auswirkungen der Gütesiegel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0" y="1791109"/>
            <a:ext cx="4006620" cy="2390178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 rtl="0">
              <a:buNone/>
            </a:pPr>
            <a:r>
              <a:rPr lang="de-DE" b="1" dirty="0"/>
              <a:t>Ökologische Auswirkungen</a:t>
            </a:r>
          </a:p>
          <a:p>
            <a:r>
              <a:rPr lang="de-DE" dirty="0"/>
              <a:t>Reduktionen von Emissionen</a:t>
            </a:r>
          </a:p>
          <a:p>
            <a:r>
              <a:rPr lang="de-DE" dirty="0"/>
              <a:t>Ressourcenschonung</a:t>
            </a:r>
          </a:p>
          <a:p>
            <a:r>
              <a:rPr lang="de-DE" dirty="0"/>
              <a:t>Umweltverträglichkeit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B5CEABB6-07DC-46E8-9B57-56EC44A396E5}" type="slidenum">
              <a:rPr lang="de-DE" smtClean="0"/>
              <a:pPr rtl="0"/>
              <a:t>6</a:t>
            </a:fld>
            <a:endParaRPr lang="de-DE" dirty="0"/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2691494A-15AC-7D8B-D32C-34B0A7C61334}"/>
              </a:ext>
            </a:extLst>
          </p:cNvPr>
          <p:cNvSpPr txBox="1">
            <a:spLocks/>
          </p:cNvSpPr>
          <p:nvPr/>
        </p:nvSpPr>
        <p:spPr>
          <a:xfrm>
            <a:off x="5548452" y="1791109"/>
            <a:ext cx="4006620" cy="239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Ökonomische Auswirkungen</a:t>
            </a:r>
          </a:p>
          <a:p>
            <a:r>
              <a:rPr lang="de-DE" dirty="0"/>
              <a:t>Kostenersparnis</a:t>
            </a:r>
          </a:p>
          <a:p>
            <a:r>
              <a:rPr lang="de-DE" dirty="0"/>
              <a:t>Markpositionierung</a:t>
            </a:r>
          </a:p>
          <a:p>
            <a:r>
              <a:rPr lang="de-DE" dirty="0"/>
              <a:t>Förderung von Innovation</a:t>
            </a:r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D8D4BC8E-CD9F-04E0-7958-BE5EE43077F0}"/>
              </a:ext>
            </a:extLst>
          </p:cNvPr>
          <p:cNvSpPr txBox="1">
            <a:spLocks/>
          </p:cNvSpPr>
          <p:nvPr/>
        </p:nvSpPr>
        <p:spPr>
          <a:xfrm>
            <a:off x="3339790" y="4467822"/>
            <a:ext cx="4006620" cy="239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Soziale Auswirkungen</a:t>
            </a:r>
          </a:p>
          <a:p>
            <a:r>
              <a:rPr lang="de-DE" dirty="0"/>
              <a:t>Verbraucheraufklärung</a:t>
            </a:r>
          </a:p>
          <a:p>
            <a:r>
              <a:rPr lang="de-DE" dirty="0"/>
              <a:t>Arbeitsbedingungen</a:t>
            </a:r>
          </a:p>
          <a:p>
            <a:r>
              <a:rPr lang="de-DE" dirty="0"/>
              <a:t>Transparenz</a:t>
            </a:r>
          </a:p>
        </p:txBody>
      </p:sp>
    </p:spTree>
    <p:extLst>
      <p:ext uri="{BB962C8B-B14F-4D97-AF65-F5344CB8AC3E}">
        <p14:creationId xmlns:p14="http://schemas.microsoft.com/office/powerpoint/2010/main" val="3963111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41960"/>
            <a:ext cx="4615544" cy="3316893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Darstellung einiger Siegel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Energy Star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Verwaltet von der US-EPA</a:t>
            </a:r>
          </a:p>
          <a:p>
            <a:pPr rtl="0"/>
            <a:r>
              <a:rPr lang="de-DE" dirty="0"/>
              <a:t>Strenge Energieeffizienzstandards</a:t>
            </a:r>
          </a:p>
          <a:p>
            <a:pPr rtl="0"/>
            <a:r>
              <a:rPr lang="de-DE" dirty="0"/>
              <a:t>Unabhängige Zertifizierung</a:t>
            </a:r>
          </a:p>
          <a:p>
            <a:pPr rtl="0"/>
            <a:r>
              <a:rPr lang="de-DE" dirty="0"/>
              <a:t>Weit verbreitet</a:t>
            </a:r>
          </a:p>
          <a:p>
            <a:pPr rtl="0"/>
            <a:r>
              <a:rPr lang="de-DE" dirty="0"/>
              <a:t>Reduktion von Treibhausgasen</a:t>
            </a:r>
          </a:p>
          <a:p>
            <a:pPr rtl="0"/>
            <a:r>
              <a:rPr lang="de-DE" dirty="0"/>
              <a:t>Regelmäßige Audits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B5CEABB6-07DC-46E8-9B57-56EC44A396E5}" type="slidenum">
              <a:rPr lang="de-DE" smtClean="0"/>
              <a:pPr rtl="0"/>
              <a:t>8</a:t>
            </a:fld>
            <a:endParaRPr lang="de-DE" dirty="0"/>
          </a:p>
        </p:txBody>
      </p:sp>
      <p:pic>
        <p:nvPicPr>
          <p:cNvPr id="6" name="Grafik 5" descr="Ein Bild, das Schrift, Text, Grafiken, Logo enthält.&#10;&#10;Automatisch generierte Beschreibung">
            <a:extLst>
              <a:ext uri="{FF2B5EF4-FFF2-40B4-BE49-F238E27FC236}">
                <a16:creationId xmlns:a16="http://schemas.microsoft.com/office/drawing/2014/main" id="{87D0FAB1-D7A5-B75E-0EAC-7C9E7BB85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274" y="735775"/>
            <a:ext cx="21145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9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EPEAT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6355" y="2076323"/>
            <a:ext cx="8324089" cy="3493008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Ganzheitlicher Ansatz</a:t>
            </a:r>
          </a:p>
          <a:p>
            <a:pPr rtl="0"/>
            <a:r>
              <a:rPr lang="de-DE" dirty="0"/>
              <a:t>Verwaltet vom Global Electronics Council</a:t>
            </a:r>
          </a:p>
          <a:p>
            <a:pPr rtl="0"/>
            <a:r>
              <a:rPr lang="de-DE" dirty="0"/>
              <a:t>Mehrere Umweltkriterien</a:t>
            </a:r>
          </a:p>
          <a:p>
            <a:pPr rtl="0"/>
            <a:r>
              <a:rPr lang="de-DE" dirty="0"/>
              <a:t>Soziale Verantwortung</a:t>
            </a:r>
          </a:p>
          <a:p>
            <a:pPr rtl="0"/>
            <a:r>
              <a:rPr lang="de-DE" dirty="0"/>
              <a:t>Regelmäßige Aktualisierung</a:t>
            </a:r>
          </a:p>
          <a:p>
            <a:pPr rtl="0"/>
            <a:r>
              <a:rPr lang="de-DE" dirty="0"/>
              <a:t>Anerkannt in der Beschaffung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B5CEABB6-07DC-46E8-9B57-56EC44A396E5}" type="slidenum">
              <a:rPr lang="de-DE" smtClean="0"/>
              <a:pPr rtl="0"/>
              <a:t>9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883E489-D7CF-B78E-98E1-701E0782B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073" y="451162"/>
            <a:ext cx="2762636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5336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42511_TF16411248_Win32" id="{BA0B8D66-D66B-439B-A16C-724358E95992}" vid="{8BEFACD3-E35A-44FD-B3EA-29D825D78F8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{3080AD34-4F1C-4CB9-8491-1F24677C23EC}tf16411248_win32</Template>
  <TotalTime>0</TotalTime>
  <Words>796</Words>
  <Application>Microsoft Office PowerPoint</Application>
  <PresentationFormat>Breitbild</PresentationFormat>
  <Paragraphs>130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Avenir Next LT Pro Light</vt:lpstr>
      <vt:lpstr>Calibri</vt:lpstr>
      <vt:lpstr>Posterama</vt:lpstr>
      <vt:lpstr>Benutzerdefiniert</vt:lpstr>
      <vt:lpstr>Energieeffizienz   Gütesiegel in der IT-Branche</vt:lpstr>
      <vt:lpstr>Agenda </vt:lpstr>
      <vt:lpstr>Einführung</vt:lpstr>
      <vt:lpstr>Zweck der Siegel</vt:lpstr>
      <vt:lpstr>Wer definiert Gütesiegel?</vt:lpstr>
      <vt:lpstr>Auswirkungen der Gütesiegel</vt:lpstr>
      <vt:lpstr>Darstellung einiger Siegel</vt:lpstr>
      <vt:lpstr>Energy Star</vt:lpstr>
      <vt:lpstr>EPEAT</vt:lpstr>
      <vt:lpstr>80 PLUS</vt:lpstr>
      <vt:lpstr>TCO Certified</vt:lpstr>
      <vt:lpstr>IHRE FRAGEN, MEINE ANTWORTEN</vt:lpstr>
      <vt:lpstr>Energieeffizienz   Gütesiegel in der IT-Branche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 Neumann</dc:creator>
  <cp:lastModifiedBy>Andre Neumann</cp:lastModifiedBy>
  <cp:revision>1</cp:revision>
  <dcterms:created xsi:type="dcterms:W3CDTF">2024-07-11T10:35:53Z</dcterms:created>
  <dcterms:modified xsi:type="dcterms:W3CDTF">2024-07-11T12:55:18Z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