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B48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93" d="100"/>
          <a:sy n="93" d="100"/>
        </p:scale>
        <p:origin x="53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3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8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12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7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7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57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3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F8DAE-4FAE-4EF9-9A2F-4DC4050A2DEC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08D11-D421-4BAC-9AED-7383EB5A5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20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1D921F-6D0B-747F-3F18-D045ED83E3C0}"/>
              </a:ext>
            </a:extLst>
          </p:cNvPr>
          <p:cNvSpPr/>
          <p:nvPr/>
        </p:nvSpPr>
        <p:spPr>
          <a:xfrm>
            <a:off x="847948" y="296562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21B587B7-765A-AD4F-04E3-4F25C18F3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2976221" y="2579979"/>
            <a:ext cx="350373" cy="199894"/>
          </a:xfrm>
          <a:prstGeom prst="rect">
            <a:avLst/>
          </a:prstGeom>
        </p:spPr>
      </p:pic>
      <p:pic>
        <p:nvPicPr>
          <p:cNvPr id="11" name="Grafik 10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B6C0052E-EF2F-08D4-1631-6620B5DD7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334488"/>
            <a:ext cx="669967" cy="209365"/>
          </a:xfrm>
          <a:prstGeom prst="rect">
            <a:avLst/>
          </a:prstGeom>
        </p:spPr>
      </p:pic>
      <p:pic>
        <p:nvPicPr>
          <p:cNvPr id="13" name="Grafik 12" descr="Inventar mit einfarbiger Füllung">
            <a:extLst>
              <a:ext uri="{FF2B5EF4-FFF2-40B4-BE49-F238E27FC236}">
                <a16:creationId xmlns:a16="http://schemas.microsoft.com/office/drawing/2014/main" id="{6B383A22-D62B-45EC-6B6D-43C9030B2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952" y="641000"/>
            <a:ext cx="1315991" cy="13159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7EEED75-5A9A-4B9B-153C-C41704C0E67A}"/>
              </a:ext>
            </a:extLst>
          </p:cNvPr>
          <p:cNvSpPr/>
          <p:nvPr/>
        </p:nvSpPr>
        <p:spPr>
          <a:xfrm>
            <a:off x="1039385" y="1956991"/>
            <a:ext cx="21371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Materialmanagement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4015B83-B837-32A0-B97A-2AD9EEFE254A}"/>
              </a:ext>
            </a:extLst>
          </p:cNvPr>
          <p:cNvSpPr/>
          <p:nvPr/>
        </p:nvSpPr>
        <p:spPr>
          <a:xfrm>
            <a:off x="847948" y="2980408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C880274E-F328-A92F-7CA3-DCE7A37B1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2976221" y="5263825"/>
            <a:ext cx="350373" cy="199894"/>
          </a:xfrm>
          <a:prstGeom prst="rect">
            <a:avLst/>
          </a:prstGeom>
        </p:spPr>
      </p:pic>
      <p:pic>
        <p:nvPicPr>
          <p:cNvPr id="27" name="Grafik 26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DBB59E1E-FF03-6344-0A55-DECE6FF4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3018334"/>
            <a:ext cx="669967" cy="209365"/>
          </a:xfrm>
          <a:prstGeom prst="rect">
            <a:avLst/>
          </a:prstGeom>
        </p:spPr>
      </p:pic>
      <p:pic>
        <p:nvPicPr>
          <p:cNvPr id="28" name="Grafik 27" descr="Armbanduhr mit einfarbiger Füllung">
            <a:extLst>
              <a:ext uri="{FF2B5EF4-FFF2-40B4-BE49-F238E27FC236}">
                <a16:creationId xmlns:a16="http://schemas.microsoft.com/office/drawing/2014/main" id="{AF6C8AF8-F107-1DBF-3841-2F3632100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49952" y="3324846"/>
            <a:ext cx="1315991" cy="1315991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15828DB8-D944-C934-696E-35E53BDB0BD1}"/>
              </a:ext>
            </a:extLst>
          </p:cNvPr>
          <p:cNvSpPr/>
          <p:nvPr/>
        </p:nvSpPr>
        <p:spPr>
          <a:xfrm>
            <a:off x="1245379" y="4640837"/>
            <a:ext cx="17251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Zeitmanagement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5052C37-E79C-3311-F993-D5D4C0D80085}"/>
              </a:ext>
            </a:extLst>
          </p:cNvPr>
          <p:cNvSpPr/>
          <p:nvPr/>
        </p:nvSpPr>
        <p:spPr>
          <a:xfrm>
            <a:off x="3387934" y="295957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9ECFD5A-C4C1-2B6E-D6EB-180213EBC445}"/>
              </a:ext>
            </a:extLst>
          </p:cNvPr>
          <p:cNvSpPr/>
          <p:nvPr/>
        </p:nvSpPr>
        <p:spPr>
          <a:xfrm>
            <a:off x="3387934" y="2980408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2" name="Grafik 31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C0CA2BD5-5C69-90BB-3742-C826B972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5516348" y="2579979"/>
            <a:ext cx="350373" cy="199894"/>
          </a:xfrm>
          <a:prstGeom prst="rect">
            <a:avLst/>
          </a:prstGeom>
        </p:spPr>
      </p:pic>
      <p:pic>
        <p:nvPicPr>
          <p:cNvPr id="33" name="Grafik 32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4126BB15-96BE-4202-93EB-7AEA8EBF8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68" y="334488"/>
            <a:ext cx="669967" cy="209365"/>
          </a:xfrm>
          <a:prstGeom prst="rect">
            <a:avLst/>
          </a:prstGeom>
        </p:spPr>
      </p:pic>
      <p:pic>
        <p:nvPicPr>
          <p:cNvPr id="34" name="Grafik 33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85B3F99F-C5A5-D7FF-3086-64A00AC7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5506517" y="5263825"/>
            <a:ext cx="350373" cy="199894"/>
          </a:xfrm>
          <a:prstGeom prst="rect">
            <a:avLst/>
          </a:prstGeom>
        </p:spPr>
      </p:pic>
      <p:pic>
        <p:nvPicPr>
          <p:cNvPr id="35" name="Grafik 34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B693A66E-C944-2B64-052F-80D5B627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37" y="3018334"/>
            <a:ext cx="669967" cy="20936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4A2A1FDF-9C6E-0142-562E-E3E10392102E}"/>
              </a:ext>
            </a:extLst>
          </p:cNvPr>
          <p:cNvSpPr txBox="1"/>
          <p:nvPr/>
        </p:nvSpPr>
        <p:spPr>
          <a:xfrm>
            <a:off x="3476369" y="591572"/>
            <a:ext cx="235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 nehmen das Arbeitsmaterial der Gruppe entgegen, teilen dieses aus und stellen am Ende die Vollständigkeit sicher.</a:t>
            </a:r>
          </a:p>
          <a:p>
            <a:endParaRPr lang="de-DE" sz="1200" dirty="0"/>
          </a:p>
          <a:p>
            <a:r>
              <a:rPr lang="de-DE" sz="1200" dirty="0"/>
              <a:t>Ansonsten beteiligen Sie sich aktiv an der Gruppenarbeit. Sie können zusätzlich eine Fokus-Aufgabe übernehmen.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8423F5B-0644-D7D6-9A1D-F8E1B20E13C6}"/>
              </a:ext>
            </a:extLst>
          </p:cNvPr>
          <p:cNvSpPr txBox="1"/>
          <p:nvPr/>
        </p:nvSpPr>
        <p:spPr>
          <a:xfrm>
            <a:off x="3476369" y="3281424"/>
            <a:ext cx="235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 sorgen für die Einhaltung von Bearbeitungszeiten, vereinbaren gruppeninterne Zeitpläne und stellen deren Einhaltung sicher.</a:t>
            </a:r>
          </a:p>
          <a:p>
            <a:endParaRPr lang="de-DE" sz="1200" dirty="0"/>
          </a:p>
          <a:p>
            <a:r>
              <a:rPr lang="de-DE" sz="1200" dirty="0"/>
              <a:t>Ansonsten beteiligen Sie sich aktiv an der Gruppenarbeit. Sie können zusätzlich eine Fokus-Aufgabe übernehmen.</a:t>
            </a:r>
          </a:p>
        </p:txBody>
      </p:sp>
    </p:spTree>
    <p:extLst>
      <p:ext uri="{BB962C8B-B14F-4D97-AF65-F5344CB8AC3E}">
        <p14:creationId xmlns:p14="http://schemas.microsoft.com/office/powerpoint/2010/main" val="9646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5D3F23BB-1DE7-080C-D9C3-3EDA33F103C9}"/>
              </a:ext>
            </a:extLst>
          </p:cNvPr>
          <p:cNvSpPr/>
          <p:nvPr/>
        </p:nvSpPr>
        <p:spPr>
          <a:xfrm>
            <a:off x="847948" y="296562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FE085678-17DB-B50F-0FCD-F8EE7A97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2976221" y="2579979"/>
            <a:ext cx="350373" cy="199894"/>
          </a:xfrm>
          <a:prstGeom prst="rect">
            <a:avLst/>
          </a:prstGeom>
        </p:spPr>
      </p:pic>
      <p:pic>
        <p:nvPicPr>
          <p:cNvPr id="28" name="Grafik 27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BB0D87B5-62E9-A466-3CA3-FBF401748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334488"/>
            <a:ext cx="669967" cy="209365"/>
          </a:xfrm>
          <a:prstGeom prst="rect">
            <a:avLst/>
          </a:prstGeom>
        </p:spPr>
      </p:pic>
      <p:pic>
        <p:nvPicPr>
          <p:cNvPr id="29" name="Grafik 28" descr="Geschlossenes Buch mit einfarbiger Füllung">
            <a:extLst>
              <a:ext uri="{FF2B5EF4-FFF2-40B4-BE49-F238E27FC236}">
                <a16:creationId xmlns:a16="http://schemas.microsoft.com/office/drawing/2014/main" id="{A1839943-782E-F62B-7730-018E63C64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49952" y="641000"/>
            <a:ext cx="1315991" cy="1315991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A9EAADF7-B0E0-BC20-0B76-7ECEA1ABB916}"/>
              </a:ext>
            </a:extLst>
          </p:cNvPr>
          <p:cNvSpPr/>
          <p:nvPr/>
        </p:nvSpPr>
        <p:spPr>
          <a:xfrm>
            <a:off x="1319912" y="1956991"/>
            <a:ext cx="15760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Dokumentation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A925B09-5B6E-085B-5AE6-97F80A4AD9B9}"/>
              </a:ext>
            </a:extLst>
          </p:cNvPr>
          <p:cNvSpPr/>
          <p:nvPr/>
        </p:nvSpPr>
        <p:spPr>
          <a:xfrm>
            <a:off x="847948" y="2980408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B981C057-587A-9F7B-DD5F-E944E909A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2976221" y="5263825"/>
            <a:ext cx="350373" cy="199894"/>
          </a:xfrm>
          <a:prstGeom prst="rect">
            <a:avLst/>
          </a:prstGeom>
        </p:spPr>
      </p:pic>
      <p:pic>
        <p:nvPicPr>
          <p:cNvPr id="33" name="Grafik 32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E5F34F65-4E10-0913-99A2-9B9B05026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3018334"/>
            <a:ext cx="669967" cy="209365"/>
          </a:xfrm>
          <a:prstGeom prst="rect">
            <a:avLst/>
          </a:prstGeom>
        </p:spPr>
      </p:pic>
      <p:pic>
        <p:nvPicPr>
          <p:cNvPr id="34" name="Grafik 33" descr="Person Krone männlich mit einfarbiger Füllung">
            <a:extLst>
              <a:ext uri="{FF2B5EF4-FFF2-40B4-BE49-F238E27FC236}">
                <a16:creationId xmlns:a16="http://schemas.microsoft.com/office/drawing/2014/main" id="{5794BE6A-D493-2DF2-BF1B-3E3BE64D2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49952" y="3324846"/>
            <a:ext cx="1315991" cy="1315991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8CF6DC98-A2D8-D722-0AA7-99A08B60AF63}"/>
              </a:ext>
            </a:extLst>
          </p:cNvPr>
          <p:cNvSpPr/>
          <p:nvPr/>
        </p:nvSpPr>
        <p:spPr>
          <a:xfrm>
            <a:off x="940013" y="4640837"/>
            <a:ext cx="23358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Fokus „</a:t>
            </a:r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Kundenwunsch“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079718-7EA3-1A08-77FD-9CF79AC2BAF9}"/>
              </a:ext>
            </a:extLst>
          </p:cNvPr>
          <p:cNvSpPr/>
          <p:nvPr/>
        </p:nvSpPr>
        <p:spPr>
          <a:xfrm>
            <a:off x="3387934" y="295957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C7D63F4-3A2D-BFBD-A05F-E8022B9EA40C}"/>
              </a:ext>
            </a:extLst>
          </p:cNvPr>
          <p:cNvSpPr/>
          <p:nvPr/>
        </p:nvSpPr>
        <p:spPr>
          <a:xfrm>
            <a:off x="3387934" y="2980408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8" name="Grafik 37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5A5305D3-5C39-55B6-BFF2-955C9763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5516348" y="2579979"/>
            <a:ext cx="350373" cy="199894"/>
          </a:xfrm>
          <a:prstGeom prst="rect">
            <a:avLst/>
          </a:prstGeom>
        </p:spPr>
      </p:pic>
      <p:pic>
        <p:nvPicPr>
          <p:cNvPr id="39" name="Grafik 38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D6295766-10C3-DF98-825F-66C7358B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68" y="334488"/>
            <a:ext cx="669967" cy="209365"/>
          </a:xfrm>
          <a:prstGeom prst="rect">
            <a:avLst/>
          </a:prstGeom>
        </p:spPr>
      </p:pic>
      <p:pic>
        <p:nvPicPr>
          <p:cNvPr id="40" name="Grafik 3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DF264260-C5C8-5C91-338F-CA6344D2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5506517" y="5263825"/>
            <a:ext cx="350373" cy="199894"/>
          </a:xfrm>
          <a:prstGeom prst="rect">
            <a:avLst/>
          </a:prstGeom>
        </p:spPr>
      </p:pic>
      <p:pic>
        <p:nvPicPr>
          <p:cNvPr id="41" name="Grafik 40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ADD2CAEA-A03B-9E60-A13F-DE0572342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37" y="3018334"/>
            <a:ext cx="669967" cy="209365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798C081C-3CDF-443D-AD25-AC346469EC4B}"/>
              </a:ext>
            </a:extLst>
          </p:cNvPr>
          <p:cNvSpPr txBox="1"/>
          <p:nvPr/>
        </p:nvSpPr>
        <p:spPr>
          <a:xfrm>
            <a:off x="3476369" y="591572"/>
            <a:ext cx="2354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 fordern eine einheitliche Dokumentation in Ihrer Gruppe ein, stimmen die Ergebnisse mit den Mitgliedern der Gruppe ab und stellen diese zusammen.</a:t>
            </a:r>
          </a:p>
          <a:p>
            <a:endParaRPr lang="de-DE" sz="1200" dirty="0"/>
          </a:p>
          <a:p>
            <a:r>
              <a:rPr lang="de-DE" sz="1200" dirty="0"/>
              <a:t>Ansonsten beteiligen Sie sich aktiv an der Gruppenarbeit. Sie können zusätzlich eine Fokus-Aufgabe übernehmen.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C476965-6270-28F0-F751-B1515479A325}"/>
              </a:ext>
            </a:extLst>
          </p:cNvPr>
          <p:cNvSpPr txBox="1"/>
          <p:nvPr/>
        </p:nvSpPr>
        <p:spPr>
          <a:xfrm>
            <a:off x="3476369" y="3281424"/>
            <a:ext cx="23548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 halten die Kundenanforderungen im Blick und gleichen diese kontinuierlich mit den Arbeitsergebnissen der Gruppe ab.</a:t>
            </a:r>
          </a:p>
          <a:p>
            <a:endParaRPr lang="de-DE" sz="1200" dirty="0"/>
          </a:p>
          <a:p>
            <a:r>
              <a:rPr lang="de-DE" sz="1200" dirty="0"/>
              <a:t>Ansonsten beteiligen Sie sich aktiv an der Gruppenarbeit. Sie können zusätzlich eine Fokus-Aufgabe übernehmen.</a:t>
            </a:r>
          </a:p>
        </p:txBody>
      </p:sp>
    </p:spTree>
    <p:extLst>
      <p:ext uri="{BB962C8B-B14F-4D97-AF65-F5344CB8AC3E}">
        <p14:creationId xmlns:p14="http://schemas.microsoft.com/office/powerpoint/2010/main" val="39774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17E9-C364-B98D-C780-DB5B3BB17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A161751E-5276-CA28-29AC-1D4E06CD73BE}"/>
              </a:ext>
            </a:extLst>
          </p:cNvPr>
          <p:cNvSpPr/>
          <p:nvPr/>
        </p:nvSpPr>
        <p:spPr>
          <a:xfrm>
            <a:off x="847948" y="296562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F63816B-5BEE-C71C-373B-1B04666A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2976221" y="2579979"/>
            <a:ext cx="350373" cy="199894"/>
          </a:xfrm>
          <a:prstGeom prst="rect">
            <a:avLst/>
          </a:prstGeom>
        </p:spPr>
      </p:pic>
      <p:pic>
        <p:nvPicPr>
          <p:cNvPr id="28" name="Grafik 27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CCD6C727-BCB9-9543-FDBD-8FCEB45D4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334488"/>
            <a:ext cx="669967" cy="209365"/>
          </a:xfrm>
          <a:prstGeom prst="rect">
            <a:avLst/>
          </a:prstGeom>
        </p:spPr>
      </p:pic>
      <p:pic>
        <p:nvPicPr>
          <p:cNvPr id="29" name="Grafik 28" descr="Netzwerk mit einfarbiger Füllung">
            <a:extLst>
              <a:ext uri="{FF2B5EF4-FFF2-40B4-BE49-F238E27FC236}">
                <a16:creationId xmlns:a16="http://schemas.microsoft.com/office/drawing/2014/main" id="{881255CC-6BC3-E183-4C09-F24BF7A81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49952" y="641000"/>
            <a:ext cx="1315991" cy="1315991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1C502089-B8BE-739D-EE4E-2CB1C6EF421A}"/>
              </a:ext>
            </a:extLst>
          </p:cNvPr>
          <p:cNvSpPr/>
          <p:nvPr/>
        </p:nvSpPr>
        <p:spPr>
          <a:xfrm>
            <a:off x="1389648" y="1956991"/>
            <a:ext cx="14366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Fokus „</a:t>
            </a:r>
            <a:r>
              <a:rPr lang="de-DE" sz="1600" cap="none" spc="0" dirty="0" err="1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VLAN</a:t>
            </a:r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“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94DCB43-2D15-5204-CF21-B32212925B15}"/>
              </a:ext>
            </a:extLst>
          </p:cNvPr>
          <p:cNvSpPr/>
          <p:nvPr/>
        </p:nvSpPr>
        <p:spPr>
          <a:xfrm>
            <a:off x="847948" y="2980408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9A4A3B96-1CD5-1D0B-2E09-669EBB62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2976221" y="5263825"/>
            <a:ext cx="350373" cy="199894"/>
          </a:xfrm>
          <a:prstGeom prst="rect">
            <a:avLst/>
          </a:prstGeom>
        </p:spPr>
      </p:pic>
      <p:pic>
        <p:nvPicPr>
          <p:cNvPr id="33" name="Grafik 32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2A4E2E6C-C3EB-0726-EFCE-108AA3D1D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3018334"/>
            <a:ext cx="669967" cy="209365"/>
          </a:xfrm>
          <a:prstGeom prst="rect">
            <a:avLst/>
          </a:prstGeom>
        </p:spPr>
      </p:pic>
      <p:pic>
        <p:nvPicPr>
          <p:cNvPr id="34" name="Grafik 33" descr="Drahtlosrouter mit einfarbiger Füllung">
            <a:extLst>
              <a:ext uri="{FF2B5EF4-FFF2-40B4-BE49-F238E27FC236}">
                <a16:creationId xmlns:a16="http://schemas.microsoft.com/office/drawing/2014/main" id="{4857860D-76AB-3891-8E80-B888A3915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49952" y="3324846"/>
            <a:ext cx="1315991" cy="1315991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0088B152-3C46-AFDE-1C8F-1ED6864889AB}"/>
              </a:ext>
            </a:extLst>
          </p:cNvPr>
          <p:cNvSpPr/>
          <p:nvPr/>
        </p:nvSpPr>
        <p:spPr>
          <a:xfrm>
            <a:off x="1358399" y="4640837"/>
            <a:ext cx="149912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Fokus „</a:t>
            </a:r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WLAN“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D7162E-E768-671A-D788-C3A0358FE15D}"/>
              </a:ext>
            </a:extLst>
          </p:cNvPr>
          <p:cNvSpPr/>
          <p:nvPr/>
        </p:nvSpPr>
        <p:spPr>
          <a:xfrm>
            <a:off x="3387934" y="295957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78C67B6-5C4F-C8E8-7EE4-339188878C06}"/>
              </a:ext>
            </a:extLst>
          </p:cNvPr>
          <p:cNvSpPr/>
          <p:nvPr/>
        </p:nvSpPr>
        <p:spPr>
          <a:xfrm>
            <a:off x="3387934" y="2980408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8" name="Grafik 37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8801B7A4-51D4-1DD1-360A-68D87018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5516348" y="2579979"/>
            <a:ext cx="350373" cy="199894"/>
          </a:xfrm>
          <a:prstGeom prst="rect">
            <a:avLst/>
          </a:prstGeom>
        </p:spPr>
      </p:pic>
      <p:pic>
        <p:nvPicPr>
          <p:cNvPr id="39" name="Grafik 38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A8909CFD-3F8F-7A2C-4662-5387FFB0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68" y="334488"/>
            <a:ext cx="669967" cy="209365"/>
          </a:xfrm>
          <a:prstGeom prst="rect">
            <a:avLst/>
          </a:prstGeom>
        </p:spPr>
      </p:pic>
      <p:pic>
        <p:nvPicPr>
          <p:cNvPr id="40" name="Grafik 3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92D219A9-67B4-24C2-13D6-E157402C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5506517" y="5263825"/>
            <a:ext cx="350373" cy="199894"/>
          </a:xfrm>
          <a:prstGeom prst="rect">
            <a:avLst/>
          </a:prstGeom>
        </p:spPr>
      </p:pic>
      <p:pic>
        <p:nvPicPr>
          <p:cNvPr id="41" name="Grafik 40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D94A4CEF-F24A-568F-E8A7-6B6DDB87C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37" y="3018334"/>
            <a:ext cx="669967" cy="20936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F04ACBE-F44C-E93D-5233-1044E429E1F5}"/>
              </a:ext>
            </a:extLst>
          </p:cNvPr>
          <p:cNvSpPr txBox="1"/>
          <p:nvPr/>
        </p:nvSpPr>
        <p:spPr>
          <a:xfrm>
            <a:off x="3476369" y="591572"/>
            <a:ext cx="2354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 stellen die korrekte Einrichtung des </a:t>
            </a:r>
            <a:r>
              <a:rPr lang="de-DE" sz="1200" dirty="0" err="1"/>
              <a:t>VLAN</a:t>
            </a:r>
            <a:r>
              <a:rPr lang="de-DE" sz="1200" dirty="0"/>
              <a:t> gemäß den vorherigen Planungen sicher.</a:t>
            </a:r>
          </a:p>
          <a:p>
            <a:endParaRPr lang="de-DE" sz="1200" dirty="0"/>
          </a:p>
          <a:p>
            <a:r>
              <a:rPr lang="de-DE" sz="1200" dirty="0"/>
              <a:t>Ansonsten beteiligen Sie sich nach Absprache mit der Moderation auch aktiv an anderen Aufgaben der Gruppenarbeit.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DC6B17-1965-9C40-B68E-AB9529AA7001}"/>
              </a:ext>
            </a:extLst>
          </p:cNvPr>
          <p:cNvSpPr txBox="1"/>
          <p:nvPr/>
        </p:nvSpPr>
        <p:spPr>
          <a:xfrm>
            <a:off x="3476369" y="3281424"/>
            <a:ext cx="2354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 stellen die korrekte Einrichtung des WLAN gemäß den vorherigen Planungen sicher.</a:t>
            </a:r>
          </a:p>
          <a:p>
            <a:endParaRPr lang="de-DE" sz="1200" dirty="0"/>
          </a:p>
          <a:p>
            <a:r>
              <a:rPr lang="de-DE" sz="1200" dirty="0"/>
              <a:t>Ansonsten beteiligen Sie sich nach Absprache mit der Moderation auch aktiv an anderen Aufgaben der Gruppenarbeit.</a:t>
            </a:r>
          </a:p>
        </p:txBody>
      </p:sp>
    </p:spTree>
    <p:extLst>
      <p:ext uri="{BB962C8B-B14F-4D97-AF65-F5344CB8AC3E}">
        <p14:creationId xmlns:p14="http://schemas.microsoft.com/office/powerpoint/2010/main" val="224410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2F0DC-2B4D-DE7D-FB42-9D8DC445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72EEFF7C-C5A8-2394-59A9-7771959D9359}"/>
              </a:ext>
            </a:extLst>
          </p:cNvPr>
          <p:cNvSpPr/>
          <p:nvPr/>
        </p:nvSpPr>
        <p:spPr>
          <a:xfrm>
            <a:off x="847948" y="296562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74A0EB3E-BF72-3FEF-82EC-D1FA97685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2976221" y="2579979"/>
            <a:ext cx="350373" cy="199894"/>
          </a:xfrm>
          <a:prstGeom prst="rect">
            <a:avLst/>
          </a:prstGeom>
        </p:spPr>
      </p:pic>
      <p:pic>
        <p:nvPicPr>
          <p:cNvPr id="28" name="Grafik 27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52757E25-1672-B238-A6C6-1C3D4240C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334488"/>
            <a:ext cx="669967" cy="209365"/>
          </a:xfrm>
          <a:prstGeom prst="rect">
            <a:avLst/>
          </a:prstGeom>
        </p:spPr>
      </p:pic>
      <p:pic>
        <p:nvPicPr>
          <p:cNvPr id="29" name="Grafik 28" descr="Handschlag mit einfarbiger Füllung">
            <a:extLst>
              <a:ext uri="{FF2B5EF4-FFF2-40B4-BE49-F238E27FC236}">
                <a16:creationId xmlns:a16="http://schemas.microsoft.com/office/drawing/2014/main" id="{A995A553-DA51-B13F-47F1-4B462C07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49952" y="641000"/>
            <a:ext cx="1315991" cy="1315991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CFACA7D0-E0AF-E14B-5C65-8B2F1A62E43E}"/>
              </a:ext>
            </a:extLst>
          </p:cNvPr>
          <p:cNvSpPr/>
          <p:nvPr/>
        </p:nvSpPr>
        <p:spPr>
          <a:xfrm>
            <a:off x="1497852" y="1956991"/>
            <a:ext cx="12202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Moderation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9DB522E-FD23-B3EF-9748-35AF44E6E788}"/>
              </a:ext>
            </a:extLst>
          </p:cNvPr>
          <p:cNvSpPr/>
          <p:nvPr/>
        </p:nvSpPr>
        <p:spPr>
          <a:xfrm>
            <a:off x="847948" y="2980408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B0AC81DF-7400-D5A1-5755-C38F81B37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2976221" y="5263825"/>
            <a:ext cx="350373" cy="199894"/>
          </a:xfrm>
          <a:prstGeom prst="rect">
            <a:avLst/>
          </a:prstGeom>
        </p:spPr>
      </p:pic>
      <p:pic>
        <p:nvPicPr>
          <p:cNvPr id="33" name="Grafik 32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319364CA-E992-1B45-C6A8-1A1399079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3018334"/>
            <a:ext cx="669967" cy="209365"/>
          </a:xfrm>
          <a:prstGeom prst="rect">
            <a:avLst/>
          </a:prstGeom>
        </p:spPr>
      </p:pic>
      <p:pic>
        <p:nvPicPr>
          <p:cNvPr id="34" name="Grafik 33" descr="Binär mit einfarbiger Füllung">
            <a:extLst>
              <a:ext uri="{FF2B5EF4-FFF2-40B4-BE49-F238E27FC236}">
                <a16:creationId xmlns:a16="http://schemas.microsoft.com/office/drawing/2014/main" id="{23053EAF-C42F-A4E9-A60E-88A51AEAA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49952" y="3324846"/>
            <a:ext cx="1315991" cy="1315991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8AC4E527-325C-5BD2-3E5F-45DF4B744BF1}"/>
              </a:ext>
            </a:extLst>
          </p:cNvPr>
          <p:cNvSpPr/>
          <p:nvPr/>
        </p:nvSpPr>
        <p:spPr>
          <a:xfrm>
            <a:off x="885516" y="4640837"/>
            <a:ext cx="24449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60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Fokus „</a:t>
            </a:r>
            <a:r>
              <a:rPr lang="de-DE" sz="1600" cap="none" spc="0" dirty="0">
                <a:ln w="0"/>
                <a:solidFill>
                  <a:srgbClr val="0040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IP-Adressierung“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03951F4-AC86-3D37-F4D5-74977E2F61EA}"/>
              </a:ext>
            </a:extLst>
          </p:cNvPr>
          <p:cNvSpPr/>
          <p:nvPr/>
        </p:nvSpPr>
        <p:spPr>
          <a:xfrm>
            <a:off x="3387934" y="295957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3BD495C-60BF-F8A8-9B4A-39466B192E3D}"/>
              </a:ext>
            </a:extLst>
          </p:cNvPr>
          <p:cNvSpPr/>
          <p:nvPr/>
        </p:nvSpPr>
        <p:spPr>
          <a:xfrm>
            <a:off x="3387934" y="2980408"/>
            <a:ext cx="252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8" name="Grafik 37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8E243CD0-A9C3-D9F1-D2C1-3670E85A3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5516348" y="2579979"/>
            <a:ext cx="350373" cy="199894"/>
          </a:xfrm>
          <a:prstGeom prst="rect">
            <a:avLst/>
          </a:prstGeom>
        </p:spPr>
      </p:pic>
      <p:pic>
        <p:nvPicPr>
          <p:cNvPr id="39" name="Grafik 38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AA046620-9C60-B992-EFED-9906D0985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68" y="334488"/>
            <a:ext cx="669967" cy="209365"/>
          </a:xfrm>
          <a:prstGeom prst="rect">
            <a:avLst/>
          </a:prstGeom>
        </p:spPr>
      </p:pic>
      <p:pic>
        <p:nvPicPr>
          <p:cNvPr id="40" name="Grafik 3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37A88B72-9855-63BF-7D40-B536B94AB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2" b="19146"/>
          <a:stretch/>
        </p:blipFill>
        <p:spPr>
          <a:xfrm>
            <a:off x="5506517" y="5263825"/>
            <a:ext cx="350373" cy="199894"/>
          </a:xfrm>
          <a:prstGeom prst="rect">
            <a:avLst/>
          </a:prstGeom>
        </p:spPr>
      </p:pic>
      <p:pic>
        <p:nvPicPr>
          <p:cNvPr id="41" name="Grafik 40" descr="Ein Bild, das Schrift, Grafiken, Grafikdesign, Text enthält.&#10;&#10;Automatisch generierte Beschreibung">
            <a:extLst>
              <a:ext uri="{FF2B5EF4-FFF2-40B4-BE49-F238E27FC236}">
                <a16:creationId xmlns:a16="http://schemas.microsoft.com/office/drawing/2014/main" id="{AB3B4C39-E40B-9FA8-52D8-F64D0DA68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37" y="3018334"/>
            <a:ext cx="669967" cy="20936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89492AB-CDDE-DA56-25CF-113F9B360801}"/>
              </a:ext>
            </a:extLst>
          </p:cNvPr>
          <p:cNvSpPr txBox="1"/>
          <p:nvPr/>
        </p:nvSpPr>
        <p:spPr>
          <a:xfrm>
            <a:off x="3476369" y="591572"/>
            <a:ext cx="23548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 organisieren die Aufgabenverteilung in der Gruppe gemäß der notwendigen Tätigkeiten aus der Planungsphase und haben das Gesamtprojekt im Blick.</a:t>
            </a:r>
          </a:p>
          <a:p>
            <a:endParaRPr lang="de-DE" sz="1200" dirty="0"/>
          </a:p>
          <a:p>
            <a:r>
              <a:rPr lang="de-DE" sz="1200" dirty="0"/>
              <a:t>Ansonsten beteiligen Sie sich aktiv an der Gruppenarbeit. Sie können zusätzlich eine Fokus-Aufgabe übernehmen.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3E6EF97-1DF8-E030-638D-3988DC05A37C}"/>
              </a:ext>
            </a:extLst>
          </p:cNvPr>
          <p:cNvSpPr txBox="1"/>
          <p:nvPr/>
        </p:nvSpPr>
        <p:spPr>
          <a:xfrm>
            <a:off x="3476369" y="3281424"/>
            <a:ext cx="2354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 stellen die korrekte Einrichtung der IP-Adresskreise gemäß den vorherigen Planungen sicher.</a:t>
            </a:r>
          </a:p>
          <a:p>
            <a:endParaRPr lang="de-DE" sz="1200" dirty="0"/>
          </a:p>
          <a:p>
            <a:r>
              <a:rPr lang="de-DE" sz="1200" dirty="0"/>
              <a:t>Ansonsten beteiligen Sie sich nach Absprache mit der Moderation auch aktiv an anderen Aufgaben der Gruppenarbeit.</a:t>
            </a:r>
          </a:p>
        </p:txBody>
      </p:sp>
    </p:spTree>
    <p:extLst>
      <p:ext uri="{BB962C8B-B14F-4D97-AF65-F5344CB8AC3E}">
        <p14:creationId xmlns:p14="http://schemas.microsoft.com/office/powerpoint/2010/main" val="152960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288</Words>
  <Application>Microsoft Office PowerPoint</Application>
  <PresentationFormat>A4-Papier (210 x 297 mm)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Neumann</dc:creator>
  <cp:lastModifiedBy>Andre Neumann</cp:lastModifiedBy>
  <cp:revision>1</cp:revision>
  <cp:lastPrinted>2024-11-12T06:21:51Z</cp:lastPrinted>
  <dcterms:created xsi:type="dcterms:W3CDTF">2024-11-12T05:45:04Z</dcterms:created>
  <dcterms:modified xsi:type="dcterms:W3CDTF">2024-11-12T06:22:36Z</dcterms:modified>
</cp:coreProperties>
</file>