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sldIdLst>
    <p:sldId id="259" r:id="rId2"/>
    <p:sldId id="258" r:id="rId3"/>
    <p:sldId id="261" r:id="rId4"/>
    <p:sldId id="262" r:id="rId5"/>
    <p:sldId id="263" r:id="rId6"/>
    <p:sldId id="264" r:id="rId7"/>
    <p:sldId id="265" r:id="rId8"/>
    <p:sldId id="260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A3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39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384555-693A-420E-82B0-5D28465D034B}" type="datetimeFigureOut">
              <a:rPr lang="de-DE" smtClean="0"/>
              <a:t>06.05.2023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A08764-8EF2-4559-88D1-F2C3D8FCE9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87515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AFD522-273E-3718-BAF6-D2BF69AE5A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94DB07D-4727-7DCE-57E3-D69C6BF9DB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3F77CB8-4E66-DED7-D068-E9D0D8466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768A5-39DB-4379-8FFB-6B5A4177FDF5}" type="datetime1">
              <a:rPr lang="de-DE" smtClean="0"/>
              <a:t>06.05.2023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1D380F7-FA86-FEF7-C657-A7A8C6350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D6A6B9F-7DE4-F322-3900-89774603C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19F7E-22C3-4196-BF3E-25D2D8CE65B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4807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ACA71F-C2F7-E23B-26B6-54573511B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9AF9A63-1CA2-95AB-3EC1-64FA6B6143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E68F799-6E92-06AD-FEBC-8CC032D4F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8FA0A-EE1D-4759-8B83-2B61A5042C76}" type="datetime1">
              <a:rPr lang="de-DE" smtClean="0"/>
              <a:t>06.05.2023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E7AF2C6-8842-8336-0F0F-06608AD11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5CB4D88-0C42-A614-45B4-01A6DB05F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19F7E-22C3-4196-BF3E-25D2D8CE65B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278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4EE0C0F-6280-BB6D-AEEA-FA96766784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4514905-E8F7-48A9-0040-804861D49C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A6890AC-CA15-73BA-B60B-00633C3A7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788-FA09-4DB0-B76D-807C4DB63813}" type="datetime1">
              <a:rPr lang="de-DE" smtClean="0"/>
              <a:t>06.05.2023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A882CB3-2128-BBD9-8079-87D629265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FDD7CFA-F339-77FE-9411-55F7B8078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19F7E-22C3-4196-BF3E-25D2D8CE65B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8184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26393C-0833-6FF9-3D49-76546D2A1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EFFB5A2-A91E-32D2-05A9-88AA0609D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5814CFB-CE02-4A71-E7DC-4C3A225F4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CB9E6-A904-4488-A061-48B016DCD402}" type="datetime1">
              <a:rPr lang="de-DE" smtClean="0"/>
              <a:t>06.05.2023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8B1E3AE-3045-F9E6-8B5F-09E5FD97D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AC6E10B-BA63-5F14-F857-A83CCE8E5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19F7E-22C3-4196-BF3E-25D2D8CE65B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9904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BA6CCA-BF79-D49D-8ACF-86C2F7FFA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D33A869-78E2-7333-A920-DBE08F8E14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12DA196-21BD-3A4E-79F7-F7E2D6783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C2537-6865-4A52-9AD2-6ED45E9A0AB2}" type="datetime1">
              <a:rPr lang="de-DE" smtClean="0"/>
              <a:t>06.05.2023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D4B9247-3648-B87B-2BAA-742A116C0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C7DCFFC-F9F2-FAA4-F0C3-B0F48D206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19F7E-22C3-4196-BF3E-25D2D8CE65B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1248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623923-95D0-6801-FA96-3DB3C7DC0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E7E7E37-60BE-1027-EE5C-D922B65238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2DC5E44-39B0-E4A4-BF0D-1B6C812090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A5869FD-03AD-4273-6D79-E72AA41F9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6432C-7513-4253-97F6-91E23F92EC92}" type="datetime1">
              <a:rPr lang="de-DE" smtClean="0"/>
              <a:t>06.05.2023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92912D4-5674-C010-123D-D11448C79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6C860E1-6E82-5614-7300-A762FE5B8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19F7E-22C3-4196-BF3E-25D2D8CE65B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3667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DE62C3-ADB2-3C3D-9C26-E9C053828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10E79D0-A905-4556-DCE2-CED2093BC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6A8F725-8AAC-E395-94DC-566E8AE59C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4364DE8-6337-5D17-20AF-6ACA605B1C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513D593-ED00-006F-A019-078D00F510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77F1BA6-A1C1-55B4-301E-F7974E055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2AFDC-5CD7-4B64-820A-8A0C177606F3}" type="datetime1">
              <a:rPr lang="de-DE" smtClean="0"/>
              <a:t>06.05.2023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4C11D8C-3A64-9E1F-C7F0-235015C98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D0647BB-949D-CBFB-D798-C32A3713E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19F7E-22C3-4196-BF3E-25D2D8CE65B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5112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EBE70C-D487-4FF0-6BD9-F2C573468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E5DF6F5-E246-0F31-16FB-FE7225A71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660B4-1B1B-4F0B-9943-3318703F9206}" type="datetime1">
              <a:rPr lang="de-DE" smtClean="0"/>
              <a:t>06.05.2023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C630A33-9AA5-4789-863E-EFF941AA8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BEEFE01-2287-09F7-56C7-ECD88382D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19F7E-22C3-4196-BF3E-25D2D8CE65B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3366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41A5968-F3C3-FDBE-D4BF-2BB3D434D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8B738-38C7-4432-BF1C-FF97BAC5AEED}" type="datetime1">
              <a:rPr lang="de-DE" smtClean="0"/>
              <a:t>06.05.2023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B12DD0D-1ABE-F81D-E204-1753C01F1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3A7B058-4F27-D665-9362-52EDF4022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19F7E-22C3-4196-BF3E-25D2D8CE65B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8946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EDB05D-511E-C5DF-EA91-B9CFF6394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E2D2020-BC1A-323C-CD46-E1098258E5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BDD181C-22D9-DEAC-9328-B45596B732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D43D121-A037-81C7-6859-C8FD34FAE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3F2A6-9099-4062-85BA-C96CA0FBC14E}" type="datetime1">
              <a:rPr lang="de-DE" smtClean="0"/>
              <a:t>06.05.2023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50E0A23-3B99-1FEC-D8C6-3DE142ED4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69DF312-FEF9-A6D9-9EE8-B68E7A72A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19F7E-22C3-4196-BF3E-25D2D8CE65B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3796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405DC5-6EB5-8D27-2726-04B384152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EDA245E-7E91-1E13-888F-FA333A11EB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DF40BF0-99C3-BCC2-3529-4F3F71BBF8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A1365B9-2E49-4032-B06E-33DFA35FE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95F3E-03C3-4760-A1EA-BCBCFC08F686}" type="datetime1">
              <a:rPr lang="de-DE" smtClean="0"/>
              <a:t>06.05.2023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C455906-C0AE-1C57-48C7-7B6DD72D5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51B97B6-FA4D-AB75-25A0-1B9F3747F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19F7E-22C3-4196-BF3E-25D2D8CE65B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8140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426F7DD-87AF-32B0-5A91-36552BA3C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89DF6D0-CBBF-5FD5-C2F1-DF666196B2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B0D2DA5-3100-D88F-55F7-B8F594E5B7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726726-CF52-4DA0-9C74-76C1371160C6}" type="datetime1">
              <a:rPr lang="de-DE" smtClean="0"/>
              <a:t>06.05.2023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6AA7258-7E09-32C9-256C-C35CD319C5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AA4B7DA-F99C-0399-421A-BECA162DD5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C19F7E-22C3-4196-BF3E-25D2D8CE65B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3482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35358F12-D304-BCCE-9E9F-FE4036474E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8670" y="442912"/>
            <a:ext cx="5953125" cy="5953125"/>
          </a:xfrm>
          <a:prstGeom prst="rect">
            <a:avLst/>
          </a:prstGeom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17730F1C-ADC8-1C43-976F-93E2691644F3}"/>
              </a:ext>
            </a:extLst>
          </p:cNvPr>
          <p:cNvSpPr/>
          <p:nvPr/>
        </p:nvSpPr>
        <p:spPr>
          <a:xfrm>
            <a:off x="3705222" y="-38102"/>
            <a:ext cx="8486778" cy="6915154"/>
          </a:xfrm>
          <a:custGeom>
            <a:avLst/>
            <a:gdLst>
              <a:gd name="connsiteX0" fmla="*/ 0 w 2400300"/>
              <a:gd name="connsiteY0" fmla="*/ 0 h 2387600"/>
              <a:gd name="connsiteX1" fmla="*/ 2400300 w 2400300"/>
              <a:gd name="connsiteY1" fmla="*/ 0 h 2387600"/>
              <a:gd name="connsiteX2" fmla="*/ 2400300 w 2400300"/>
              <a:gd name="connsiteY2" fmla="*/ 2387600 h 2387600"/>
              <a:gd name="connsiteX3" fmla="*/ 0 w 2400300"/>
              <a:gd name="connsiteY3" fmla="*/ 2387600 h 2387600"/>
              <a:gd name="connsiteX4" fmla="*/ 0 w 2400300"/>
              <a:gd name="connsiteY4" fmla="*/ 0 h 2387600"/>
              <a:gd name="connsiteX0" fmla="*/ 1762125 w 4162425"/>
              <a:gd name="connsiteY0" fmla="*/ 0 h 2387600"/>
              <a:gd name="connsiteX1" fmla="*/ 4162425 w 4162425"/>
              <a:gd name="connsiteY1" fmla="*/ 0 h 2387600"/>
              <a:gd name="connsiteX2" fmla="*/ 4162425 w 4162425"/>
              <a:gd name="connsiteY2" fmla="*/ 2387600 h 2387600"/>
              <a:gd name="connsiteX3" fmla="*/ 0 w 4162425"/>
              <a:gd name="connsiteY3" fmla="*/ 2387600 h 2387600"/>
              <a:gd name="connsiteX4" fmla="*/ 1762125 w 4162425"/>
              <a:gd name="connsiteY4" fmla="*/ 0 h 2387600"/>
              <a:gd name="connsiteX0" fmla="*/ 4522337 w 6922637"/>
              <a:gd name="connsiteY0" fmla="*/ 0 h 2387600"/>
              <a:gd name="connsiteX1" fmla="*/ 6922637 w 6922637"/>
              <a:gd name="connsiteY1" fmla="*/ 0 h 2387600"/>
              <a:gd name="connsiteX2" fmla="*/ 6922637 w 6922637"/>
              <a:gd name="connsiteY2" fmla="*/ 2387600 h 2387600"/>
              <a:gd name="connsiteX3" fmla="*/ 0 w 6922637"/>
              <a:gd name="connsiteY3" fmla="*/ 2387600 h 2387600"/>
              <a:gd name="connsiteX4" fmla="*/ 4522337 w 6922637"/>
              <a:gd name="connsiteY4" fmla="*/ 0 h 2387600"/>
              <a:gd name="connsiteX0" fmla="*/ 4522337 w 6922637"/>
              <a:gd name="connsiteY0" fmla="*/ 0 h 2387600"/>
              <a:gd name="connsiteX1" fmla="*/ 6160816 w 6922637"/>
              <a:gd name="connsiteY1" fmla="*/ 102799 h 2387600"/>
              <a:gd name="connsiteX2" fmla="*/ 6922637 w 6922637"/>
              <a:gd name="connsiteY2" fmla="*/ 2387600 h 2387600"/>
              <a:gd name="connsiteX3" fmla="*/ 0 w 6922637"/>
              <a:gd name="connsiteY3" fmla="*/ 2387600 h 2387600"/>
              <a:gd name="connsiteX4" fmla="*/ 4522337 w 6922637"/>
              <a:gd name="connsiteY4" fmla="*/ 0 h 2387600"/>
              <a:gd name="connsiteX0" fmla="*/ 4522337 w 6922637"/>
              <a:gd name="connsiteY0" fmla="*/ 0 h 2387600"/>
              <a:gd name="connsiteX1" fmla="*/ 5763344 w 6922637"/>
              <a:gd name="connsiteY1" fmla="*/ 0 h 2387600"/>
              <a:gd name="connsiteX2" fmla="*/ 6922637 w 6922637"/>
              <a:gd name="connsiteY2" fmla="*/ 2387600 h 2387600"/>
              <a:gd name="connsiteX3" fmla="*/ 0 w 6922637"/>
              <a:gd name="connsiteY3" fmla="*/ 2387600 h 2387600"/>
              <a:gd name="connsiteX4" fmla="*/ 4522337 w 6922637"/>
              <a:gd name="connsiteY4" fmla="*/ 0 h 2387600"/>
              <a:gd name="connsiteX0" fmla="*/ 4522337 w 5763344"/>
              <a:gd name="connsiteY0" fmla="*/ 0 h 2414129"/>
              <a:gd name="connsiteX1" fmla="*/ 5763344 w 5763344"/>
              <a:gd name="connsiteY1" fmla="*/ 0 h 2414129"/>
              <a:gd name="connsiteX2" fmla="*/ 5584481 w 5763344"/>
              <a:gd name="connsiteY2" fmla="*/ 2414129 h 2414129"/>
              <a:gd name="connsiteX3" fmla="*/ 0 w 5763344"/>
              <a:gd name="connsiteY3" fmla="*/ 2387600 h 2414129"/>
              <a:gd name="connsiteX4" fmla="*/ 4522337 w 5763344"/>
              <a:gd name="connsiteY4" fmla="*/ 0 h 2414129"/>
              <a:gd name="connsiteX0" fmla="*/ 4522337 w 5796466"/>
              <a:gd name="connsiteY0" fmla="*/ 0 h 2387600"/>
              <a:gd name="connsiteX1" fmla="*/ 5763344 w 5796466"/>
              <a:gd name="connsiteY1" fmla="*/ 0 h 2387600"/>
              <a:gd name="connsiteX2" fmla="*/ 5796466 w 5796466"/>
              <a:gd name="connsiteY2" fmla="*/ 2380968 h 2387600"/>
              <a:gd name="connsiteX3" fmla="*/ 0 w 5796466"/>
              <a:gd name="connsiteY3" fmla="*/ 2387600 h 2387600"/>
              <a:gd name="connsiteX4" fmla="*/ 4522337 w 5796466"/>
              <a:gd name="connsiteY4" fmla="*/ 0 h 2387600"/>
              <a:gd name="connsiteX0" fmla="*/ 4522337 w 5796466"/>
              <a:gd name="connsiteY0" fmla="*/ 13264 h 2400864"/>
              <a:gd name="connsiteX1" fmla="*/ 5783218 w 5796466"/>
              <a:gd name="connsiteY1" fmla="*/ 0 h 2400864"/>
              <a:gd name="connsiteX2" fmla="*/ 5796466 w 5796466"/>
              <a:gd name="connsiteY2" fmla="*/ 2394232 h 2400864"/>
              <a:gd name="connsiteX3" fmla="*/ 0 w 5796466"/>
              <a:gd name="connsiteY3" fmla="*/ 2400864 h 2400864"/>
              <a:gd name="connsiteX4" fmla="*/ 4522337 w 5796466"/>
              <a:gd name="connsiteY4" fmla="*/ 13264 h 2400864"/>
              <a:gd name="connsiteX0" fmla="*/ 4522337 w 5796466"/>
              <a:gd name="connsiteY0" fmla="*/ 3316 h 2390916"/>
              <a:gd name="connsiteX1" fmla="*/ 5783218 w 5796466"/>
              <a:gd name="connsiteY1" fmla="*/ 0 h 2390916"/>
              <a:gd name="connsiteX2" fmla="*/ 5796466 w 5796466"/>
              <a:gd name="connsiteY2" fmla="*/ 2384284 h 2390916"/>
              <a:gd name="connsiteX3" fmla="*/ 0 w 5796466"/>
              <a:gd name="connsiteY3" fmla="*/ 2390916 h 2390916"/>
              <a:gd name="connsiteX4" fmla="*/ 4522337 w 5796466"/>
              <a:gd name="connsiteY4" fmla="*/ 3316 h 2390916"/>
              <a:gd name="connsiteX0" fmla="*/ 4522337 w 5796466"/>
              <a:gd name="connsiteY0" fmla="*/ 3316 h 2390916"/>
              <a:gd name="connsiteX1" fmla="*/ 5783218 w 5796466"/>
              <a:gd name="connsiteY1" fmla="*/ 0 h 2390916"/>
              <a:gd name="connsiteX2" fmla="*/ 5796466 w 5796466"/>
              <a:gd name="connsiteY2" fmla="*/ 2387600 h 2390916"/>
              <a:gd name="connsiteX3" fmla="*/ 0 w 5796466"/>
              <a:gd name="connsiteY3" fmla="*/ 2390916 h 2390916"/>
              <a:gd name="connsiteX4" fmla="*/ 4522337 w 5796466"/>
              <a:gd name="connsiteY4" fmla="*/ 3316 h 2390916"/>
              <a:gd name="connsiteX0" fmla="*/ 4522337 w 5796466"/>
              <a:gd name="connsiteY0" fmla="*/ 0 h 2400864"/>
              <a:gd name="connsiteX1" fmla="*/ 5783218 w 5796466"/>
              <a:gd name="connsiteY1" fmla="*/ 9948 h 2400864"/>
              <a:gd name="connsiteX2" fmla="*/ 5796466 w 5796466"/>
              <a:gd name="connsiteY2" fmla="*/ 2397548 h 2400864"/>
              <a:gd name="connsiteX3" fmla="*/ 0 w 5796466"/>
              <a:gd name="connsiteY3" fmla="*/ 2400864 h 2400864"/>
              <a:gd name="connsiteX4" fmla="*/ 4522337 w 5796466"/>
              <a:gd name="connsiteY4" fmla="*/ 0 h 2400864"/>
              <a:gd name="connsiteX0" fmla="*/ 4522337 w 5796466"/>
              <a:gd name="connsiteY0" fmla="*/ 6633 h 2407497"/>
              <a:gd name="connsiteX1" fmla="*/ 5776594 w 5796466"/>
              <a:gd name="connsiteY1" fmla="*/ 0 h 2407497"/>
              <a:gd name="connsiteX2" fmla="*/ 5796466 w 5796466"/>
              <a:gd name="connsiteY2" fmla="*/ 2404181 h 2407497"/>
              <a:gd name="connsiteX3" fmla="*/ 0 w 5796466"/>
              <a:gd name="connsiteY3" fmla="*/ 2407497 h 2407497"/>
              <a:gd name="connsiteX4" fmla="*/ 4522337 w 5796466"/>
              <a:gd name="connsiteY4" fmla="*/ 6633 h 2407497"/>
              <a:gd name="connsiteX0" fmla="*/ 4522337 w 5796468"/>
              <a:gd name="connsiteY0" fmla="*/ 1 h 2400865"/>
              <a:gd name="connsiteX1" fmla="*/ 5796468 w 5796468"/>
              <a:gd name="connsiteY1" fmla="*/ 0 h 2400865"/>
              <a:gd name="connsiteX2" fmla="*/ 5796466 w 5796468"/>
              <a:gd name="connsiteY2" fmla="*/ 2397549 h 2400865"/>
              <a:gd name="connsiteX3" fmla="*/ 0 w 5796468"/>
              <a:gd name="connsiteY3" fmla="*/ 2400865 h 2400865"/>
              <a:gd name="connsiteX4" fmla="*/ 4522337 w 5796468"/>
              <a:gd name="connsiteY4" fmla="*/ 1 h 2400865"/>
              <a:gd name="connsiteX0" fmla="*/ 4628330 w 5902461"/>
              <a:gd name="connsiteY0" fmla="*/ 1 h 2400865"/>
              <a:gd name="connsiteX1" fmla="*/ 5902461 w 5902461"/>
              <a:gd name="connsiteY1" fmla="*/ 0 h 2400865"/>
              <a:gd name="connsiteX2" fmla="*/ 5902459 w 5902461"/>
              <a:gd name="connsiteY2" fmla="*/ 2397549 h 2400865"/>
              <a:gd name="connsiteX3" fmla="*/ 0 w 5902461"/>
              <a:gd name="connsiteY3" fmla="*/ 2400865 h 2400865"/>
              <a:gd name="connsiteX4" fmla="*/ 4628330 w 5902461"/>
              <a:gd name="connsiteY4" fmla="*/ 1 h 2400865"/>
              <a:gd name="connsiteX0" fmla="*/ 4628330 w 5902461"/>
              <a:gd name="connsiteY0" fmla="*/ 1 h 2407498"/>
              <a:gd name="connsiteX1" fmla="*/ 5902461 w 5902461"/>
              <a:gd name="connsiteY1" fmla="*/ 0 h 2407498"/>
              <a:gd name="connsiteX2" fmla="*/ 5902459 w 5902461"/>
              <a:gd name="connsiteY2" fmla="*/ 2407498 h 2407498"/>
              <a:gd name="connsiteX3" fmla="*/ 0 w 5902461"/>
              <a:gd name="connsiteY3" fmla="*/ 2400865 h 2407498"/>
              <a:gd name="connsiteX4" fmla="*/ 4628330 w 5902461"/>
              <a:gd name="connsiteY4" fmla="*/ 1 h 2407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2461" h="2407498">
                <a:moveTo>
                  <a:pt x="4628330" y="1"/>
                </a:moveTo>
                <a:lnTo>
                  <a:pt x="5902461" y="0"/>
                </a:lnTo>
                <a:cubicBezTo>
                  <a:pt x="5902460" y="799183"/>
                  <a:pt x="5902460" y="1608315"/>
                  <a:pt x="5902459" y="2407498"/>
                </a:cubicBezTo>
                <a:lnTo>
                  <a:pt x="0" y="2400865"/>
                </a:lnTo>
                <a:lnTo>
                  <a:pt x="4628330" y="1"/>
                </a:lnTo>
                <a:close/>
              </a:path>
            </a:pathLst>
          </a:cu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itel 10">
            <a:extLst>
              <a:ext uri="{FF2B5EF4-FFF2-40B4-BE49-F238E27FC236}">
                <a16:creationId xmlns:a16="http://schemas.microsoft.com/office/drawing/2014/main" id="{29484247-D57E-D952-7E7E-7903223138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19925" y="3429000"/>
            <a:ext cx="4972050" cy="2544366"/>
          </a:xfrm>
        </p:spPr>
        <p:txBody>
          <a:bodyPr anchor="ctr"/>
          <a:lstStyle/>
          <a:p>
            <a:r>
              <a:rPr lang="de-DE" u="sng">
                <a:solidFill>
                  <a:schemeClr val="bg1"/>
                </a:solidFill>
              </a:rPr>
              <a:t>Inception Deck</a:t>
            </a:r>
          </a:p>
        </p:txBody>
      </p:sp>
    </p:spTree>
    <p:extLst>
      <p:ext uri="{BB962C8B-B14F-4D97-AF65-F5344CB8AC3E}">
        <p14:creationId xmlns:p14="http://schemas.microsoft.com/office/powerpoint/2010/main" val="405959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winkliges Dreieck 6">
            <a:extLst>
              <a:ext uri="{FF2B5EF4-FFF2-40B4-BE49-F238E27FC236}">
                <a16:creationId xmlns:a16="http://schemas.microsoft.com/office/drawing/2014/main" id="{A32E7D29-7335-D58D-51D6-830FEAD72E0E}"/>
              </a:ext>
            </a:extLst>
          </p:cNvPr>
          <p:cNvSpPr/>
          <p:nvPr/>
        </p:nvSpPr>
        <p:spPr>
          <a:xfrm flipV="1">
            <a:off x="-9525" y="-9525"/>
            <a:ext cx="11134725" cy="1924050"/>
          </a:xfrm>
          <a:prstGeom prst="rt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ECDA03E-7757-F971-6797-B1CCCB26C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-1"/>
            <a:ext cx="10477500" cy="1362075"/>
          </a:xfrm>
        </p:spPr>
        <p:txBody>
          <a:bodyPr anchor="ctr">
            <a:normAutofit/>
          </a:bodyPr>
          <a:lstStyle/>
          <a:p>
            <a:r>
              <a:rPr lang="de-DE" sz="4000" err="1">
                <a:solidFill>
                  <a:schemeClr val="bg1"/>
                </a:solidFill>
              </a:rPr>
              <a:t>Why</a:t>
            </a:r>
            <a:r>
              <a:rPr lang="de-DE" sz="4000">
                <a:solidFill>
                  <a:schemeClr val="bg1"/>
                </a:solidFill>
              </a:rPr>
              <a:t> </a:t>
            </a:r>
            <a:r>
              <a:rPr lang="de-DE" sz="4000" err="1">
                <a:solidFill>
                  <a:schemeClr val="bg1"/>
                </a:solidFill>
              </a:rPr>
              <a:t>are</a:t>
            </a:r>
            <a:r>
              <a:rPr lang="de-DE" sz="4000">
                <a:solidFill>
                  <a:schemeClr val="bg1"/>
                </a:solidFill>
              </a:rPr>
              <a:t> </a:t>
            </a:r>
            <a:r>
              <a:rPr lang="de-DE" sz="4000" err="1">
                <a:solidFill>
                  <a:schemeClr val="bg1"/>
                </a:solidFill>
              </a:rPr>
              <a:t>we</a:t>
            </a:r>
            <a:r>
              <a:rPr lang="de-DE" sz="4000">
                <a:solidFill>
                  <a:schemeClr val="bg1"/>
                </a:solidFill>
              </a:rPr>
              <a:t> </a:t>
            </a:r>
            <a:r>
              <a:rPr lang="de-DE" sz="4000" err="1">
                <a:solidFill>
                  <a:schemeClr val="bg1"/>
                </a:solidFill>
              </a:rPr>
              <a:t>here</a:t>
            </a:r>
            <a:r>
              <a:rPr lang="de-DE" sz="400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216D6F6-6A1F-A59A-F3CE-0C23E5C0F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0" y="2047875"/>
            <a:ext cx="11325223" cy="4438650"/>
          </a:xfrm>
        </p:spPr>
        <p:txBody>
          <a:bodyPr/>
          <a:lstStyle/>
          <a:p>
            <a:r>
              <a:rPr lang="en-US"/>
              <a:t>Confusing ordering processes</a:t>
            </a:r>
          </a:p>
          <a:p>
            <a:r>
              <a:rPr lang="en-US"/>
              <a:t>unreliable depending on the memory of the operator</a:t>
            </a:r>
          </a:p>
          <a:p>
            <a:r>
              <a:rPr lang="en-US"/>
              <a:t>high acquisition costs for conventional POS systems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pPr marL="0" indent="0">
              <a:buNone/>
            </a:pPr>
            <a:r>
              <a:rPr lang="en-US">
                <a:sym typeface="Wingdings" panose="05000000000000000000" pitchFamily="2" charset="2"/>
              </a:rPr>
              <a:t>Simplification and increase of efficiency in gastronomy at events of small to medium-sized organizers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6" name="Rechtwinkliges Dreieck 5">
            <a:extLst>
              <a:ext uri="{FF2B5EF4-FFF2-40B4-BE49-F238E27FC236}">
                <a16:creationId xmlns:a16="http://schemas.microsoft.com/office/drawing/2014/main" id="{141DE388-8161-0B19-8DA3-BFBC36BED620}"/>
              </a:ext>
            </a:extLst>
          </p:cNvPr>
          <p:cNvSpPr/>
          <p:nvPr/>
        </p:nvSpPr>
        <p:spPr>
          <a:xfrm flipH="1">
            <a:off x="11125200" y="5778000"/>
            <a:ext cx="1080000" cy="1080000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AA380A10-0EAB-AF3E-28FE-4581E727B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0687" y="6375400"/>
            <a:ext cx="2743200" cy="365125"/>
          </a:xfrm>
        </p:spPr>
        <p:txBody>
          <a:bodyPr/>
          <a:lstStyle/>
          <a:p>
            <a:fld id="{48C19F7E-22C3-4196-BF3E-25D2D8CE65B8}" type="slidenum">
              <a:rPr lang="de-DE" sz="1800" smtClean="0">
                <a:solidFill>
                  <a:schemeClr val="bg1"/>
                </a:solidFill>
              </a:rPr>
              <a:t>2</a:t>
            </a:fld>
            <a:endParaRPr lang="de-DE" sz="18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5257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winkliges Dreieck 6">
            <a:extLst>
              <a:ext uri="{FF2B5EF4-FFF2-40B4-BE49-F238E27FC236}">
                <a16:creationId xmlns:a16="http://schemas.microsoft.com/office/drawing/2014/main" id="{A32E7D29-7335-D58D-51D6-830FEAD72E0E}"/>
              </a:ext>
            </a:extLst>
          </p:cNvPr>
          <p:cNvSpPr/>
          <p:nvPr/>
        </p:nvSpPr>
        <p:spPr>
          <a:xfrm flipV="1">
            <a:off x="-9525" y="-9525"/>
            <a:ext cx="11134725" cy="1924050"/>
          </a:xfrm>
          <a:prstGeom prst="rt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ECDA03E-7757-F971-6797-B1CCCB26C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-1"/>
            <a:ext cx="10477500" cy="1362075"/>
          </a:xfrm>
        </p:spPr>
        <p:txBody>
          <a:bodyPr anchor="ctr">
            <a:normAutofit/>
          </a:bodyPr>
          <a:lstStyle/>
          <a:p>
            <a:r>
              <a:rPr lang="de-DE" sz="4000">
                <a:solidFill>
                  <a:schemeClr val="bg1"/>
                </a:solidFill>
              </a:rPr>
              <a:t>The Elevator Pitch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216D6F6-6A1F-A59A-F3CE-0C23E5C0F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0" y="2047875"/>
            <a:ext cx="11325223" cy="443865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For </a:t>
            </a:r>
            <a:r>
              <a:rPr lang="en-US">
                <a:solidFill>
                  <a:srgbClr val="00B050"/>
                </a:solidFill>
              </a:rPr>
              <a:t>small businesses, Private people, and associations</a:t>
            </a:r>
            <a:endParaRPr lang="en-US">
              <a:solidFill>
                <a:srgbClr val="00B050"/>
              </a:solidFill>
              <a:cs typeface="Calibri"/>
            </a:endParaRPr>
          </a:p>
          <a:p>
            <a:r>
              <a:rPr lang="en-US"/>
              <a:t>who </a:t>
            </a:r>
            <a:r>
              <a:rPr lang="en-US">
                <a:solidFill>
                  <a:srgbClr val="00B050"/>
                </a:solidFill>
              </a:rPr>
              <a:t>occasionally plan events with gastronomic operations,</a:t>
            </a:r>
            <a:endParaRPr lang="en-US">
              <a:solidFill>
                <a:srgbClr val="00B050"/>
              </a:solidFill>
              <a:cs typeface="Calibri"/>
            </a:endParaRPr>
          </a:p>
          <a:p>
            <a:r>
              <a:rPr lang="en-US"/>
              <a:t>the </a:t>
            </a:r>
            <a:r>
              <a:rPr lang="en-US">
                <a:solidFill>
                  <a:srgbClr val="00B050"/>
                </a:solidFill>
              </a:rPr>
              <a:t>Herr Ober App</a:t>
            </a:r>
          </a:p>
          <a:p>
            <a:r>
              <a:rPr lang="en-US"/>
              <a:t>is a </a:t>
            </a:r>
            <a:r>
              <a:rPr lang="en-US">
                <a:solidFill>
                  <a:srgbClr val="00B050"/>
                </a:solidFill>
              </a:rPr>
              <a:t>digital POS system for order management in the gastronomy</a:t>
            </a:r>
          </a:p>
          <a:p>
            <a:r>
              <a:rPr lang="en-US"/>
              <a:t>that </a:t>
            </a:r>
            <a:r>
              <a:rPr lang="en-US">
                <a:solidFill>
                  <a:srgbClr val="00B050"/>
                </a:solidFill>
              </a:rPr>
              <a:t>simplifies the process from the order to payment, </a:t>
            </a:r>
          </a:p>
          <a:p>
            <a:r>
              <a:rPr lang="en-US"/>
              <a:t>unlike </a:t>
            </a:r>
            <a:r>
              <a:rPr lang="en-US">
                <a:solidFill>
                  <a:srgbClr val="00B050"/>
                </a:solidFill>
              </a:rPr>
              <a:t>big POS systems that are very expensive</a:t>
            </a:r>
          </a:p>
          <a:p>
            <a:r>
              <a:rPr lang="en-US"/>
              <a:t>our product </a:t>
            </a:r>
            <a:r>
              <a:rPr lang="en-US">
                <a:solidFill>
                  <a:srgbClr val="00B050"/>
                </a:solidFill>
              </a:rPr>
              <a:t>is cheap in acquisition cost for digital devices and, commission is only paid if an order is fully processed.</a:t>
            </a:r>
            <a:endParaRPr lang="en-US">
              <a:solidFill>
                <a:srgbClr val="00B050"/>
              </a:solidFill>
              <a:cs typeface="Calibri"/>
            </a:endParaRPr>
          </a:p>
        </p:txBody>
      </p:sp>
      <p:sp>
        <p:nvSpPr>
          <p:cNvPr id="6" name="Rechtwinkliges Dreieck 5">
            <a:extLst>
              <a:ext uri="{FF2B5EF4-FFF2-40B4-BE49-F238E27FC236}">
                <a16:creationId xmlns:a16="http://schemas.microsoft.com/office/drawing/2014/main" id="{141DE388-8161-0B19-8DA3-BFBC36BED620}"/>
              </a:ext>
            </a:extLst>
          </p:cNvPr>
          <p:cNvSpPr/>
          <p:nvPr/>
        </p:nvSpPr>
        <p:spPr>
          <a:xfrm flipH="1">
            <a:off x="11125200" y="5778000"/>
            <a:ext cx="1080000" cy="1080000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AA380A10-0EAB-AF3E-28FE-4581E727B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0687" y="6375400"/>
            <a:ext cx="2743200" cy="365125"/>
          </a:xfrm>
        </p:spPr>
        <p:txBody>
          <a:bodyPr/>
          <a:lstStyle/>
          <a:p>
            <a:fld id="{48C19F7E-22C3-4196-BF3E-25D2D8CE65B8}" type="slidenum">
              <a:rPr lang="de-DE" sz="1800" smtClean="0">
                <a:solidFill>
                  <a:schemeClr val="bg1"/>
                </a:solidFill>
              </a:rPr>
              <a:t>3</a:t>
            </a:fld>
            <a:endParaRPr lang="de-DE" sz="18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9280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winkliges Dreieck 6">
            <a:extLst>
              <a:ext uri="{FF2B5EF4-FFF2-40B4-BE49-F238E27FC236}">
                <a16:creationId xmlns:a16="http://schemas.microsoft.com/office/drawing/2014/main" id="{A32E7D29-7335-D58D-51D6-830FEAD72E0E}"/>
              </a:ext>
            </a:extLst>
          </p:cNvPr>
          <p:cNvSpPr/>
          <p:nvPr/>
        </p:nvSpPr>
        <p:spPr>
          <a:xfrm flipV="1">
            <a:off x="-9525" y="-9525"/>
            <a:ext cx="11134725" cy="1924050"/>
          </a:xfrm>
          <a:prstGeom prst="rt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ECDA03E-7757-F971-6797-B1CCCB26C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-1"/>
            <a:ext cx="10477500" cy="1362075"/>
          </a:xfrm>
        </p:spPr>
        <p:txBody>
          <a:bodyPr anchor="ctr">
            <a:normAutofit/>
          </a:bodyPr>
          <a:lstStyle/>
          <a:p>
            <a:r>
              <a:rPr lang="de-DE" sz="4000" err="1">
                <a:solidFill>
                  <a:schemeClr val="bg1"/>
                </a:solidFill>
              </a:rPr>
              <a:t>Product</a:t>
            </a:r>
            <a:r>
              <a:rPr lang="de-DE" sz="4000">
                <a:solidFill>
                  <a:schemeClr val="bg1"/>
                </a:solidFill>
              </a:rPr>
              <a:t> Box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216D6F6-6A1F-A59A-F3CE-0C23E5C0F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0" y="2047875"/>
            <a:ext cx="11325223" cy="4438650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How would the software product look if it was a box?</a:t>
            </a:r>
          </a:p>
          <a:p>
            <a:pPr marL="0" indent="0">
              <a:buNone/>
            </a:pPr>
            <a:endParaRPr lang="en-US"/>
          </a:p>
          <a:p>
            <a:r>
              <a:rPr lang="en-US"/>
              <a:t>Fast processing of the order</a:t>
            </a:r>
          </a:p>
          <a:p>
            <a:r>
              <a:rPr lang="en-US"/>
              <a:t>Easy payment</a:t>
            </a:r>
          </a:p>
          <a:p>
            <a:r>
              <a:rPr lang="en-US"/>
              <a:t>short waiting times until consumption</a:t>
            </a:r>
          </a:p>
          <a:p>
            <a:endParaRPr lang="en-US"/>
          </a:p>
        </p:txBody>
      </p:sp>
      <p:sp>
        <p:nvSpPr>
          <p:cNvPr id="6" name="Rechtwinkliges Dreieck 5">
            <a:extLst>
              <a:ext uri="{FF2B5EF4-FFF2-40B4-BE49-F238E27FC236}">
                <a16:creationId xmlns:a16="http://schemas.microsoft.com/office/drawing/2014/main" id="{141DE388-8161-0B19-8DA3-BFBC36BED620}"/>
              </a:ext>
            </a:extLst>
          </p:cNvPr>
          <p:cNvSpPr/>
          <p:nvPr/>
        </p:nvSpPr>
        <p:spPr>
          <a:xfrm flipH="1">
            <a:off x="11125200" y="5778000"/>
            <a:ext cx="1080000" cy="1080000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AA380A10-0EAB-AF3E-28FE-4581E727B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0687" y="6375400"/>
            <a:ext cx="2743200" cy="365125"/>
          </a:xfrm>
        </p:spPr>
        <p:txBody>
          <a:bodyPr/>
          <a:lstStyle/>
          <a:p>
            <a:fld id="{48C19F7E-22C3-4196-BF3E-25D2D8CE65B8}" type="slidenum">
              <a:rPr lang="de-DE" sz="1800" smtClean="0">
                <a:solidFill>
                  <a:schemeClr val="bg1"/>
                </a:solidFill>
              </a:rPr>
              <a:t>4</a:t>
            </a:fld>
            <a:endParaRPr lang="de-DE" sz="18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803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winkliges Dreieck 6">
            <a:extLst>
              <a:ext uri="{FF2B5EF4-FFF2-40B4-BE49-F238E27FC236}">
                <a16:creationId xmlns:a16="http://schemas.microsoft.com/office/drawing/2014/main" id="{A32E7D29-7335-D58D-51D6-830FEAD72E0E}"/>
              </a:ext>
            </a:extLst>
          </p:cNvPr>
          <p:cNvSpPr/>
          <p:nvPr/>
        </p:nvSpPr>
        <p:spPr>
          <a:xfrm flipV="1">
            <a:off x="-9525" y="-9525"/>
            <a:ext cx="11134725" cy="1924050"/>
          </a:xfrm>
          <a:prstGeom prst="rt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ECDA03E-7757-F971-6797-B1CCCB26C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4036" y="-144379"/>
            <a:ext cx="10477500" cy="1362075"/>
          </a:xfrm>
        </p:spPr>
        <p:txBody>
          <a:bodyPr anchor="ctr">
            <a:normAutofit/>
          </a:bodyPr>
          <a:lstStyle/>
          <a:p>
            <a:r>
              <a:rPr lang="de-DE" sz="4000" dirty="0" err="1">
                <a:solidFill>
                  <a:schemeClr val="bg1"/>
                </a:solidFill>
              </a:rPr>
              <a:t>Product</a:t>
            </a:r>
            <a:r>
              <a:rPr lang="de-DE" sz="4000" dirty="0">
                <a:solidFill>
                  <a:schemeClr val="bg1"/>
                </a:solidFill>
              </a:rPr>
              <a:t> Box</a:t>
            </a:r>
          </a:p>
        </p:txBody>
      </p:sp>
      <p:sp>
        <p:nvSpPr>
          <p:cNvPr id="6" name="Rechtwinkliges Dreieck 5">
            <a:extLst>
              <a:ext uri="{FF2B5EF4-FFF2-40B4-BE49-F238E27FC236}">
                <a16:creationId xmlns:a16="http://schemas.microsoft.com/office/drawing/2014/main" id="{141DE388-8161-0B19-8DA3-BFBC36BED620}"/>
              </a:ext>
            </a:extLst>
          </p:cNvPr>
          <p:cNvSpPr/>
          <p:nvPr/>
        </p:nvSpPr>
        <p:spPr>
          <a:xfrm flipH="1">
            <a:off x="11125200" y="5778000"/>
            <a:ext cx="1080000" cy="1080000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AA380A10-0EAB-AF3E-28FE-4581E727B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0687" y="6375400"/>
            <a:ext cx="2743200" cy="365125"/>
          </a:xfrm>
        </p:spPr>
        <p:txBody>
          <a:bodyPr/>
          <a:lstStyle/>
          <a:p>
            <a:fld id="{48C19F7E-22C3-4196-BF3E-25D2D8CE65B8}" type="slidenum">
              <a:rPr lang="de-DE" sz="1800" smtClean="0">
                <a:solidFill>
                  <a:schemeClr val="bg1"/>
                </a:solidFill>
              </a:rPr>
              <a:t>5</a:t>
            </a:fld>
            <a:endParaRPr lang="de-DE" sz="1800">
              <a:solidFill>
                <a:schemeClr val="bg1"/>
              </a:solidFill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62ACBAF9-0F52-4294-AEA8-BC3B5320A5AB}"/>
              </a:ext>
            </a:extLst>
          </p:cNvPr>
          <p:cNvSpPr/>
          <p:nvPr/>
        </p:nvSpPr>
        <p:spPr>
          <a:xfrm>
            <a:off x="3172968" y="1435608"/>
            <a:ext cx="4700016" cy="50572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Herr Ober</a:t>
            </a:r>
          </a:p>
          <a:p>
            <a:pPr algn="ctr"/>
            <a:endParaRPr lang="de-DE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de-DE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de-DE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de-DE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de-DE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de-DE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de-DE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de-DE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de-DE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de-DE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Bestellen, Bezahlen, Genießen.</a:t>
            </a:r>
          </a:p>
          <a:p>
            <a:pPr algn="ctr"/>
            <a:r>
              <a:rPr lang="de-DE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Es muss nicht kompliziert sein.</a:t>
            </a:r>
          </a:p>
          <a:p>
            <a:pPr algn="ctr"/>
            <a:endParaRPr lang="de-DE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de-DE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Cheap</a:t>
            </a:r>
            <a:r>
              <a:rPr lang="de-DE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Infrastructure</a:t>
            </a:r>
          </a:p>
          <a:p>
            <a:pPr algn="ctr"/>
            <a:r>
              <a:rPr lang="de-DE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Provision </a:t>
            </a:r>
            <a:r>
              <a:rPr lang="de-DE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</a:t>
            </a:r>
            <a:r>
              <a:rPr lang="de-DE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fully </a:t>
            </a:r>
            <a:r>
              <a:rPr lang="de-DE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processed</a:t>
            </a:r>
            <a:r>
              <a:rPr lang="de-DE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de-DE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orders</a:t>
            </a:r>
            <a:endParaRPr lang="de-DE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de-DE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intuitive </a:t>
            </a:r>
            <a:r>
              <a:rPr lang="de-DE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operation</a:t>
            </a:r>
            <a:endParaRPr lang="de-DE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9A1A3DF8-9D1C-4802-B644-232E4E7FE8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8190" y="1914525"/>
            <a:ext cx="2199293" cy="2199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219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winkliges Dreieck 6">
            <a:extLst>
              <a:ext uri="{FF2B5EF4-FFF2-40B4-BE49-F238E27FC236}">
                <a16:creationId xmlns:a16="http://schemas.microsoft.com/office/drawing/2014/main" id="{A32E7D29-7335-D58D-51D6-830FEAD72E0E}"/>
              </a:ext>
            </a:extLst>
          </p:cNvPr>
          <p:cNvSpPr/>
          <p:nvPr/>
        </p:nvSpPr>
        <p:spPr>
          <a:xfrm flipV="1">
            <a:off x="-9525" y="-9525"/>
            <a:ext cx="11134725" cy="1924050"/>
          </a:xfrm>
          <a:prstGeom prst="rt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ECDA03E-7757-F971-6797-B1CCCB26C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-1"/>
            <a:ext cx="10477500" cy="1362075"/>
          </a:xfrm>
        </p:spPr>
        <p:txBody>
          <a:bodyPr anchor="ctr">
            <a:normAutofit/>
          </a:bodyPr>
          <a:lstStyle/>
          <a:p>
            <a:r>
              <a:rPr lang="de-DE" sz="4000">
                <a:solidFill>
                  <a:schemeClr val="bg1"/>
                </a:solidFill>
              </a:rPr>
              <a:t>The NOT </a:t>
            </a:r>
            <a:r>
              <a:rPr lang="de-DE" sz="4000" err="1">
                <a:solidFill>
                  <a:schemeClr val="bg1"/>
                </a:solidFill>
              </a:rPr>
              <a:t>list</a:t>
            </a:r>
            <a:endParaRPr lang="de-DE" sz="4000">
              <a:solidFill>
                <a:schemeClr val="bg1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216D6F6-6A1F-A59A-F3CE-0C23E5C0F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0" y="2047875"/>
            <a:ext cx="11325223" cy="4438650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Big features that are / are NOT part of the project</a:t>
            </a:r>
          </a:p>
          <a:p>
            <a:pPr marL="0" indent="0">
              <a:buNone/>
            </a:pPr>
            <a:r>
              <a:rPr lang="en-US"/>
              <a:t> list</a:t>
            </a:r>
          </a:p>
        </p:txBody>
      </p:sp>
      <p:sp>
        <p:nvSpPr>
          <p:cNvPr id="6" name="Rechtwinkliges Dreieck 5">
            <a:extLst>
              <a:ext uri="{FF2B5EF4-FFF2-40B4-BE49-F238E27FC236}">
                <a16:creationId xmlns:a16="http://schemas.microsoft.com/office/drawing/2014/main" id="{141DE388-8161-0B19-8DA3-BFBC36BED620}"/>
              </a:ext>
            </a:extLst>
          </p:cNvPr>
          <p:cNvSpPr/>
          <p:nvPr/>
        </p:nvSpPr>
        <p:spPr>
          <a:xfrm flipH="1">
            <a:off x="11125200" y="5778000"/>
            <a:ext cx="1080000" cy="1080000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AA380A10-0EAB-AF3E-28FE-4581E727B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0687" y="6375400"/>
            <a:ext cx="2743200" cy="365125"/>
          </a:xfrm>
        </p:spPr>
        <p:txBody>
          <a:bodyPr/>
          <a:lstStyle/>
          <a:p>
            <a:fld id="{48C19F7E-22C3-4196-BF3E-25D2D8CE65B8}" type="slidenum">
              <a:rPr lang="de-DE" sz="1800" smtClean="0">
                <a:solidFill>
                  <a:schemeClr val="bg1"/>
                </a:solidFill>
              </a:rPr>
              <a:t>6</a:t>
            </a:fld>
            <a:endParaRPr lang="de-DE" sz="1800">
              <a:solidFill>
                <a:schemeClr val="bg1"/>
              </a:solidFill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914F9A2B-3269-4986-A63F-DB61FBBA91A5}"/>
              </a:ext>
            </a:extLst>
          </p:cNvPr>
          <p:cNvSpPr/>
          <p:nvPr/>
        </p:nvSpPr>
        <p:spPr>
          <a:xfrm>
            <a:off x="582010" y="2487648"/>
            <a:ext cx="10643616" cy="41977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de-DE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05D3FA7E-01B0-479C-9035-B3A00C848BE8}"/>
              </a:ext>
            </a:extLst>
          </p:cNvPr>
          <p:cNvSpPr/>
          <p:nvPr/>
        </p:nvSpPr>
        <p:spPr>
          <a:xfrm>
            <a:off x="759620" y="2656495"/>
            <a:ext cx="4870704" cy="194767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/>
              <a:t>IN</a:t>
            </a:r>
          </a:p>
          <a:p>
            <a:pPr algn="ctr"/>
            <a:endParaRPr lang="de-DE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/>
              <a:t>Ordering from a fixed list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/>
              <a:t>Transmission to the Kitchen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/>
              <a:t>Payment with mobile devices on site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/>
              <a:t>Fully digitalized</a:t>
            </a:r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CB87600F-F1C3-4AA4-B167-91FCB81BAD4B}"/>
              </a:ext>
            </a:extLst>
          </p:cNvPr>
          <p:cNvSpPr/>
          <p:nvPr/>
        </p:nvSpPr>
        <p:spPr>
          <a:xfrm>
            <a:off x="6114130" y="2656495"/>
            <a:ext cx="4870704" cy="194767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/>
              <a:t>OUT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de-DE"/>
              <a:t>Development </a:t>
            </a:r>
            <a:r>
              <a:rPr lang="de-DE" err="1"/>
              <a:t>of</a:t>
            </a:r>
            <a:r>
              <a:rPr lang="de-DE"/>
              <a:t> own (</a:t>
            </a:r>
            <a:r>
              <a:rPr lang="de-DE" err="1"/>
              <a:t>cheaper</a:t>
            </a:r>
            <a:r>
              <a:rPr lang="de-DE"/>
              <a:t>) </a:t>
            </a:r>
            <a:r>
              <a:rPr lang="de-DE" err="1"/>
              <a:t>payment</a:t>
            </a:r>
            <a:r>
              <a:rPr lang="de-DE"/>
              <a:t> alternative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/>
              <a:t>Only frames for the menu are provided, not the dishes themselves</a:t>
            </a:r>
            <a:endParaRPr lang="de-DE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29038838-B06D-49ED-BC04-5494490DD838}"/>
              </a:ext>
            </a:extLst>
          </p:cNvPr>
          <p:cNvSpPr/>
          <p:nvPr/>
        </p:nvSpPr>
        <p:spPr>
          <a:xfrm>
            <a:off x="759620" y="4737707"/>
            <a:ext cx="10225214" cy="180060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/>
              <a:t>UNRESOLVED</a:t>
            </a:r>
          </a:p>
          <a:p>
            <a:pPr algn="ctr"/>
            <a:endParaRPr lang="de-DE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de-DE"/>
              <a:t>Payment </a:t>
            </a:r>
            <a:r>
              <a:rPr lang="de-DE" err="1"/>
              <a:t>with</a:t>
            </a:r>
            <a:r>
              <a:rPr lang="de-DE"/>
              <a:t> cash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de-DE"/>
              <a:t>Table Management</a:t>
            </a:r>
          </a:p>
        </p:txBody>
      </p:sp>
    </p:spTree>
    <p:extLst>
      <p:ext uri="{BB962C8B-B14F-4D97-AF65-F5344CB8AC3E}">
        <p14:creationId xmlns:p14="http://schemas.microsoft.com/office/powerpoint/2010/main" val="1016936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winkliges Dreieck 6">
            <a:extLst>
              <a:ext uri="{FF2B5EF4-FFF2-40B4-BE49-F238E27FC236}">
                <a16:creationId xmlns:a16="http://schemas.microsoft.com/office/drawing/2014/main" id="{A32E7D29-7335-D58D-51D6-830FEAD72E0E}"/>
              </a:ext>
            </a:extLst>
          </p:cNvPr>
          <p:cNvSpPr/>
          <p:nvPr/>
        </p:nvSpPr>
        <p:spPr>
          <a:xfrm flipV="1">
            <a:off x="-9525" y="-9525"/>
            <a:ext cx="11134725" cy="1924050"/>
          </a:xfrm>
          <a:prstGeom prst="rt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ECDA03E-7757-F971-6797-B1CCCB26C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-1"/>
            <a:ext cx="10477500" cy="1362075"/>
          </a:xfrm>
        </p:spPr>
        <p:txBody>
          <a:bodyPr anchor="ctr">
            <a:normAutofit/>
          </a:bodyPr>
          <a:lstStyle/>
          <a:p>
            <a:r>
              <a:rPr lang="de-DE" sz="4000">
                <a:solidFill>
                  <a:schemeClr val="bg1"/>
                </a:solidFill>
              </a:rPr>
              <a:t>Stakeholder</a:t>
            </a:r>
          </a:p>
        </p:txBody>
      </p:sp>
      <p:sp>
        <p:nvSpPr>
          <p:cNvPr id="6" name="Rechtwinkliges Dreieck 5">
            <a:extLst>
              <a:ext uri="{FF2B5EF4-FFF2-40B4-BE49-F238E27FC236}">
                <a16:creationId xmlns:a16="http://schemas.microsoft.com/office/drawing/2014/main" id="{141DE388-8161-0B19-8DA3-BFBC36BED620}"/>
              </a:ext>
            </a:extLst>
          </p:cNvPr>
          <p:cNvSpPr/>
          <p:nvPr/>
        </p:nvSpPr>
        <p:spPr>
          <a:xfrm flipH="1">
            <a:off x="11125200" y="5778000"/>
            <a:ext cx="1080000" cy="1080000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AA380A10-0EAB-AF3E-28FE-4581E727B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0687" y="6375400"/>
            <a:ext cx="2743200" cy="365125"/>
          </a:xfrm>
        </p:spPr>
        <p:txBody>
          <a:bodyPr/>
          <a:lstStyle/>
          <a:p>
            <a:fld id="{48C19F7E-22C3-4196-BF3E-25D2D8CE65B8}" type="slidenum">
              <a:rPr lang="de-DE" sz="1800" smtClean="0">
                <a:solidFill>
                  <a:schemeClr val="bg1"/>
                </a:solidFill>
              </a:rPr>
              <a:t>7</a:t>
            </a:fld>
            <a:endParaRPr lang="de-DE" sz="1800">
              <a:solidFill>
                <a:schemeClr val="bg1"/>
              </a:solidFill>
            </a:endParaRP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097ECAB6-7250-440F-8F0B-3493D911F447}"/>
              </a:ext>
            </a:extLst>
          </p:cNvPr>
          <p:cNvSpPr/>
          <p:nvPr/>
        </p:nvSpPr>
        <p:spPr>
          <a:xfrm>
            <a:off x="4320540" y="3344068"/>
            <a:ext cx="2758440" cy="1325563"/>
          </a:xfrm>
          <a:prstGeom prst="ellipse">
            <a:avLst/>
          </a:prstGeom>
          <a:solidFill>
            <a:srgbClr val="FCA31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Herr Ober</a:t>
            </a: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B8C51896-EF1E-49D9-B93F-CCDF87AF26C8}"/>
              </a:ext>
            </a:extLst>
          </p:cNvPr>
          <p:cNvSpPr/>
          <p:nvPr/>
        </p:nvSpPr>
        <p:spPr>
          <a:xfrm>
            <a:off x="1350645" y="4503578"/>
            <a:ext cx="2758440" cy="1325563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Event </a:t>
            </a:r>
            <a:r>
              <a:rPr lang="de-DE" err="1"/>
              <a:t>visitor</a:t>
            </a:r>
            <a:endParaRPr lang="de-DE"/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DD227440-9018-41DD-9A63-F2B34EB524F5}"/>
              </a:ext>
            </a:extLst>
          </p:cNvPr>
          <p:cNvSpPr/>
          <p:nvPr/>
        </p:nvSpPr>
        <p:spPr>
          <a:xfrm>
            <a:off x="4526280" y="1318259"/>
            <a:ext cx="2758440" cy="1325563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err="1"/>
              <a:t>Waiter</a:t>
            </a:r>
            <a:endParaRPr lang="de-DE"/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768DB09B-1134-40C3-8F1B-8F6977E5CADD}"/>
              </a:ext>
            </a:extLst>
          </p:cNvPr>
          <p:cNvSpPr/>
          <p:nvPr/>
        </p:nvSpPr>
        <p:spPr>
          <a:xfrm>
            <a:off x="8126730" y="2643822"/>
            <a:ext cx="2758440" cy="1325563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Kitchen and </a:t>
            </a:r>
            <a:r>
              <a:rPr lang="de-DE" err="1"/>
              <a:t>assistants</a:t>
            </a:r>
            <a:r>
              <a:rPr lang="de-DE"/>
              <a:t> </a:t>
            </a: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2C8120F2-7C25-482F-BAEA-9D6BE74ED7BB}"/>
              </a:ext>
            </a:extLst>
          </p:cNvPr>
          <p:cNvSpPr/>
          <p:nvPr/>
        </p:nvSpPr>
        <p:spPr>
          <a:xfrm>
            <a:off x="763905" y="1981040"/>
            <a:ext cx="2758440" cy="1325563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Finance </a:t>
            </a:r>
            <a:r>
              <a:rPr lang="de-DE" err="1"/>
              <a:t>officer</a:t>
            </a:r>
            <a:endParaRPr lang="de-DE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95CAF58C-3E5D-46AD-8B42-ED6AB2B97130}"/>
              </a:ext>
            </a:extLst>
          </p:cNvPr>
          <p:cNvSpPr/>
          <p:nvPr/>
        </p:nvSpPr>
        <p:spPr>
          <a:xfrm>
            <a:off x="6393180" y="4854891"/>
            <a:ext cx="2758440" cy="1325563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Organizer</a:t>
            </a:r>
          </a:p>
        </p:txBody>
      </p:sp>
    </p:spTree>
    <p:extLst>
      <p:ext uri="{BB962C8B-B14F-4D97-AF65-F5344CB8AC3E}">
        <p14:creationId xmlns:p14="http://schemas.microsoft.com/office/powerpoint/2010/main" val="835510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CDA03E-7757-F971-6797-B1CCCB26C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-1"/>
            <a:ext cx="10496550" cy="1362075"/>
          </a:xfrm>
        </p:spPr>
        <p:txBody>
          <a:bodyPr anchor="ctr">
            <a:normAutofit/>
          </a:bodyPr>
          <a:lstStyle/>
          <a:p>
            <a:r>
              <a:rPr lang="de-DE" sz="4000">
                <a:solidFill>
                  <a:schemeClr val="bg1"/>
                </a:solidFill>
              </a:rPr>
              <a:t>Überschrift</a:t>
            </a:r>
          </a:p>
        </p:txBody>
      </p:sp>
      <p:sp>
        <p:nvSpPr>
          <p:cNvPr id="6" name="Rechtwinkliges Dreieck 5">
            <a:extLst>
              <a:ext uri="{FF2B5EF4-FFF2-40B4-BE49-F238E27FC236}">
                <a16:creationId xmlns:a16="http://schemas.microsoft.com/office/drawing/2014/main" id="{141DE388-8161-0B19-8DA3-BFBC36BED620}"/>
              </a:ext>
            </a:extLst>
          </p:cNvPr>
          <p:cNvSpPr/>
          <p:nvPr/>
        </p:nvSpPr>
        <p:spPr>
          <a:xfrm flipH="1">
            <a:off x="11125200" y="5778000"/>
            <a:ext cx="1080000" cy="1080000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AA380A10-0EAB-AF3E-28FE-4581E727B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0687" y="6375400"/>
            <a:ext cx="2743200" cy="365125"/>
          </a:xfrm>
        </p:spPr>
        <p:txBody>
          <a:bodyPr/>
          <a:lstStyle/>
          <a:p>
            <a:fld id="{48C19F7E-22C3-4196-BF3E-25D2D8CE65B8}" type="slidenum">
              <a:rPr lang="de-DE" sz="1800" smtClean="0">
                <a:solidFill>
                  <a:schemeClr val="bg1"/>
                </a:solidFill>
              </a:rPr>
              <a:t>8</a:t>
            </a:fld>
            <a:endParaRPr lang="de-DE" sz="1800">
              <a:solidFill>
                <a:schemeClr val="bg1"/>
              </a:solidFill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895E4BD0-6853-4734-AC37-A1579888AC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997" y="3344"/>
            <a:ext cx="6854656" cy="6854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5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ber">
      <a:dk1>
        <a:srgbClr val="000000"/>
      </a:dk1>
      <a:lt1>
        <a:sysClr val="window" lastClr="FFFFFF"/>
      </a:lt1>
      <a:dk2>
        <a:srgbClr val="000000"/>
      </a:dk2>
      <a:lt2>
        <a:srgbClr val="FFFFFF"/>
      </a:lt2>
      <a:accent1>
        <a:srgbClr val="FCA311"/>
      </a:accent1>
      <a:accent2>
        <a:srgbClr val="14213D"/>
      </a:accent2>
      <a:accent3>
        <a:srgbClr val="A5A5A5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249</Words>
  <Application>Microsoft Office PowerPoint</Application>
  <PresentationFormat>Breitbild</PresentationFormat>
  <Paragraphs>71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Office</vt:lpstr>
      <vt:lpstr>Inception Deck</vt:lpstr>
      <vt:lpstr>Why are we here?</vt:lpstr>
      <vt:lpstr>The Elevator Pitch</vt:lpstr>
      <vt:lpstr>Product Box</vt:lpstr>
      <vt:lpstr>Product Box</vt:lpstr>
      <vt:lpstr>The NOT list</vt:lpstr>
      <vt:lpstr>Stakeholder</vt:lpstr>
      <vt:lpstr>Überschrift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</dc:title>
  <dc:creator>Total 2003</dc:creator>
  <cp:lastModifiedBy>matzeit</cp:lastModifiedBy>
  <cp:revision>1</cp:revision>
  <dcterms:created xsi:type="dcterms:W3CDTF">2023-03-13T10:24:42Z</dcterms:created>
  <dcterms:modified xsi:type="dcterms:W3CDTF">2023-05-06T17:49:23Z</dcterms:modified>
</cp:coreProperties>
</file>