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4" r:id="rId8"/>
    <p:sldId id="265" r:id="rId9"/>
    <p:sldId id="270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accident severity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D62-D47F-44B0-B464-3B64966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9430-CA76-4785-90EA-92C05D02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was determined classification works best with my data. I planned to use machine learning algorithms using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Sckit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-learn.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Further analysis determined regression was not preferred, along with k-nearest neighbors, and decision tree.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I found neural network was the best method, in particular multi-layer perceptron.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Due to time spent trying other machine learning methods and other steps along the way I did not have efficient time to build a complete model.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Working in traffic planning and engineering I am now very interested in this question of accident severity. Predictive modeling can be applied on a local level here in NYC transportation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5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E52E-0290-46E6-BA2F-656120A0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E96A-69AB-425E-A0EB-FDA0C727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6129"/>
            <a:ext cx="10058400" cy="3849624"/>
          </a:xfrm>
        </p:spPr>
        <p:txBody>
          <a:bodyPr/>
          <a:lstStyle/>
          <a:p>
            <a:r>
              <a:rPr lang="en-US" sz="1600" dirty="0"/>
              <a:t>The machine learning process did not go as expected due to the quality of data</a:t>
            </a:r>
          </a:p>
          <a:p>
            <a:r>
              <a:rPr lang="en-US" sz="1600" dirty="0"/>
              <a:t>The dataset was very flawed, to the point it made creating an accurate model for predicting accident severity very difficult.</a:t>
            </a:r>
          </a:p>
          <a:p>
            <a:r>
              <a:rPr lang="en-US" sz="1600" dirty="0"/>
              <a:t>Data quality is very important. Heavy emphasis should be put on quality data collection within local governments. </a:t>
            </a:r>
          </a:p>
          <a:p>
            <a:r>
              <a:rPr lang="en-US" sz="1600" dirty="0"/>
              <a:t>Working in traffic planning and engineering I plan on continuing to work on this by creating a  multi-layer perceptron algorithm neural network.</a:t>
            </a:r>
          </a:p>
          <a:p>
            <a:r>
              <a:rPr lang="en-US" sz="1600" dirty="0"/>
              <a:t>Also additional information for the accidents such as driver age would be beneficial.</a:t>
            </a:r>
          </a:p>
          <a:p>
            <a:r>
              <a:rPr lang="en-US" dirty="0"/>
              <a:t>This is not to be said there is no relationship between weather conditions accident severity. Previous studies suggest there is a very strong relationship between weather and accident severity. </a:t>
            </a:r>
          </a:p>
        </p:txBody>
      </p:sp>
    </p:spTree>
    <p:extLst>
      <p:ext uri="{BB962C8B-B14F-4D97-AF65-F5344CB8AC3E}">
        <p14:creationId xmlns:p14="http://schemas.microsoft.com/office/powerpoint/2010/main" val="15881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Accident severity is important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E903-172D-4CE9-935B-B1DAB3C9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588150"/>
          </a:xfrm>
        </p:spPr>
        <p:txBody>
          <a:bodyPr/>
          <a:lstStyle/>
          <a:p>
            <a:r>
              <a:rPr lang="en-US" sz="1600" dirty="0"/>
              <a:t>Motor vehicle related crashed help all too frequently (10-year average of 1, 235, 145 crashed).</a:t>
            </a:r>
          </a:p>
          <a:p>
            <a:r>
              <a:rPr lang="en-US" sz="1600" dirty="0"/>
              <a:t>New York City(NYC) is the area of focus for this study and weather/traffic data will be analyzed.</a:t>
            </a:r>
          </a:p>
          <a:p>
            <a:r>
              <a:rPr lang="en-US" sz="1600" dirty="0"/>
              <a:t>Information like this can be important for creating safer driving conditions for everyone. It can also influence public decision/policy makers.</a:t>
            </a:r>
          </a:p>
          <a:p>
            <a:r>
              <a:rPr lang="en-US" sz="1600" dirty="0"/>
              <a:t>Previous academic studies suggest that weather DOES have an impact on accident severity.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7CF-62CB-4E57-9B65-48E81916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637D-8D1C-48D7-B87F-65948F58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vehicle crash data obtained from NYC Open Data and local weather data was obtained from world weather online.</a:t>
            </a:r>
          </a:p>
          <a:p>
            <a:r>
              <a:rPr lang="en-US" dirty="0"/>
              <a:t>Original motor vehicle data contained almost 1.8 million regards dating as far back as 2012.</a:t>
            </a:r>
          </a:p>
          <a:p>
            <a:r>
              <a:rPr lang="en-US" dirty="0"/>
              <a:t>Multiple columns such as latitude, longitude, and vehicle type we eliminated because of a large amount of </a:t>
            </a:r>
            <a:r>
              <a:rPr lang="en-US" dirty="0" err="1"/>
              <a:t>NaN</a:t>
            </a:r>
            <a:r>
              <a:rPr lang="en-US" dirty="0"/>
              <a:t> data. Similar with the weather data, multiple columns deleted due to large amount of </a:t>
            </a:r>
            <a:r>
              <a:rPr lang="en-US" dirty="0" err="1"/>
              <a:t>NaN</a:t>
            </a:r>
            <a:r>
              <a:rPr lang="en-US" dirty="0"/>
              <a:t> data. </a:t>
            </a:r>
          </a:p>
          <a:p>
            <a:r>
              <a:rPr lang="en-US" dirty="0"/>
              <a:t>Data types were checked and changed to appropriate type. Example: the date fields for both sets of data required being changed to </a:t>
            </a:r>
            <a:r>
              <a:rPr lang="en-US" dirty="0" err="1"/>
              <a:t>dataetime</a:t>
            </a:r>
            <a:r>
              <a:rPr lang="en-US" dirty="0"/>
              <a:t>.</a:t>
            </a:r>
          </a:p>
          <a:p>
            <a:r>
              <a:rPr lang="en-US" dirty="0"/>
              <a:t>Both data sets were joined into one based on the date of the accident and the matching date in the weather data. </a:t>
            </a:r>
          </a:p>
          <a:p>
            <a:r>
              <a:rPr lang="en-US" dirty="0"/>
              <a:t>It was very important to clean the data as much as possible due to poor data quality. </a:t>
            </a:r>
          </a:p>
        </p:txBody>
      </p:sp>
    </p:spTree>
    <p:extLst>
      <p:ext uri="{BB962C8B-B14F-4D97-AF65-F5344CB8AC3E}">
        <p14:creationId xmlns:p14="http://schemas.microsoft.com/office/powerpoint/2010/main" val="368793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3CD4-0611-4A83-B104-E391F205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 cont..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985D23-BD61-488D-A665-49A8FEDC7B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0892"/>
            <a:ext cx="3756991" cy="2708586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743D59B-BFBD-4C25-8B4D-A66091E71B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606951"/>
            <a:ext cx="5810250" cy="3239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74771-6532-4C8C-BD53-966C0039914D}"/>
              </a:ext>
            </a:extLst>
          </p:cNvPr>
          <p:cNvSpPr txBox="1"/>
          <p:nvPr/>
        </p:nvSpPr>
        <p:spPr>
          <a:xfrm>
            <a:off x="1066800" y="4625009"/>
            <a:ext cx="375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Figure above is showing data type for motor vehicle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D42AF-DAEC-4D43-B9F8-D3BA96143B3E}"/>
              </a:ext>
            </a:extLst>
          </p:cNvPr>
          <p:cNvSpPr txBox="1"/>
          <p:nvPr/>
        </p:nvSpPr>
        <p:spPr>
          <a:xfrm>
            <a:off x="5421796" y="5032388"/>
            <a:ext cx="4995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Heatmap of null values in the motor vehicle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figure is a great visual for cleaning data and locations of nulls.</a:t>
            </a:r>
          </a:p>
        </p:txBody>
      </p:sp>
    </p:spTree>
    <p:extLst>
      <p:ext uri="{BB962C8B-B14F-4D97-AF65-F5344CB8AC3E}">
        <p14:creationId xmlns:p14="http://schemas.microsoft.com/office/powerpoint/2010/main" val="162138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98AD-49AA-4106-A3E6-F02DFDE1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FFE5E-1CBF-41C5-9CB5-C584BE25F3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3555412" cy="3849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9C1D2-E4A9-46E0-9156-ADD46BD08F0E}"/>
              </a:ext>
            </a:extLst>
          </p:cNvPr>
          <p:cNvSpPr txBox="1"/>
          <p:nvPr/>
        </p:nvSpPr>
        <p:spPr>
          <a:xfrm>
            <a:off x="5830957" y="1895061"/>
            <a:ext cx="43864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figure depicts another missing value chart I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figure paired with the heatmap of null values was useful in cleaning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Motor vehicle accident data was filtered to after 1/1/2015. Much of the date prior to this date was very incomplete.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Much of the data was not in a complete format</a:t>
            </a:r>
          </a:p>
        </p:txBody>
      </p:sp>
    </p:spTree>
    <p:extLst>
      <p:ext uri="{BB962C8B-B14F-4D97-AF65-F5344CB8AC3E}">
        <p14:creationId xmlns:p14="http://schemas.microsoft.com/office/powerpoint/2010/main" val="268682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E43D-EBE5-49D7-AF1C-12F042B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94B0-4F11-47E9-8947-4840E5D2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injuries from motorist, pedestrians, and cyclists were summed into TOTAL INJURIES</a:t>
            </a:r>
          </a:p>
          <a:p>
            <a:r>
              <a:rPr lang="en-US" dirty="0"/>
              <a:t>The number of fatalities from motorist, pedestrians, and cyclists were summed into TOTAL FATALITIES </a:t>
            </a:r>
          </a:p>
          <a:p>
            <a:r>
              <a:rPr lang="en-US" dirty="0"/>
              <a:t>These columns were used to categorize the accident as “slight” which meant there were no injuries or fatalities.</a:t>
            </a:r>
          </a:p>
          <a:p>
            <a:r>
              <a:rPr lang="en-US" dirty="0"/>
              <a:t>“Serious” meant there was more than 1 injury but no fatalities. “Fatal” was defined as one or more fatality occurring.</a:t>
            </a:r>
          </a:p>
          <a:p>
            <a:r>
              <a:rPr lang="en-US" dirty="0"/>
              <a:t>This new column was labeled was “accident severity”</a:t>
            </a:r>
          </a:p>
          <a:p>
            <a:r>
              <a:rPr lang="en-US" dirty="0"/>
              <a:t>The image below is meant to breakdown the amount of accidents for a every 5 minute, hour. Day, week, month, and year period.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94CB0-3D17-43EC-A5B4-ACA71183DA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1" y="5171694"/>
            <a:ext cx="41243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6CB3-898E-4387-9EF3-9CEF930D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846"/>
            <a:ext cx="10058400" cy="1371600"/>
          </a:xfrm>
        </p:spPr>
        <p:txBody>
          <a:bodyPr/>
          <a:lstStyle/>
          <a:p>
            <a:r>
              <a:rPr lang="en-US" dirty="0"/>
              <a:t>Exploratory analysis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A715D-E960-4EB4-9094-691834C1D2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6" y="1878151"/>
            <a:ext cx="6787936" cy="3849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A02B1-4C23-49FA-9536-D108B8F21B32}"/>
              </a:ext>
            </a:extLst>
          </p:cNvPr>
          <p:cNvSpPr txBox="1"/>
          <p:nvPr/>
        </p:nvSpPr>
        <p:spPr>
          <a:xfrm>
            <a:off x="8203095" y="1878151"/>
            <a:ext cx="25112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figure in this slide shows correlation with each variable after the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no significant correlation to take away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Columns were further divided for deeper analysis.</a:t>
            </a:r>
          </a:p>
        </p:txBody>
      </p:sp>
    </p:spTree>
    <p:extLst>
      <p:ext uri="{BB962C8B-B14F-4D97-AF65-F5344CB8AC3E}">
        <p14:creationId xmlns:p14="http://schemas.microsoft.com/office/powerpoint/2010/main" val="44220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5F13-29EF-4630-8F71-1FE78FC3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accident severity of other variables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4A163A-C7FF-47A8-88BA-293D1EF133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2" y="2014194"/>
            <a:ext cx="5055752" cy="3378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01449-260D-42EB-8F60-06AFFC4BF06C}"/>
              </a:ext>
            </a:extLst>
          </p:cNvPr>
          <p:cNvSpPr txBox="1"/>
          <p:nvPr/>
        </p:nvSpPr>
        <p:spPr>
          <a:xfrm>
            <a:off x="7156173" y="1591000"/>
            <a:ext cx="3074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wind speed was further categorized:</a:t>
            </a:r>
          </a:p>
          <a:p>
            <a:r>
              <a:rPr lang="en-US" sz="1600" dirty="0"/>
              <a:t>Heavy wind - &gt; 10 mph</a:t>
            </a:r>
          </a:p>
          <a:p>
            <a:r>
              <a:rPr lang="en-US" sz="1600" dirty="0"/>
              <a:t>Moderate wind – between 10 -5 mph</a:t>
            </a:r>
          </a:p>
          <a:p>
            <a:r>
              <a:rPr lang="en-US" sz="1600" dirty="0"/>
              <a:t>Low wind - &lt; 5 mph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see heavy wind and moderate wind make up a vast majority of the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relationship between wind and accident severity and insignificant P-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 600 “slight” accidents occurred during heavy wind. </a:t>
            </a:r>
          </a:p>
        </p:txBody>
      </p:sp>
    </p:spTree>
    <p:extLst>
      <p:ext uri="{BB962C8B-B14F-4D97-AF65-F5344CB8AC3E}">
        <p14:creationId xmlns:p14="http://schemas.microsoft.com/office/powerpoint/2010/main" val="29247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A2D-BFD8-433F-BB71-41CF95ED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accident severity of other variables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6BFC89-5994-465D-9234-FB9DF512C6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19526"/>
            <a:ext cx="4979534" cy="3378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7B070-9BEC-4154-8FAA-E8071B099A20}"/>
              </a:ext>
            </a:extLst>
          </p:cNvPr>
          <p:cNvSpPr txBox="1"/>
          <p:nvPr/>
        </p:nvSpPr>
        <p:spPr>
          <a:xfrm>
            <a:off x="7673009" y="1815548"/>
            <a:ext cx="3452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accident was divided further into:</a:t>
            </a:r>
          </a:p>
          <a:p>
            <a:r>
              <a:rPr lang="en-US" dirty="0"/>
              <a:t>Morning: 2am – 12 pm</a:t>
            </a:r>
          </a:p>
          <a:p>
            <a:r>
              <a:rPr lang="en-US" dirty="0"/>
              <a:t>Afternoon: 12pm – 5 pm</a:t>
            </a:r>
          </a:p>
          <a:p>
            <a:r>
              <a:rPr lang="en-US" dirty="0"/>
              <a:t>Evening: 5pm – 10 pm</a:t>
            </a:r>
          </a:p>
          <a:p>
            <a:r>
              <a:rPr lang="en-US" dirty="0"/>
              <a:t>Night: 10pm – 3 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Accident times were prominent in the afternoon and evening. This likely due to peak (rush hour) traffic in NYC.</a:t>
            </a:r>
          </a:p>
        </p:txBody>
      </p:sp>
    </p:spTree>
    <p:extLst>
      <p:ext uri="{BB962C8B-B14F-4D97-AF65-F5344CB8AC3E}">
        <p14:creationId xmlns:p14="http://schemas.microsoft.com/office/powerpoint/2010/main" val="183896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{D7209327-9D9C-4AF1-993E-3D045CB03FC6}tf78438558_win32</Template>
  <TotalTime>60</TotalTime>
  <Words>868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SavonVTI</vt:lpstr>
      <vt:lpstr>Predicting accident severity</vt:lpstr>
      <vt:lpstr>Accident severity is important</vt:lpstr>
      <vt:lpstr>Data acquisition and cleaning</vt:lpstr>
      <vt:lpstr>Data acquisition and cleaning cont..</vt:lpstr>
      <vt:lpstr>Feature Selection</vt:lpstr>
      <vt:lpstr>Calculation of target variable</vt:lpstr>
      <vt:lpstr>Exploratory analysis </vt:lpstr>
      <vt:lpstr>Relationship between accident severity of other variables</vt:lpstr>
      <vt:lpstr>Relationship between accident severity of other variables cont…</vt:lpstr>
      <vt:lpstr>Predictive Modeling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Logan</dc:creator>
  <cp:lastModifiedBy>Logan</cp:lastModifiedBy>
  <cp:revision>17</cp:revision>
  <dcterms:created xsi:type="dcterms:W3CDTF">2020-09-20T21:35:07Z</dcterms:created>
  <dcterms:modified xsi:type="dcterms:W3CDTF">2020-09-20T22:35:40Z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