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4" r:id="rId2"/>
  </p:sldMasterIdLst>
  <p:notesMasterIdLst>
    <p:notesMasterId r:id="rId20"/>
  </p:notesMasterIdLst>
  <p:sldIdLst>
    <p:sldId id="274" r:id="rId3"/>
    <p:sldId id="257" r:id="rId4"/>
    <p:sldId id="278" r:id="rId5"/>
    <p:sldId id="258" r:id="rId6"/>
    <p:sldId id="279" r:id="rId7"/>
    <p:sldId id="284" r:id="rId8"/>
    <p:sldId id="280" r:id="rId9"/>
    <p:sldId id="285" r:id="rId10"/>
    <p:sldId id="286" r:id="rId11"/>
    <p:sldId id="287" r:id="rId12"/>
    <p:sldId id="281" r:id="rId13"/>
    <p:sldId id="288" r:id="rId14"/>
    <p:sldId id="291" r:id="rId15"/>
    <p:sldId id="290" r:id="rId16"/>
    <p:sldId id="294" r:id="rId17"/>
    <p:sldId id="282" r:id="rId18"/>
    <p:sldId id="259" r:id="rId19"/>
  </p:sldIdLst>
  <p:sldSz cx="10688638" cy="75628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000000"/>
          </p15:clr>
        </p15:guide>
        <p15:guide id="2" pos="3359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U3aXT4UKlsV5hDLWFGg6kCyP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2BDB3-BD50-4315-AADF-281FE02AD492}" v="618" dt="2024-05-28T05:54:38.544"/>
    <p1510:client id="{91280E2D-F257-4F80-87FA-12F1C942496E}" v="111" dt="2024-05-28T14:17:13.393"/>
    <p1510:client id="{AE183B74-B055-4D8C-99EC-A5D33945E5EE}" v="41" dt="2024-05-28T04:49:47.964"/>
    <p1510:client id="{ECFC6B72-DF67-4978-A96E-CFCEBB753DF0}" v="3" dt="2024-05-28T04:48:41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4"/>
        <p:guide pos="335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c7feba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20c7feba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16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78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12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062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69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4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555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77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c7feba0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20c7feba0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5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23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09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5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81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5CC6-F3CF-47C6-89DA-5922701E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B722C-90C2-4866-B178-34D9E9BEF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4063" y="1088911"/>
            <a:ext cx="5411123" cy="5374525"/>
          </a:xfrm>
        </p:spPr>
        <p:txBody>
          <a:bodyPr/>
          <a:lstStyle>
            <a:lvl1pPr marL="0" indent="0">
              <a:buNone/>
              <a:defRPr sz="2805"/>
            </a:lvl1pPr>
            <a:lvl2pPr marL="400827" indent="0">
              <a:buNone/>
              <a:defRPr sz="2455"/>
            </a:lvl2pPr>
            <a:lvl3pPr marL="801654" indent="0">
              <a:buNone/>
              <a:defRPr sz="2104"/>
            </a:lvl3pPr>
            <a:lvl4pPr marL="1202482" indent="0">
              <a:buNone/>
              <a:defRPr sz="1753"/>
            </a:lvl4pPr>
            <a:lvl5pPr marL="1603309" indent="0">
              <a:buNone/>
              <a:defRPr sz="1753"/>
            </a:lvl5pPr>
            <a:lvl6pPr marL="2004136" indent="0">
              <a:buNone/>
              <a:defRPr sz="1753"/>
            </a:lvl6pPr>
            <a:lvl7pPr marL="2404963" indent="0">
              <a:buNone/>
              <a:defRPr sz="1753"/>
            </a:lvl7pPr>
            <a:lvl8pPr marL="2805791" indent="0">
              <a:buNone/>
              <a:defRPr sz="1753"/>
            </a:lvl8pPr>
            <a:lvl9pPr marL="3206618" indent="0">
              <a:buNone/>
              <a:defRPr sz="1753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E98A1B-23BF-485E-9540-CB98BA47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983B3-86E6-4D39-9476-50150F8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1D0A9-75FC-4FAD-B0FB-EA8C5E28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83A9B-DA81-4DBF-8129-3A44638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84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996FA-3E33-4C48-96E0-3B7B157E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A2BC3-C855-4884-9568-6DC8442E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03176-D8CF-4FF5-A046-80B3F49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E5988-4109-41D3-94FA-AD78EB3B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49DD8-BF46-4513-A93E-4ADAB2E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63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F37DB-5BB4-4C2A-93E8-388667CB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49056" y="402652"/>
            <a:ext cx="2304738" cy="64091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F8BF8-4BAE-40CD-B5D1-E72D0FEF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4844" y="402652"/>
            <a:ext cx="6780605" cy="64091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3CC08-0420-4DB3-A1E7-4810841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38F89-C6A6-47E1-A34F-5BC5C77F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4BB26-3DCF-485D-9F90-27904AE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96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45B3-55DA-411E-8706-40A1898C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080" y="1237717"/>
            <a:ext cx="8016479" cy="2632992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3E772-DF8A-4F9C-9966-49E4D07D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080" y="3972247"/>
            <a:ext cx="8016479" cy="1825938"/>
          </a:xfrm>
        </p:spPr>
        <p:txBody>
          <a:bodyPr/>
          <a:lstStyle>
            <a:lvl1pPr marL="0" indent="0" algn="ctr">
              <a:buNone/>
              <a:defRPr sz="2104"/>
            </a:lvl1pPr>
            <a:lvl2pPr marL="400827" indent="0" algn="ctr">
              <a:buNone/>
              <a:defRPr sz="1753"/>
            </a:lvl2pPr>
            <a:lvl3pPr marL="801654" indent="0" algn="ctr">
              <a:buNone/>
              <a:defRPr sz="1578"/>
            </a:lvl3pPr>
            <a:lvl4pPr marL="1202482" indent="0" algn="ctr">
              <a:buNone/>
              <a:defRPr sz="1403"/>
            </a:lvl4pPr>
            <a:lvl5pPr marL="1603309" indent="0" algn="ctr">
              <a:buNone/>
              <a:defRPr sz="1403"/>
            </a:lvl5pPr>
            <a:lvl6pPr marL="2004136" indent="0" algn="ctr">
              <a:buNone/>
              <a:defRPr sz="1403"/>
            </a:lvl6pPr>
            <a:lvl7pPr marL="2404963" indent="0" algn="ctr">
              <a:buNone/>
              <a:defRPr sz="1403"/>
            </a:lvl7pPr>
            <a:lvl8pPr marL="2805791" indent="0" algn="ctr">
              <a:buNone/>
              <a:defRPr sz="1403"/>
            </a:lvl8pPr>
            <a:lvl9pPr marL="3206618" indent="0" algn="ctr">
              <a:buNone/>
              <a:defRPr sz="1403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6DA2A-8DB4-423A-B2D0-5D046C10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5C440-BA58-44C6-9BAE-1A26C5D2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4AE90-D1BA-44C2-80EF-98160A52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891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33189-15C8-457E-8297-02ED6BE5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4AB1F-0E27-4976-9392-72E15169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94251-2F16-4A77-88B1-AC7B274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6F29D-CC57-45BA-9AA1-2025F22E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0572-62DB-4D3B-A356-FFA156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E1665-0B1A-4BC7-AF36-69F91167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77" y="1885462"/>
            <a:ext cx="9218950" cy="3145935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D6160-52A4-41AD-BEB1-8DE4F36A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277" y="5061158"/>
            <a:ext cx="9218950" cy="1654373"/>
          </a:xfrm>
        </p:spPr>
        <p:txBody>
          <a:bodyPr/>
          <a:lstStyle>
            <a:lvl1pPr marL="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1pPr>
            <a:lvl2pPr marL="400827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2pPr>
            <a:lvl3pPr marL="801654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3pPr>
            <a:lvl4pPr marL="120248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30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13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496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579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66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78742-B0F5-4880-AF6B-9180304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1100A-8324-45B8-8D67-64B4D4D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75AEE-5D04-4B36-A407-7CABE29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779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D5966-0254-4CAB-A900-3735C01F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836B-D532-4653-BB66-4F94F521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844" y="2013259"/>
            <a:ext cx="4542671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ED06D5-D4AD-47BB-8393-5F4342D4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1123" y="2013259"/>
            <a:ext cx="4542671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E514E-4E85-44C6-9707-078B4E4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4EDE5-A23C-4C02-8F3F-FAA9EDC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B56D0-615E-43CA-B629-0C608452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88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2698B-094F-406B-9B6E-3CDA8454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402652"/>
            <a:ext cx="9218950" cy="146180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DDA71-90F5-43D6-A418-86009642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37" y="1853949"/>
            <a:ext cx="4521794" cy="908592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F4E71-9AE7-4B29-8564-14EF876E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237" y="2762541"/>
            <a:ext cx="4521794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E03CF8-90AD-4DAB-8DF6-AF49D1ED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1123" y="1853949"/>
            <a:ext cx="4544063" cy="908592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677BC-B93D-4209-B9D6-5847F596E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1123" y="2762541"/>
            <a:ext cx="4544063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2C665-75F5-4433-9332-7256CD4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37983C-0C7A-480C-B1EA-D266E93E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B89CD-ABDF-4AA4-B171-7D972F26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E01ED-F7AF-443B-847D-D918C6AD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8148A7-230B-4AD2-8FEA-CB67E861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009644-B328-40B2-A3E0-4F46FF5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258B53-E4EC-4AF6-9554-686F112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5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A18AA9-C830-43F2-9B76-7B5AD388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82BEB2-8298-4141-83AC-A8F06F64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8B54B5-E69D-49D9-9DDB-6F67B010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538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7D39E-8B37-4539-97B0-C67BE2F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95E9F-0AA2-4821-BBA7-E3BE1662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63" y="1088911"/>
            <a:ext cx="5411123" cy="5374525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4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11947C-4C7D-4394-91EB-D66835E3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2D665-F049-4DBD-9178-2C04909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FD9B6F-5804-4D08-8ABC-FD0D47C4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8C9D3-F24F-448D-B6E5-B5DAB02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184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 descr="fondo.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360362"/>
            <a:ext cx="9969500" cy="61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/>
          <p:nvPr/>
        </p:nvSpPr>
        <p:spPr>
          <a:xfrm>
            <a:off x="360362" y="6829425"/>
            <a:ext cx="9967912" cy="360362"/>
          </a:xfrm>
          <a:prstGeom prst="rect">
            <a:avLst/>
          </a:prstGeom>
          <a:solidFill>
            <a:srgbClr val="FEBE10"/>
          </a:solidFill>
          <a:ln>
            <a:noFill/>
          </a:ln>
        </p:spPr>
        <p:txBody>
          <a:bodyPr spcFirstLastPara="1" wrap="square" lIns="108375" tIns="54175" rIns="108375" bIns="541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96791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360362" y="1404937"/>
            <a:ext cx="9967912" cy="508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19987F-9A65-4838-A0AD-146D8A45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4" y="402652"/>
            <a:ext cx="9218950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C80AF-3E80-4EEB-B00A-B25F28CF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844" y="2013259"/>
            <a:ext cx="9218950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97041-322A-44F5-81C3-210A12234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4844" y="7009642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CF97-293F-45BE-9973-01FCC47E1D68}" type="datetimeFigureOut">
              <a:rPr lang="es-EC" smtClean="0"/>
              <a:t>28/5/2024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CD441-3C4B-4AD3-886F-41A2BA10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612" y="7009642"/>
            <a:ext cx="36074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8F1D1-C090-4AF8-A9C5-BDFDB68A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8850" y="7009642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defTabSz="801654" rtl="0" eaLnBrk="1" latinLnBrk="0" hangingPunct="1">
        <a:lnSpc>
          <a:spcPct val="90000"/>
        </a:lnSpc>
        <a:spcBef>
          <a:spcPct val="0"/>
        </a:spcBef>
        <a:buNone/>
        <a:defRPr sz="3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14" indent="-200414" algn="l" defTabSz="801654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241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068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895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723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550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377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6204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7032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c7feba0e_3_2"/>
          <p:cNvSpPr txBox="1"/>
          <p:nvPr/>
        </p:nvSpPr>
        <p:spPr>
          <a:xfrm>
            <a:off x="9987576" y="6834187"/>
            <a:ext cx="355959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1026" name="Picture 2" descr="Universidad UTPL Ecuador - Universidad Fidélitas">
            <a:extLst>
              <a:ext uri="{FF2B5EF4-FFF2-40B4-BE49-F238E27FC236}">
                <a16:creationId xmlns:a16="http://schemas.microsoft.com/office/drawing/2014/main" id="{D53FDAE2-37CA-456F-A18A-2F84F6FE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1615626" y="639097"/>
            <a:ext cx="7457386" cy="2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934080DA-0811-428F-886C-0CE59065E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5044" y="4531944"/>
            <a:ext cx="6598549" cy="99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Maestría en Inteligencia Artificial Aplicada</a:t>
            </a:r>
            <a:endParaRPr b="1" cap="non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Pasos realizados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1613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A574B-605E-4A1B-989E-FFC98E92EAB6}"/>
              </a:ext>
            </a:extLst>
          </p:cNvPr>
          <p:cNvSpPr txBox="1"/>
          <p:nvPr/>
        </p:nvSpPr>
        <p:spPr>
          <a:xfrm>
            <a:off x="46630" y="1154894"/>
            <a:ext cx="10595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A</a:t>
            </a:r>
            <a:r>
              <a:rPr lang="es-EC" sz="2000" b="1"/>
              <a:t>ñadir</a:t>
            </a:r>
            <a:r>
              <a:rPr lang="es-ES" sz="2000" b="1"/>
              <a:t> 5 columnas al dataframe unido: </a:t>
            </a:r>
            <a:r>
              <a:rPr lang="es-ES" sz="2000"/>
              <a:t>Se crean 5 columnas de acuerdo al contexto del dataframe: edad, provinciaNacimiento, genero, marca_tarjetaCredito e ingresoAnual.</a:t>
            </a:r>
            <a:endParaRPr lang="es-EC" sz="20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98E59-CCB4-4FCB-9E1C-12859642F687}"/>
              </a:ext>
            </a:extLst>
          </p:cNvPr>
          <p:cNvSpPr/>
          <p:nvPr/>
        </p:nvSpPr>
        <p:spPr>
          <a:xfrm>
            <a:off x="4504501" y="2181625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edad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0892D99-D6D7-4CB3-B750-10C546F008F3}"/>
              </a:ext>
            </a:extLst>
          </p:cNvPr>
          <p:cNvSpPr/>
          <p:nvPr/>
        </p:nvSpPr>
        <p:spPr>
          <a:xfrm>
            <a:off x="4504501" y="3134583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provinciaNacimiento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E0148E-9186-4427-98C4-6DDBC0A47304}"/>
              </a:ext>
            </a:extLst>
          </p:cNvPr>
          <p:cNvSpPr/>
          <p:nvPr/>
        </p:nvSpPr>
        <p:spPr>
          <a:xfrm>
            <a:off x="4517078" y="4150450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genero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FAAC2B7-F358-41BF-A0D7-BF8411165ACB}"/>
              </a:ext>
            </a:extLst>
          </p:cNvPr>
          <p:cNvSpPr/>
          <p:nvPr/>
        </p:nvSpPr>
        <p:spPr>
          <a:xfrm>
            <a:off x="4504501" y="5106020"/>
            <a:ext cx="2621939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marca_tarjetaCredito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B2D5912-AEA7-485B-8EDB-89FFF64A221E}"/>
              </a:ext>
            </a:extLst>
          </p:cNvPr>
          <p:cNvSpPr/>
          <p:nvPr/>
        </p:nvSpPr>
        <p:spPr>
          <a:xfrm>
            <a:off x="4489006" y="6090817"/>
            <a:ext cx="2637434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ingresoAnual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A3BAF57-6404-4A02-B308-09E50A1E4712}"/>
              </a:ext>
            </a:extLst>
          </p:cNvPr>
          <p:cNvSpPr/>
          <p:nvPr/>
        </p:nvSpPr>
        <p:spPr>
          <a:xfrm>
            <a:off x="8475813" y="3907662"/>
            <a:ext cx="2084033" cy="1015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Dataframe final (15 columnas)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1" name="Cerrar llave 40">
            <a:extLst>
              <a:ext uri="{FF2B5EF4-FFF2-40B4-BE49-F238E27FC236}">
                <a16:creationId xmlns:a16="http://schemas.microsoft.com/office/drawing/2014/main" id="{EB3DD505-AE77-4BAD-BF7B-B723C1AC6EE0}"/>
              </a:ext>
            </a:extLst>
          </p:cNvPr>
          <p:cNvSpPr/>
          <p:nvPr/>
        </p:nvSpPr>
        <p:spPr>
          <a:xfrm>
            <a:off x="7141936" y="1894352"/>
            <a:ext cx="277173" cy="50779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7D9B70E5-601B-4E4A-BECD-DD2110F57F11}"/>
              </a:ext>
            </a:extLst>
          </p:cNvPr>
          <p:cNvSpPr/>
          <p:nvPr/>
        </p:nvSpPr>
        <p:spPr>
          <a:xfrm>
            <a:off x="7759007" y="4133426"/>
            <a:ext cx="642200" cy="56351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8BD662A-9784-44BA-B8BC-67B28BA9055A}"/>
              </a:ext>
            </a:extLst>
          </p:cNvPr>
          <p:cNvSpPr/>
          <p:nvPr/>
        </p:nvSpPr>
        <p:spPr>
          <a:xfrm>
            <a:off x="198630" y="2181625"/>
            <a:ext cx="195551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fechaNacimiento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F42E970-1FCA-42F6-A906-B4C49D7D6312}"/>
              </a:ext>
            </a:extLst>
          </p:cNvPr>
          <p:cNvSpPr txBox="1"/>
          <p:nvPr/>
        </p:nvSpPr>
        <p:spPr>
          <a:xfrm>
            <a:off x="2074606" y="2945440"/>
            <a:ext cx="24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/>
              <a:t>2 primeros dígitos</a:t>
            </a:r>
            <a:endParaRPr lang="es-EC" sz="1800" b="1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217DB36-01AB-4CA8-A43D-BF9E97EE7532}"/>
              </a:ext>
            </a:extLst>
          </p:cNvPr>
          <p:cNvSpPr/>
          <p:nvPr/>
        </p:nvSpPr>
        <p:spPr>
          <a:xfrm>
            <a:off x="198630" y="3134583"/>
            <a:ext cx="195551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cedula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B25B499-8EA0-4066-9489-C9C73047D525}"/>
              </a:ext>
            </a:extLst>
          </p:cNvPr>
          <p:cNvSpPr txBox="1"/>
          <p:nvPr/>
        </p:nvSpPr>
        <p:spPr>
          <a:xfrm>
            <a:off x="2122966" y="2018286"/>
            <a:ext cx="22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/>
              <a:t>Librería datetime</a:t>
            </a:r>
            <a:endParaRPr lang="es-EC" sz="1800" b="1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D04B5DC7-6733-4891-B1E1-F986C1852A2E}"/>
              </a:ext>
            </a:extLst>
          </p:cNvPr>
          <p:cNvSpPr/>
          <p:nvPr/>
        </p:nvSpPr>
        <p:spPr>
          <a:xfrm>
            <a:off x="2296663" y="2318341"/>
            <a:ext cx="2083788" cy="3523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707190A-1CC3-4EC7-9CB7-0D9A806ABA30}"/>
              </a:ext>
            </a:extLst>
          </p:cNvPr>
          <p:cNvSpPr/>
          <p:nvPr/>
        </p:nvSpPr>
        <p:spPr>
          <a:xfrm>
            <a:off x="198630" y="4135682"/>
            <a:ext cx="195551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nombre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83EB7D50-F74D-4CE0-9979-F527D8F0B037}"/>
              </a:ext>
            </a:extLst>
          </p:cNvPr>
          <p:cNvSpPr/>
          <p:nvPr/>
        </p:nvSpPr>
        <p:spPr>
          <a:xfrm>
            <a:off x="2296663" y="3277977"/>
            <a:ext cx="2083788" cy="3523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3F5476FD-8A6B-4F06-9049-1CA0B5DBEBAE}"/>
              </a:ext>
            </a:extLst>
          </p:cNvPr>
          <p:cNvSpPr/>
          <p:nvPr/>
        </p:nvSpPr>
        <p:spPr>
          <a:xfrm>
            <a:off x="2287431" y="4257150"/>
            <a:ext cx="2083788" cy="3523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EA7479B-C3C0-49C4-B8BB-69979A24C9B0}"/>
              </a:ext>
            </a:extLst>
          </p:cNvPr>
          <p:cNvSpPr txBox="1"/>
          <p:nvPr/>
        </p:nvSpPr>
        <p:spPr>
          <a:xfrm>
            <a:off x="2157022" y="3692405"/>
            <a:ext cx="221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/>
              <a:t>Librería gender_guesser</a:t>
            </a:r>
            <a:endParaRPr lang="es-EC" sz="1800" b="1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5AE1F95-8A48-4506-A113-AB1E9386DEE6}"/>
              </a:ext>
            </a:extLst>
          </p:cNvPr>
          <p:cNvSpPr/>
          <p:nvPr/>
        </p:nvSpPr>
        <p:spPr>
          <a:xfrm>
            <a:off x="198629" y="5106019"/>
            <a:ext cx="195551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numeroTarjetaCredito</a:t>
            </a:r>
            <a:endParaRPr lang="es-EC">
              <a:solidFill>
                <a:schemeClr val="bg1"/>
              </a:solidFill>
            </a:endParaRPr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ED12F424-F8D1-4DE4-AC1E-B7D69D1FDBBD}"/>
              </a:ext>
            </a:extLst>
          </p:cNvPr>
          <p:cNvSpPr/>
          <p:nvPr/>
        </p:nvSpPr>
        <p:spPr>
          <a:xfrm>
            <a:off x="2287429" y="5231487"/>
            <a:ext cx="2083788" cy="3523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D2ED88A-5143-4BCF-8812-1C26270657DB}"/>
              </a:ext>
            </a:extLst>
          </p:cNvPr>
          <p:cNvSpPr txBox="1"/>
          <p:nvPr/>
        </p:nvSpPr>
        <p:spPr>
          <a:xfrm>
            <a:off x="2338721" y="4680523"/>
            <a:ext cx="185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/>
              <a:t>Librería card_identifier</a:t>
            </a:r>
            <a:endParaRPr lang="es-EC" sz="1800" b="1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21E07-F7B0-4289-A480-002E5602B028}"/>
              </a:ext>
            </a:extLst>
          </p:cNvPr>
          <p:cNvSpPr/>
          <p:nvPr/>
        </p:nvSpPr>
        <p:spPr>
          <a:xfrm>
            <a:off x="183133" y="6090975"/>
            <a:ext cx="195551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tituloTercerNivel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81062C89-E8BE-49A6-8A06-3D1BC48F957E}"/>
              </a:ext>
            </a:extLst>
          </p:cNvPr>
          <p:cNvSpPr/>
          <p:nvPr/>
        </p:nvSpPr>
        <p:spPr>
          <a:xfrm>
            <a:off x="2271933" y="6213601"/>
            <a:ext cx="2083788" cy="3523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DFEC59B-6A04-4DF2-8DCF-E2375A5D8D1D}"/>
              </a:ext>
            </a:extLst>
          </p:cNvPr>
          <p:cNvSpPr txBox="1"/>
          <p:nvPr/>
        </p:nvSpPr>
        <p:spPr>
          <a:xfrm>
            <a:off x="2234001" y="5669262"/>
            <a:ext cx="195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/>
              <a:t>Librería random (condicionales)</a:t>
            </a:r>
            <a:endParaRPr lang="es-EC" sz="1800" b="1"/>
          </a:p>
        </p:txBody>
      </p:sp>
    </p:spTree>
    <p:extLst>
      <p:ext uri="{BB962C8B-B14F-4D97-AF65-F5344CB8AC3E}">
        <p14:creationId xmlns:p14="http://schemas.microsoft.com/office/powerpoint/2010/main" val="131798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1258529" y="228120"/>
            <a:ext cx="10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Visualizaciones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2727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CE96A-EFAD-8512-F380-84FA49572529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 1: </a:t>
            </a:r>
            <a:r>
              <a:rPr lang="es-ES" sz="2000" b="1" err="1">
                <a:solidFill>
                  <a:schemeClr val="bg1"/>
                </a:solidFill>
              </a:rPr>
              <a:t>Matplotlib</a:t>
            </a:r>
            <a:endParaRPr lang="es-ES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1388AF0-E13F-E6C7-E654-6B407B20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63" y="2520349"/>
            <a:ext cx="3032537" cy="417311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59040C2-1C92-49B4-E42F-08D700D5BE04}"/>
              </a:ext>
            </a:extLst>
          </p:cNvPr>
          <p:cNvSpPr/>
          <p:nvPr/>
        </p:nvSpPr>
        <p:spPr>
          <a:xfrm>
            <a:off x="-2220" y="4308263"/>
            <a:ext cx="1513162" cy="5901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  <a:ea typeface="+mn-lt"/>
                <a:cs typeface="+mn-lt"/>
              </a:rPr>
              <a:t>Mostrar el conteo por provincia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A63CA1-ABBA-86ED-5BB2-8AD023AC38B9}"/>
              </a:ext>
            </a:extLst>
          </p:cNvPr>
          <p:cNvSpPr/>
          <p:nvPr/>
        </p:nvSpPr>
        <p:spPr>
          <a:xfrm>
            <a:off x="4886110" y="3945306"/>
            <a:ext cx="546273" cy="291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74F47D5-79D1-F653-862F-BC9FC6B1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067" y="2267500"/>
            <a:ext cx="5260367" cy="36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1258529" y="228120"/>
            <a:ext cx="10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Visualizaciones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2727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CE96A-EFAD-8512-F380-84FA49572529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 1: </a:t>
            </a:r>
            <a:r>
              <a:rPr lang="es-ES" sz="2000" b="1" err="1">
                <a:solidFill>
                  <a:schemeClr val="bg1"/>
                </a:solidFill>
              </a:rPr>
              <a:t>Matplotlib</a:t>
            </a:r>
            <a:endParaRPr lang="es-ES" sz="20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9040C2-1C92-49B4-E42F-08D700D5BE04}"/>
              </a:ext>
            </a:extLst>
          </p:cNvPr>
          <p:cNvSpPr/>
          <p:nvPr/>
        </p:nvSpPr>
        <p:spPr>
          <a:xfrm>
            <a:off x="-2220" y="4308263"/>
            <a:ext cx="1513162" cy="5901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  <a:ea typeface="+mn-lt"/>
                <a:cs typeface="+mn-lt"/>
              </a:rPr>
              <a:t>Mostrar el conteo por edad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A63CA1-ABBA-86ED-5BB2-8AD023AC38B9}"/>
              </a:ext>
            </a:extLst>
          </p:cNvPr>
          <p:cNvSpPr/>
          <p:nvPr/>
        </p:nvSpPr>
        <p:spPr>
          <a:xfrm>
            <a:off x="4351678" y="4018142"/>
            <a:ext cx="546273" cy="291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4BEC35E0-0C1D-CC64-4688-C35B454D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16" y="2255528"/>
            <a:ext cx="2637664" cy="4714891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0C3E3590-74B1-D48D-117A-6578B4785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290" y="2629634"/>
            <a:ext cx="461267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5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1258529" y="228120"/>
            <a:ext cx="10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Visualizaciones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2727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CE96A-EFAD-8512-F380-84FA49572529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 2: </a:t>
            </a:r>
            <a:r>
              <a:rPr lang="es-ES" sz="2000" b="1" dirty="0" err="1">
                <a:solidFill>
                  <a:schemeClr val="bg1"/>
                </a:solidFill>
              </a:rPr>
              <a:t>Bokeh</a:t>
            </a:r>
            <a:endParaRPr lang="es-ES" sz="2000" b="1" dirty="0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1388AF0-E13F-E6C7-E654-6B407B20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63" y="2520349"/>
            <a:ext cx="3032537" cy="417311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59040C2-1C92-49B4-E42F-08D700D5BE04}"/>
              </a:ext>
            </a:extLst>
          </p:cNvPr>
          <p:cNvSpPr/>
          <p:nvPr/>
        </p:nvSpPr>
        <p:spPr>
          <a:xfrm>
            <a:off x="-2220" y="4308263"/>
            <a:ext cx="1513162" cy="5901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  <a:ea typeface="+mn-lt"/>
                <a:cs typeface="+mn-lt"/>
              </a:rPr>
              <a:t>Mostrar el conteo por provincia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A63CA1-ABBA-86ED-5BB2-8AD023AC38B9}"/>
              </a:ext>
            </a:extLst>
          </p:cNvPr>
          <p:cNvSpPr/>
          <p:nvPr/>
        </p:nvSpPr>
        <p:spPr>
          <a:xfrm>
            <a:off x="4886110" y="3945306"/>
            <a:ext cx="546273" cy="291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7A1555B7-CCDA-7FE9-5EAA-115233B26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415" y="3086534"/>
            <a:ext cx="4946110" cy="24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1258529" y="228120"/>
            <a:ext cx="10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Visualizaciones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2727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9040C2-1C92-49B4-E42F-08D700D5BE04}"/>
              </a:ext>
            </a:extLst>
          </p:cNvPr>
          <p:cNvSpPr/>
          <p:nvPr/>
        </p:nvSpPr>
        <p:spPr>
          <a:xfrm>
            <a:off x="-2220" y="4308263"/>
            <a:ext cx="1513162" cy="5901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  <a:ea typeface="+mn-lt"/>
                <a:cs typeface="+mn-lt"/>
              </a:rPr>
              <a:t>Mostrar el conteo por edad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A63CA1-ABBA-86ED-5BB2-8AD023AC38B9}"/>
              </a:ext>
            </a:extLst>
          </p:cNvPr>
          <p:cNvSpPr/>
          <p:nvPr/>
        </p:nvSpPr>
        <p:spPr>
          <a:xfrm>
            <a:off x="4351678" y="4018142"/>
            <a:ext cx="546273" cy="291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566A580-B012-7F89-8195-B44E71F68605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 2: </a:t>
            </a:r>
            <a:r>
              <a:rPr lang="es-ES" sz="2000" b="1" dirty="0" err="1">
                <a:solidFill>
                  <a:schemeClr val="bg1"/>
                </a:solidFill>
              </a:rPr>
              <a:t>Bokeh</a:t>
            </a:r>
            <a:endParaRPr lang="es-ES" sz="2000" b="1" dirty="0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A0F4729-57F2-0141-F110-48C10B13F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77" y="2197562"/>
            <a:ext cx="2128610" cy="4806547"/>
          </a:xfrm>
          <a:prstGeom prst="rect">
            <a:avLst/>
          </a:prstGeom>
        </p:spPr>
      </p:pic>
      <p:pic>
        <p:nvPicPr>
          <p:cNvPr id="16" name="Imagen 1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09A5EC8-2797-D86C-5096-A4F998E6F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694" y="2527091"/>
            <a:ext cx="4046881" cy="29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1258529" y="228120"/>
            <a:ext cx="10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Visualizaciones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42727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CE96A-EFAD-8512-F380-84FA49572529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 3: </a:t>
            </a:r>
            <a:r>
              <a:rPr lang="es-ES" sz="2000" b="1" dirty="0" err="1">
                <a:solidFill>
                  <a:schemeClr val="bg1"/>
                </a:solidFill>
              </a:rPr>
              <a:t>Pygwalker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97ED3F4-4AEC-F236-ECD1-964B4317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6" y="2389545"/>
            <a:ext cx="921581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4424759" y="235186"/>
            <a:ext cx="392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Conclusiones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52043"/>
            <a:ext cx="37160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12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8986A11-75CB-0C4C-A659-A8E891FF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9" y="5152355"/>
            <a:ext cx="10693013" cy="16040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E03374-2501-0123-2916-94C64D8C521C}"/>
              </a:ext>
            </a:extLst>
          </p:cNvPr>
          <p:cNvSpPr txBox="1"/>
          <p:nvPr/>
        </p:nvSpPr>
        <p:spPr>
          <a:xfrm>
            <a:off x="177467" y="1250350"/>
            <a:ext cx="10382379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Se genera un </a:t>
            </a:r>
            <a:r>
              <a:rPr lang="es-ES" sz="2000" b="1" dirty="0" err="1"/>
              <a:t>dataset</a:t>
            </a:r>
            <a:r>
              <a:rPr lang="es-ES" sz="2000" b="1" dirty="0"/>
              <a:t> con 15 columnas y 1000 registros: </a:t>
            </a:r>
            <a:endParaRPr lang="es-EC" sz="2000" dirty="0"/>
          </a:p>
          <a:p>
            <a:pPr lvl="8"/>
            <a:endParaRPr lang="es-ES" sz="2000" dirty="0"/>
          </a:p>
          <a:p>
            <a:pPr lvl="8"/>
            <a:r>
              <a:rPr lang="es-ES" sz="2000" i="1" dirty="0"/>
              <a:t>Las columnas :</a:t>
            </a:r>
          </a:p>
          <a:p>
            <a:pPr lvl="8"/>
            <a:endParaRPr lang="es-ES" sz="2000" i="1" dirty="0"/>
          </a:p>
          <a:p>
            <a:pPr marL="342900" lvl="8" indent="-342900">
              <a:buFont typeface="Wingdings"/>
              <a:buChar char="q"/>
            </a:pPr>
            <a:r>
              <a:rPr lang="es-ES" sz="2000" dirty="0"/>
              <a:t>5 fueron </a:t>
            </a:r>
            <a:r>
              <a:rPr lang="es-ES" sz="2000" dirty="0" err="1"/>
              <a:t>extraidas</a:t>
            </a:r>
            <a:r>
              <a:rPr lang="es-ES" sz="2000" dirty="0"/>
              <a:t> de la base de datos de MySQL</a:t>
            </a:r>
          </a:p>
          <a:p>
            <a:pPr lvl="8"/>
            <a:r>
              <a:rPr lang="es-ES" sz="2000" dirty="0"/>
              <a:t>  Cedula    </a:t>
            </a:r>
            <a:r>
              <a:rPr lang="es-ES" sz="2000" dirty="0" err="1"/>
              <a:t>fechaingreso</a:t>
            </a:r>
            <a:r>
              <a:rPr lang="es-ES" sz="2000" dirty="0"/>
              <a:t>  Empresa    Titulo    Empresa    </a:t>
            </a:r>
            <a:r>
              <a:rPr lang="es-ES" sz="2000" dirty="0" err="1"/>
              <a:t>TarjetaCredito</a:t>
            </a:r>
            <a:endParaRPr lang="es-ES" sz="2000" dirty="0"/>
          </a:p>
          <a:p>
            <a:pPr marL="342900" lvl="8" indent="-342900">
              <a:buFont typeface="Wingdings"/>
              <a:buChar char="q"/>
            </a:pPr>
            <a:r>
              <a:rPr lang="es-ES" sz="2000" dirty="0"/>
              <a:t>5 fueron </a:t>
            </a:r>
            <a:r>
              <a:rPr lang="es-ES" sz="2000" err="1"/>
              <a:t>extraidas</a:t>
            </a:r>
            <a:r>
              <a:rPr lang="es-ES" sz="2000" dirty="0"/>
              <a:t> de un </a:t>
            </a:r>
            <a:r>
              <a:rPr lang="es-ES" sz="2000" err="1"/>
              <a:t>csv</a:t>
            </a:r>
            <a:r>
              <a:rPr lang="es-ES" sz="2000" dirty="0"/>
              <a:t> generado en </a:t>
            </a:r>
            <a:r>
              <a:rPr lang="es-ES" sz="2000" err="1"/>
              <a:t>Faker</a:t>
            </a:r>
            <a:endParaRPr lang="es-ES" sz="2000" dirty="0"/>
          </a:p>
          <a:p>
            <a:pPr lvl="8"/>
            <a:r>
              <a:rPr lang="es-ES" sz="2000" dirty="0"/>
              <a:t>  Nombre    Apellido    </a:t>
            </a:r>
            <a:r>
              <a:rPr lang="es-ES" sz="2000" dirty="0" err="1"/>
              <a:t>Direccion</a:t>
            </a:r>
            <a:r>
              <a:rPr lang="es-ES" sz="2000" dirty="0"/>
              <a:t>    </a:t>
            </a:r>
            <a:r>
              <a:rPr lang="es-ES" sz="2000" dirty="0" err="1"/>
              <a:t>Correo_electronico</a:t>
            </a:r>
            <a:r>
              <a:rPr lang="es-ES" sz="2000" dirty="0"/>
              <a:t>    </a:t>
            </a:r>
            <a:r>
              <a:rPr lang="es-ES" sz="2000" dirty="0" err="1"/>
              <a:t>Fecha_nacimiento</a:t>
            </a:r>
            <a:endParaRPr lang="es-ES" sz="2000" dirty="0"/>
          </a:p>
          <a:p>
            <a:pPr marL="342900" lvl="8" indent="-342900">
              <a:buFont typeface="Wingdings"/>
              <a:buChar char="q"/>
            </a:pPr>
            <a:r>
              <a:rPr lang="es-ES" sz="2000" dirty="0"/>
              <a:t>5 fueron agregadas mediante cálculos y funciones</a:t>
            </a:r>
          </a:p>
          <a:p>
            <a:pPr lvl="8"/>
            <a:r>
              <a:rPr lang="es-ES" sz="2000" dirty="0"/>
              <a:t>  Edad    </a:t>
            </a:r>
            <a:r>
              <a:rPr lang="es-ES" sz="2000" dirty="0" err="1"/>
              <a:t>ProvinciaNacimiento</a:t>
            </a:r>
            <a:r>
              <a:rPr lang="es-ES" sz="2000" dirty="0"/>
              <a:t>    Genero    </a:t>
            </a:r>
            <a:r>
              <a:rPr lang="es-ES" sz="2000" dirty="0" err="1"/>
              <a:t>Marca_tarjetaCredito</a:t>
            </a:r>
            <a:r>
              <a:rPr lang="es-ES" sz="2000" dirty="0"/>
              <a:t>    </a:t>
            </a:r>
            <a:r>
              <a:rPr lang="es-ES" sz="2000" dirty="0" err="1"/>
              <a:t>IngresoAnual</a:t>
            </a:r>
            <a:endParaRPr lang="es-ES" sz="200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E724E78-E6EA-B292-40B2-2E5302E7A377}"/>
              </a:ext>
            </a:extLst>
          </p:cNvPr>
          <p:cNvSpPr/>
          <p:nvPr/>
        </p:nvSpPr>
        <p:spPr>
          <a:xfrm>
            <a:off x="4883117" y="4521928"/>
            <a:ext cx="315489" cy="619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76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c7feba0e_2_28"/>
          <p:cNvSpPr txBox="1"/>
          <p:nvPr/>
        </p:nvSpPr>
        <p:spPr>
          <a:xfrm>
            <a:off x="7834312" y="6834187"/>
            <a:ext cx="2493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22F437-74C7-45F5-9CBA-DB621E00D3D5}"/>
              </a:ext>
            </a:extLst>
          </p:cNvPr>
          <p:cNvSpPr/>
          <p:nvPr/>
        </p:nvSpPr>
        <p:spPr>
          <a:xfrm>
            <a:off x="369199" y="2712915"/>
            <a:ext cx="6110260" cy="1412524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>
                <a:solidFill>
                  <a:schemeClr val="accent1">
                    <a:lumMod val="50000"/>
                  </a:schemeClr>
                </a:solidFill>
              </a:rPr>
              <a:t>Gracias por su</a:t>
            </a:r>
          </a:p>
          <a:p>
            <a:pPr algn="ctr"/>
            <a:r>
              <a:rPr lang="es-ES" sz="4000">
                <a:solidFill>
                  <a:schemeClr val="accent1">
                    <a:lumMod val="50000"/>
                  </a:schemeClr>
                </a:solidFill>
              </a:rPr>
              <a:t>Atención</a:t>
            </a:r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21B60FA5-BD4C-40E2-BA6B-9145920A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6635478" y="2712915"/>
            <a:ext cx="3585639" cy="14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810FC035-3656-4DBE-B9DB-8C61A9C05AFF}"/>
              </a:ext>
            </a:extLst>
          </p:cNvPr>
          <p:cNvSpPr txBox="1">
            <a:spLocks/>
          </p:cNvSpPr>
          <p:nvPr/>
        </p:nvSpPr>
        <p:spPr>
          <a:xfrm>
            <a:off x="480861" y="2171290"/>
            <a:ext cx="9726913" cy="4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3200"/>
          </a:p>
          <a:p>
            <a:r>
              <a:rPr lang="es-ES" sz="3200"/>
              <a:t>Docente: PhD. René Rolando Elizalde Solano </a:t>
            </a:r>
          </a:p>
          <a:p>
            <a:endParaRPr lang="es-ES" sz="3200"/>
          </a:p>
          <a:p>
            <a:r>
              <a:rPr lang="es-ES" sz="3200"/>
              <a:t>Integrantes:</a:t>
            </a:r>
          </a:p>
          <a:p>
            <a:r>
              <a:rPr lang="es-ES" sz="3200"/>
              <a:t>-Rafael Guillermo Castro Merino</a:t>
            </a:r>
          </a:p>
          <a:p>
            <a:r>
              <a:rPr lang="es-ES" sz="3200"/>
              <a:t>-Santiago Andrés Mendieta Carrión</a:t>
            </a:r>
          </a:p>
          <a:p>
            <a:r>
              <a:rPr lang="es-ES" sz="3200"/>
              <a:t>-Mónica Alexandra Ramírez Velastegui</a:t>
            </a:r>
          </a:p>
        </p:txBody>
      </p:sp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862BC6A4-96ED-4C02-B2ED-A30D036720D8}"/>
              </a:ext>
            </a:extLst>
          </p:cNvPr>
          <p:cNvSpPr txBox="1">
            <a:spLocks/>
          </p:cNvSpPr>
          <p:nvPr/>
        </p:nvSpPr>
        <p:spPr>
          <a:xfrm>
            <a:off x="1425695" y="766801"/>
            <a:ext cx="7642905" cy="7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Proyecto Final Grupo 7</a:t>
            </a:r>
          </a:p>
        </p:txBody>
      </p:sp>
      <p:sp>
        <p:nvSpPr>
          <p:cNvPr id="10" name="Google Shape;98;p2">
            <a:extLst>
              <a:ext uri="{FF2B5EF4-FFF2-40B4-BE49-F238E27FC236}">
                <a16:creationId xmlns:a16="http://schemas.microsoft.com/office/drawing/2014/main" id="{A4B39634-4C73-43B7-806E-B8621E472CC8}"/>
              </a:ext>
            </a:extLst>
          </p:cNvPr>
          <p:cNvSpPr txBox="1">
            <a:spLocks/>
          </p:cNvSpPr>
          <p:nvPr/>
        </p:nvSpPr>
        <p:spPr>
          <a:xfrm>
            <a:off x="816532" y="1804376"/>
            <a:ext cx="9055569" cy="7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/>
              <a:t>Herramientas para Inteligencia Artificial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4601497" y="235186"/>
            <a:ext cx="356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Introducción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3</a:t>
            </a:r>
            <a:endParaRPr lang="es-EC" sz="12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3B0C39-FB0F-4D1F-1D49-25EC73F7A402}"/>
              </a:ext>
            </a:extLst>
          </p:cNvPr>
          <p:cNvSpPr txBox="1"/>
          <p:nvPr/>
        </p:nvSpPr>
        <p:spPr>
          <a:xfrm>
            <a:off x="837646" y="2594797"/>
            <a:ext cx="8694849" cy="267765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solidFill>
                  <a:srgbClr val="FFFFFF"/>
                </a:solidFill>
              </a:rPr>
              <a:t>Este proyecto se centra en la creación y gestión de una base de datos a partir de un archivo CSV y una base de datos MySQL utilizando Python. El objetivo es automatizar el proceso de generación y análisis de la base de datos, asegurando la integridad y precisión de los datos transferidos. Se implementan visualizaciones utilizando tres librerías diferentes para proporcionar una mejor comprensión de los datos.</a:t>
            </a:r>
            <a:endParaRPr lang="es-ES" sz="24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8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4355691" y="224953"/>
            <a:ext cx="406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Marco teórico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4</a:t>
            </a:r>
            <a:endParaRPr lang="es-EC" sz="120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F1EA47-9D8E-A82F-257E-CB27DD453528}"/>
              </a:ext>
            </a:extLst>
          </p:cNvPr>
          <p:cNvSpPr/>
          <p:nvPr/>
        </p:nvSpPr>
        <p:spPr>
          <a:xfrm>
            <a:off x="569139" y="14532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Librería:Pandas</a:t>
            </a:r>
            <a:endParaRPr lang="es-ES" sz="200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1A7C1B-27DF-AAF7-ADE7-00E67C0D6630}"/>
              </a:ext>
            </a:extLst>
          </p:cNvPr>
          <p:cNvSpPr/>
          <p:nvPr/>
        </p:nvSpPr>
        <p:spPr>
          <a:xfrm>
            <a:off x="568740" y="266720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Librería: </a:t>
            </a:r>
            <a:r>
              <a:rPr lang="es-ES" sz="2000" b="1" dirty="0" err="1">
                <a:solidFill>
                  <a:schemeClr val="bg1"/>
                </a:solidFill>
              </a:rPr>
              <a:t>Faker</a:t>
            </a:r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2E24A4-9132-7881-CAA0-7CB500660A78}"/>
              </a:ext>
            </a:extLst>
          </p:cNvPr>
          <p:cNvSpPr/>
          <p:nvPr/>
        </p:nvSpPr>
        <p:spPr>
          <a:xfrm>
            <a:off x="569139" y="389328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Conector MySQL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F1A809-7474-C59F-05D6-F89002682E78}"/>
              </a:ext>
            </a:extLst>
          </p:cNvPr>
          <p:cNvSpPr/>
          <p:nvPr/>
        </p:nvSpPr>
        <p:spPr>
          <a:xfrm>
            <a:off x="568578" y="51193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Librería: </a:t>
            </a:r>
            <a:r>
              <a:rPr lang="es-ES" sz="2000" b="1" dirty="0" err="1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D3B688-1E3B-7241-882E-902D22FFCD61}"/>
              </a:ext>
            </a:extLst>
          </p:cNvPr>
          <p:cNvSpPr/>
          <p:nvPr/>
        </p:nvSpPr>
        <p:spPr>
          <a:xfrm>
            <a:off x="6180031" y="5119361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Librería: </a:t>
            </a:r>
            <a:r>
              <a:rPr lang="es-ES" sz="2000" b="1" dirty="0" err="1">
                <a:solidFill>
                  <a:schemeClr val="bg1"/>
                </a:solidFill>
              </a:rPr>
              <a:t>Bokeh</a:t>
            </a:r>
            <a:endParaRPr lang="es-ES" sz="200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C161F8-3FEC-8A20-C5E9-19732094A7C5}"/>
              </a:ext>
            </a:extLst>
          </p:cNvPr>
          <p:cNvSpPr/>
          <p:nvPr/>
        </p:nvSpPr>
        <p:spPr>
          <a:xfrm>
            <a:off x="3556056" y="6296883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Librería: </a:t>
            </a:r>
            <a:r>
              <a:rPr lang="es-ES" sz="2000" b="1" dirty="0" err="1">
                <a:solidFill>
                  <a:schemeClr val="bg1"/>
                </a:solidFill>
              </a:rPr>
              <a:t>Pygwalker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EF55480-AAA8-1A60-7F77-4A47B5BEE1D1}"/>
              </a:ext>
            </a:extLst>
          </p:cNvPr>
          <p:cNvSpPr/>
          <p:nvPr/>
        </p:nvSpPr>
        <p:spPr>
          <a:xfrm>
            <a:off x="6277045" y="2667201"/>
            <a:ext cx="2816278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Librería:gender_guesser</a:t>
            </a:r>
            <a:endParaRPr lang="es-ES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34DCE6-348D-C776-3B84-B583C33DE461}"/>
              </a:ext>
            </a:extLst>
          </p:cNvPr>
          <p:cNvSpPr/>
          <p:nvPr/>
        </p:nvSpPr>
        <p:spPr>
          <a:xfrm>
            <a:off x="6213254" y="3893279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Librería: </a:t>
            </a:r>
            <a:r>
              <a:rPr lang="es-ES" sz="2000" b="1" dirty="0" err="1">
                <a:solidFill>
                  <a:schemeClr val="bg1"/>
                </a:solidFill>
              </a:rPr>
              <a:t>sqlalchemy</a:t>
            </a:r>
            <a:endParaRPr lang="es-ES" sz="2000" b="1" dirty="0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911769-7351-2D0C-0D5C-3A74175786BC}"/>
              </a:ext>
            </a:extLst>
          </p:cNvPr>
          <p:cNvSpPr/>
          <p:nvPr/>
        </p:nvSpPr>
        <p:spPr>
          <a:xfrm>
            <a:off x="6322489" y="1453259"/>
            <a:ext cx="2621940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Librería:card_identifier</a:t>
            </a:r>
            <a:endParaRPr lang="es-ES" sz="2000" b="1" dirty="0" err="1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Descripción del dataset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5</a:t>
            </a:r>
            <a:endParaRPr lang="es-EC" sz="12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78EFC0-CA32-428C-9675-4409A845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43" y="2640683"/>
            <a:ext cx="5561878" cy="408627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FBE65A7-3C9D-4646-ABE9-4928A7EA8235}"/>
              </a:ext>
            </a:extLst>
          </p:cNvPr>
          <p:cNvSpPr txBox="1"/>
          <p:nvPr/>
        </p:nvSpPr>
        <p:spPr>
          <a:xfrm>
            <a:off x="153128" y="1201189"/>
            <a:ext cx="10382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Dataset: </a:t>
            </a:r>
            <a:r>
              <a:rPr lang="es-ES" sz="2000"/>
              <a:t>El dataset contiene 1000 registros ficticios sobre información personal de personas.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Primera parte del dataset (Base de Datos MySQL): </a:t>
            </a:r>
            <a:r>
              <a:rPr lang="es-ES" sz="2000"/>
              <a:t>Consta de 5 variables: cédula, fechaIngresoEmpresa, tituloTercerNivel, nombreEmpresa, numeroTarjetaCredito.</a:t>
            </a:r>
            <a:endParaRPr lang="es-EC" sz="20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2FDEEC-1F95-47D6-BDD5-FE963638003E}"/>
              </a:ext>
            </a:extLst>
          </p:cNvPr>
          <p:cNvSpPr/>
          <p:nvPr/>
        </p:nvSpPr>
        <p:spPr>
          <a:xfrm>
            <a:off x="4661842" y="3050007"/>
            <a:ext cx="5561877" cy="242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8C33AE-A9D0-43C7-8CD1-CB62A01FE1D9}"/>
              </a:ext>
            </a:extLst>
          </p:cNvPr>
          <p:cNvSpPr txBox="1"/>
          <p:nvPr/>
        </p:nvSpPr>
        <p:spPr>
          <a:xfrm>
            <a:off x="2749126" y="2947799"/>
            <a:ext cx="135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</a:t>
            </a:r>
            <a:endParaRPr lang="es-EC" sz="2000" b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91ACFC-373C-40F4-8F18-DA93EEFBED2B}"/>
              </a:ext>
            </a:extLst>
          </p:cNvPr>
          <p:cNvSpPr txBox="1"/>
          <p:nvPr/>
        </p:nvSpPr>
        <p:spPr>
          <a:xfrm>
            <a:off x="153128" y="4280610"/>
            <a:ext cx="2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Fragmento de las 20 primeras filas del dataset</a:t>
            </a:r>
            <a:endParaRPr lang="es-EC" sz="200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3730BD55-DFCE-4530-8403-E9B7D05D4857}"/>
              </a:ext>
            </a:extLst>
          </p:cNvPr>
          <p:cNvSpPr/>
          <p:nvPr/>
        </p:nvSpPr>
        <p:spPr>
          <a:xfrm>
            <a:off x="2630128" y="4380697"/>
            <a:ext cx="1863214" cy="816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606ADC22-F7C5-461B-9FFC-0D1EAED607E2}"/>
              </a:ext>
            </a:extLst>
          </p:cNvPr>
          <p:cNvSpPr/>
          <p:nvPr/>
        </p:nvSpPr>
        <p:spPr>
          <a:xfrm>
            <a:off x="4114706" y="3055612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964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Descripción del dataset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99C9150-0621-464E-A8F9-9F72C8E9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68" y="2700408"/>
            <a:ext cx="7421278" cy="371386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FBE65A7-3C9D-4646-ABE9-4928A7EA8235}"/>
              </a:ext>
            </a:extLst>
          </p:cNvPr>
          <p:cNvSpPr txBox="1"/>
          <p:nvPr/>
        </p:nvSpPr>
        <p:spPr>
          <a:xfrm>
            <a:off x="128792" y="1442787"/>
            <a:ext cx="1038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/>
              <a:t>Segunda parte del dataset (Archivo CSV): </a:t>
            </a:r>
            <a:r>
              <a:rPr lang="es-ES" sz="2000"/>
              <a:t>Consta de las siguientes variables: cédula, nombre, apellido, dirección, correo electrónico y fecha_nacimiento.</a:t>
            </a:r>
            <a:endParaRPr lang="es-EC" sz="20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2FDEEC-1F95-47D6-BDD5-FE963638003E}"/>
              </a:ext>
            </a:extLst>
          </p:cNvPr>
          <p:cNvSpPr/>
          <p:nvPr/>
        </p:nvSpPr>
        <p:spPr>
          <a:xfrm>
            <a:off x="3138568" y="3036683"/>
            <a:ext cx="7421278" cy="2580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80A3EBB-CA45-4275-A6D0-B7AA3307F21D}"/>
              </a:ext>
            </a:extLst>
          </p:cNvPr>
          <p:cNvSpPr/>
          <p:nvPr/>
        </p:nvSpPr>
        <p:spPr>
          <a:xfrm>
            <a:off x="1700425" y="4386269"/>
            <a:ext cx="1358203" cy="816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FD2D45-8232-4B08-8C01-49491ABE200C}"/>
              </a:ext>
            </a:extLst>
          </p:cNvPr>
          <p:cNvSpPr txBox="1"/>
          <p:nvPr/>
        </p:nvSpPr>
        <p:spPr>
          <a:xfrm>
            <a:off x="198072" y="4043907"/>
            <a:ext cx="16560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Fragmento de las 20 primeras filas del dataset</a:t>
            </a:r>
            <a:endParaRPr lang="es-EC" sz="20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965785-D33F-4E1D-962F-4DE6C985BADF}"/>
              </a:ext>
            </a:extLst>
          </p:cNvPr>
          <p:cNvSpPr txBox="1"/>
          <p:nvPr/>
        </p:nvSpPr>
        <p:spPr>
          <a:xfrm>
            <a:off x="1234622" y="2972611"/>
            <a:ext cx="135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</a:t>
            </a:r>
            <a:endParaRPr lang="es-EC" sz="2000" b="1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8744C9A-4C47-47ED-A5AF-0DF7E3F86C6B}"/>
              </a:ext>
            </a:extLst>
          </p:cNvPr>
          <p:cNvSpPr/>
          <p:nvPr/>
        </p:nvSpPr>
        <p:spPr>
          <a:xfrm>
            <a:off x="2592825" y="3073037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79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Pasos realizados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A574B-605E-4A1B-989E-FFC98E92EAB6}"/>
              </a:ext>
            </a:extLst>
          </p:cNvPr>
          <p:cNvSpPr txBox="1"/>
          <p:nvPr/>
        </p:nvSpPr>
        <p:spPr>
          <a:xfrm>
            <a:off x="177467" y="1250350"/>
            <a:ext cx="10382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Creación del primer dataset (Base de Datos MySQL): </a:t>
            </a:r>
            <a:r>
              <a:rPr lang="es-ES" sz="2000"/>
              <a:t>Se crea una conexión, una base de datos y una tabla con los datos en MySQL Workbench. Se utiliza un script para automatizar la creación de la tabla.</a:t>
            </a:r>
            <a:endParaRPr lang="es-EC" sz="20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57524F-0F97-488F-B909-265F4620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08" t="47418" r="281" b="410"/>
          <a:stretch/>
        </p:blipFill>
        <p:spPr>
          <a:xfrm>
            <a:off x="5994234" y="2704055"/>
            <a:ext cx="4565612" cy="35728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F5D089-292F-476A-A5D4-3EE4A8836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74622" b="69368"/>
          <a:stretch/>
        </p:blipFill>
        <p:spPr>
          <a:xfrm>
            <a:off x="1868011" y="3693763"/>
            <a:ext cx="2190429" cy="298277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E0E27-BB5E-4CB9-B277-E45D9681FF18}"/>
              </a:ext>
            </a:extLst>
          </p:cNvPr>
          <p:cNvSpPr/>
          <p:nvPr/>
        </p:nvSpPr>
        <p:spPr>
          <a:xfrm>
            <a:off x="1868010" y="5458080"/>
            <a:ext cx="2190429" cy="731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860DC8-461A-41D2-97CB-9B5A2B4E6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435" y="2288063"/>
            <a:ext cx="2381582" cy="1171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99893BE-7E9D-4741-9D0A-15F313D1892C}"/>
              </a:ext>
            </a:extLst>
          </p:cNvPr>
          <p:cNvSpPr txBox="1"/>
          <p:nvPr/>
        </p:nvSpPr>
        <p:spPr>
          <a:xfrm>
            <a:off x="458698" y="2618271"/>
            <a:ext cx="135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Conexión</a:t>
            </a:r>
            <a:endParaRPr lang="es-EC" sz="2000" b="1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086438-DB3B-4F5C-8A5E-A0E136D5AABD}"/>
              </a:ext>
            </a:extLst>
          </p:cNvPr>
          <p:cNvSpPr txBox="1"/>
          <p:nvPr/>
        </p:nvSpPr>
        <p:spPr>
          <a:xfrm>
            <a:off x="458699" y="4831208"/>
            <a:ext cx="1358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Base de datos</a:t>
            </a:r>
            <a:endParaRPr lang="es-EC" sz="2000" b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8BBB51-8F23-4515-B999-9B3E4947261C}"/>
              </a:ext>
            </a:extLst>
          </p:cNvPr>
          <p:cNvSpPr txBox="1"/>
          <p:nvPr/>
        </p:nvSpPr>
        <p:spPr>
          <a:xfrm>
            <a:off x="5111930" y="4290435"/>
            <a:ext cx="89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Tabla</a:t>
            </a:r>
            <a:endParaRPr lang="es-EC" sz="2000" b="1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6AA6FE36-B546-4061-9026-C2BDAA817F30}"/>
              </a:ext>
            </a:extLst>
          </p:cNvPr>
          <p:cNvSpPr/>
          <p:nvPr/>
        </p:nvSpPr>
        <p:spPr>
          <a:xfrm>
            <a:off x="4236720" y="4206651"/>
            <a:ext cx="875210" cy="56351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578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Pasos realizados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A574B-605E-4A1B-989E-FFC98E92EAB6}"/>
              </a:ext>
            </a:extLst>
          </p:cNvPr>
          <p:cNvSpPr txBox="1"/>
          <p:nvPr/>
        </p:nvSpPr>
        <p:spPr>
          <a:xfrm>
            <a:off x="244808" y="1355989"/>
            <a:ext cx="10199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Creación del segundo dataset (Archivo CSV): </a:t>
            </a:r>
            <a:r>
              <a:rPr lang="es-ES" sz="2000"/>
              <a:t>Se utiliza la librería Faker para la creación de los datos, con estos datos se crea un dataframe junto con la columna cedula del primera dataset, y se lo transforma en archivo CSV.</a:t>
            </a:r>
            <a:endParaRPr lang="es-EC" sz="20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086438-DB3B-4F5C-8A5E-A0E136D5AABD}"/>
              </a:ext>
            </a:extLst>
          </p:cNvPr>
          <p:cNvSpPr txBox="1"/>
          <p:nvPr/>
        </p:nvSpPr>
        <p:spPr>
          <a:xfrm>
            <a:off x="6808115" y="2970601"/>
            <a:ext cx="205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Archivo CSV</a:t>
            </a:r>
            <a:endParaRPr lang="es-EC" sz="2000" b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8BBB51-8F23-4515-B999-9B3E4947261C}"/>
              </a:ext>
            </a:extLst>
          </p:cNvPr>
          <p:cNvSpPr txBox="1"/>
          <p:nvPr/>
        </p:nvSpPr>
        <p:spPr>
          <a:xfrm>
            <a:off x="3895794" y="3959067"/>
            <a:ext cx="117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.to_csv</a:t>
            </a:r>
            <a:endParaRPr lang="es-EC" sz="2000" b="1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6AA6FE36-B546-4061-9026-C2BDAA817F30}"/>
              </a:ext>
            </a:extLst>
          </p:cNvPr>
          <p:cNvSpPr/>
          <p:nvPr/>
        </p:nvSpPr>
        <p:spPr>
          <a:xfrm>
            <a:off x="3979486" y="4393969"/>
            <a:ext cx="1021777" cy="56351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9DE8266-D43B-4975-B197-FBA5726A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03" y="3370711"/>
            <a:ext cx="5215527" cy="261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4B278080-F512-425A-AF02-71B43EBABADA}"/>
              </a:ext>
            </a:extLst>
          </p:cNvPr>
          <p:cNvSpPr/>
          <p:nvPr/>
        </p:nvSpPr>
        <p:spPr>
          <a:xfrm>
            <a:off x="301614" y="4267292"/>
            <a:ext cx="3435849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Cédula + Datos Faker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E4F07D-36FB-46FE-AF17-76DF68EDC53B}"/>
              </a:ext>
            </a:extLst>
          </p:cNvPr>
          <p:cNvSpPr txBox="1"/>
          <p:nvPr/>
        </p:nvSpPr>
        <p:spPr>
          <a:xfrm>
            <a:off x="814065" y="3855986"/>
            <a:ext cx="24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Dataframe creado</a:t>
            </a:r>
            <a:endParaRPr lang="es-EC" sz="2000" b="1"/>
          </a:p>
        </p:txBody>
      </p:sp>
    </p:spTree>
    <p:extLst>
      <p:ext uri="{BB962C8B-B14F-4D97-AF65-F5344CB8AC3E}">
        <p14:creationId xmlns:p14="http://schemas.microsoft.com/office/powerpoint/2010/main" val="412176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Pasos realizados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/>
              <a:t>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6A574B-605E-4A1B-989E-FFC98E92EAB6}"/>
              </a:ext>
            </a:extLst>
          </p:cNvPr>
          <p:cNvSpPr txBox="1"/>
          <p:nvPr/>
        </p:nvSpPr>
        <p:spPr>
          <a:xfrm>
            <a:off x="93261" y="1269336"/>
            <a:ext cx="10382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Unión de los datasets: </a:t>
            </a:r>
            <a:r>
              <a:rPr lang="es-ES" sz="2000"/>
              <a:t>Se accede a la tabla creada en MySQL para obtener el primer dataframe, se lee el archivo CSV para obtener el segundo dataframe, y se unen los dataframes mediante el método merge(). </a:t>
            </a:r>
            <a:endParaRPr lang="es-EC" sz="20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652030-CB61-4F9A-B963-C64D21CF3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/>
          <a:stretch/>
        </p:blipFill>
        <p:spPr>
          <a:xfrm>
            <a:off x="5179101" y="3602787"/>
            <a:ext cx="5344933" cy="225678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5B637E9B-4C42-44C1-9B3C-A23BA969E1E6}"/>
              </a:ext>
            </a:extLst>
          </p:cNvPr>
          <p:cNvSpPr/>
          <p:nvPr/>
        </p:nvSpPr>
        <p:spPr>
          <a:xfrm>
            <a:off x="168112" y="3428440"/>
            <a:ext cx="1428376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Conexión con MySQL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0932229-5A2E-444A-8D23-1C2534000D9F}"/>
              </a:ext>
            </a:extLst>
          </p:cNvPr>
          <p:cNvSpPr/>
          <p:nvPr/>
        </p:nvSpPr>
        <p:spPr>
          <a:xfrm>
            <a:off x="168112" y="5490584"/>
            <a:ext cx="142837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Lectura del archivo CSV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8F7C5C0-6DA2-4137-A4D6-86B305253C9C}"/>
              </a:ext>
            </a:extLst>
          </p:cNvPr>
          <p:cNvSpPr/>
          <p:nvPr/>
        </p:nvSpPr>
        <p:spPr>
          <a:xfrm>
            <a:off x="2176934" y="3428441"/>
            <a:ext cx="1428376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Dataframe 1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CE452A-7A3C-455C-B516-285C303756DF}"/>
              </a:ext>
            </a:extLst>
          </p:cNvPr>
          <p:cNvSpPr/>
          <p:nvPr/>
        </p:nvSpPr>
        <p:spPr>
          <a:xfrm>
            <a:off x="2162074" y="5490583"/>
            <a:ext cx="1428377" cy="59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Dataframe 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504E1F2-BA5A-408B-8C10-38E3BB2D3639}"/>
              </a:ext>
            </a:extLst>
          </p:cNvPr>
          <p:cNvSpPr txBox="1"/>
          <p:nvPr/>
        </p:nvSpPr>
        <p:spPr>
          <a:xfrm>
            <a:off x="1185982" y="5025728"/>
            <a:ext cx="142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.read_csv</a:t>
            </a:r>
            <a:endParaRPr lang="es-EC" sz="2000" b="1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2CAA06F0-6DC1-4E50-9D1E-965AC787E437}"/>
              </a:ext>
            </a:extLst>
          </p:cNvPr>
          <p:cNvSpPr/>
          <p:nvPr/>
        </p:nvSpPr>
        <p:spPr>
          <a:xfrm>
            <a:off x="1689790" y="5677387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87CAE2D2-D592-44EE-A003-0F4EFB732DE0}"/>
              </a:ext>
            </a:extLst>
          </p:cNvPr>
          <p:cNvSpPr/>
          <p:nvPr/>
        </p:nvSpPr>
        <p:spPr>
          <a:xfrm>
            <a:off x="1689790" y="3638398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EF02DA-AC52-43C3-B573-36B671E179B8}"/>
              </a:ext>
            </a:extLst>
          </p:cNvPr>
          <p:cNvSpPr txBox="1"/>
          <p:nvPr/>
        </p:nvSpPr>
        <p:spPr>
          <a:xfrm>
            <a:off x="481635" y="2935073"/>
            <a:ext cx="283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.connector.connect()</a:t>
            </a:r>
            <a:endParaRPr lang="es-EC" sz="2000" b="1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6E3A3FAB-723C-4F65-A650-355859EEA4EA}"/>
              </a:ext>
            </a:extLst>
          </p:cNvPr>
          <p:cNvSpPr/>
          <p:nvPr/>
        </p:nvSpPr>
        <p:spPr>
          <a:xfrm>
            <a:off x="3662923" y="2674230"/>
            <a:ext cx="333126" cy="40628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D97308-19D1-4B5B-9D84-77B5D4A22A8E}"/>
              </a:ext>
            </a:extLst>
          </p:cNvPr>
          <p:cNvSpPr txBox="1"/>
          <p:nvPr/>
        </p:nvSpPr>
        <p:spPr>
          <a:xfrm>
            <a:off x="6701192" y="3117395"/>
            <a:ext cx="2300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Dataframe unido</a:t>
            </a:r>
            <a:endParaRPr lang="es-EC" sz="2000" b="1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BB1AE428-AF10-40E9-B8E4-28E358DF5BB2}"/>
              </a:ext>
            </a:extLst>
          </p:cNvPr>
          <p:cNvSpPr/>
          <p:nvPr/>
        </p:nvSpPr>
        <p:spPr>
          <a:xfrm>
            <a:off x="4281418" y="4403472"/>
            <a:ext cx="776918" cy="56351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01603C1-DE8F-4C55-BF9D-474690D94252}"/>
              </a:ext>
            </a:extLst>
          </p:cNvPr>
          <p:cNvSpPr/>
          <p:nvPr/>
        </p:nvSpPr>
        <p:spPr>
          <a:xfrm>
            <a:off x="5191919" y="3584221"/>
            <a:ext cx="5332115" cy="1972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4C81CBF-8CB8-4C66-81A4-40A865661001}"/>
              </a:ext>
            </a:extLst>
          </p:cNvPr>
          <p:cNvSpPr txBox="1"/>
          <p:nvPr/>
        </p:nvSpPr>
        <p:spPr>
          <a:xfrm>
            <a:off x="4268326" y="2674230"/>
            <a:ext cx="182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10 columnas</a:t>
            </a:r>
            <a:endParaRPr lang="es-EC" sz="2000" b="1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734CCA96-5C68-4B48-BAC9-D0FCA801D596}"/>
              </a:ext>
            </a:extLst>
          </p:cNvPr>
          <p:cNvSpPr/>
          <p:nvPr/>
        </p:nvSpPr>
        <p:spPr>
          <a:xfrm rot="14699135">
            <a:off x="5074069" y="3169153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9972884"/>
      </p:ext>
    </p:extLst>
  </p:cSld>
  <p:clrMapOvr>
    <a:masterClrMapping/>
  </p:clrMapOvr>
</p:sld>
</file>

<file path=ppt/theme/theme1.xml><?xml version="1.0" encoding="utf-8"?>
<a:theme xmlns:a="http://schemas.openxmlformats.org/drawingml/2006/main" name="2_PLANTILLAS-UTP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2_PLANTILLAS-UTPL</vt:lpstr>
      <vt:lpstr>Tema de Office</vt:lpstr>
      <vt:lpstr>Maestría en Inteligencia Artificial Aplicada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Técnica Particular de Loja</dc:creator>
  <cp:revision>145</cp:revision>
  <dcterms:created xsi:type="dcterms:W3CDTF">2013-07-30T17:15:34Z</dcterms:created>
  <dcterms:modified xsi:type="dcterms:W3CDTF">2024-05-28T14:17:51Z</dcterms:modified>
</cp:coreProperties>
</file>