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24">
          <p15:clr>
            <a:srgbClr val="000000"/>
          </p15:clr>
        </p15:guide>
        <p15:guide id="2" pos="103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24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fld id="{00000000-1234-1234-1234-123412341234}" type="slidenum">
              <a:rPr b="0" i="0" lang="en-US" sz="8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646237" y="1757362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25" lIns="428450" spcFirstLastPara="1" rIns="428450" wrap="square" tIns="2142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646237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2469358" y="13635320"/>
            <a:ext cx="27979686" cy="9408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25" lIns="428450" spcFirstLastPara="1" rIns="428450" wrap="square" tIns="2142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ctr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/>
            </a:lvl1pPr>
            <a:lvl2pPr lvl="1" algn="ctr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/>
            </a:lvl2pPr>
            <a:lvl3pPr lvl="2" algn="ctr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/>
            </a:lvl3pPr>
            <a:lvl4pPr lvl="3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/>
            </a:lvl4pPr>
            <a:lvl5pPr lvl="4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/>
            </a:lvl5pPr>
            <a:lvl6pPr lvl="5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/>
            </a:lvl6pPr>
            <a:lvl7pPr lvl="6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/>
            </a:lvl7pPr>
            <a:lvl8pPr lvl="7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/>
            </a:lvl8pPr>
            <a:lvl9pPr lvl="8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 rot="5400000">
            <a:off x="8844488" y="16778674"/>
            <a:ext cx="37450058" cy="7406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25" lIns="428450" spcFirstLastPara="1" rIns="428450" wrap="square" tIns="2142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 rot="5400000">
            <a:off x="-6026415" y="9428946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646237" y="1757362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25" lIns="428450" spcFirstLastPara="1" rIns="428450" wrap="square" tIns="2142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1978025" y="9910763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451999" y="30724288"/>
            <a:ext cx="19751278" cy="3626224"/>
          </a:xfrm>
          <a:prstGeom prst="rect">
            <a:avLst/>
          </a:prstGeom>
          <a:noFill/>
          <a:ln>
            <a:noFill/>
          </a:ln>
        </p:spPr>
        <p:txBody>
          <a:bodyPr anchorCtr="0" anchor="b" bIns="214225" lIns="428450" spcFirstLastPara="1" rIns="428450" wrap="square" tIns="2142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2" type="pic"/>
          </p:nvPr>
        </p:nvSpPr>
        <p:spPr>
          <a:xfrm>
            <a:off x="6451999" y="3922059"/>
            <a:ext cx="19751278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451999" y="34350513"/>
            <a:ext cx="19751278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645445" y="1748118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214225" lIns="428450" spcFirstLastPara="1" rIns="428450" wrap="square" tIns="2142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2870656" y="1748118"/>
            <a:ext cx="18402300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1645445" y="9184341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646237" y="1757362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25" lIns="428450" spcFirstLastPara="1" rIns="428450" wrap="square" tIns="2142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646237" y="1757362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25" lIns="428450" spcFirstLastPara="1" rIns="428450" wrap="square" tIns="2142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645444" y="9825318"/>
            <a:ext cx="14544675" cy="4094630"/>
          </a:xfrm>
          <a:prstGeom prst="rect">
            <a:avLst/>
          </a:prstGeom>
          <a:noFill/>
          <a:ln>
            <a:noFill/>
          </a:ln>
        </p:spPr>
        <p:txBody>
          <a:bodyPr anchorCtr="0" anchor="b" bIns="214225" lIns="428450" spcFirstLastPara="1" rIns="428450" wrap="square" tIns="2142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1645444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16722328" y="9825318"/>
            <a:ext cx="14550628" cy="4094630"/>
          </a:xfrm>
          <a:prstGeom prst="rect">
            <a:avLst/>
          </a:prstGeom>
          <a:noFill/>
          <a:ln>
            <a:noFill/>
          </a:ln>
        </p:spPr>
        <p:txBody>
          <a:bodyPr anchorCtr="0" anchor="b" bIns="214225" lIns="428450" spcFirstLastPara="1" rIns="428450" wrap="square" tIns="2142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1646237" y="1757362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25" lIns="428450" spcFirstLastPara="1" rIns="428450" wrap="square" tIns="2142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645445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2600326" y="28205209"/>
            <a:ext cx="27980879" cy="8715935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600326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14225" lIns="428450" spcFirstLastPara="1" rIns="428450" wrap="square" tIns="21422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46237" y="1757362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25" lIns="428450" spcFirstLastPara="1" rIns="428450" wrap="square" tIns="2142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46237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indent="-1181100" lvl="0" marL="457200" marR="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0450" lvl="1" marL="914400" marR="0" rtl="0" algn="l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0" lvl="2" marL="1371600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0" lvl="3" marL="182880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28600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5500" lvl="5" marL="274320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5500" lvl="6" marL="320040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5500" lvl="7" marL="365760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5500" lvl="8" marL="411480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44650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1247437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3591838" y="39968488"/>
            <a:ext cx="76819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1" Type="http://schemas.openxmlformats.org/officeDocument/2006/relationships/image" Target="../media/image9.png"/><Relationship Id="rId10" Type="http://schemas.openxmlformats.org/officeDocument/2006/relationships/image" Target="../media/image2.png"/><Relationship Id="rId12" Type="http://schemas.openxmlformats.org/officeDocument/2006/relationships/image" Target="../media/image3.jpg"/><Relationship Id="rId9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4.jp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561137" y="2738437"/>
            <a:ext cx="19346862" cy="245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Generation Airline Data Exchange Simulator 1.0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1E3F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81E3F"/>
                </a:solidFill>
                <a:latin typeface="Arial"/>
                <a:ea typeface="Arial"/>
                <a:cs typeface="Arial"/>
                <a:sym typeface="Arial"/>
              </a:rPr>
              <a:t>Students: </a:t>
            </a:r>
            <a:r>
              <a:rPr lang="en-US" sz="3500">
                <a:solidFill>
                  <a:srgbClr val="081E3F"/>
                </a:solidFill>
              </a:rPr>
              <a:t>Luis Herrnsdorf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1E3F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81E3F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081E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33"/>
                </a:solidFill>
                <a:highlight>
                  <a:srgbClr val="FFFFFF"/>
                </a:highlight>
              </a:rPr>
              <a:t>The faculty and graduate students at the FIU AIRlab</a:t>
            </a:r>
            <a:endParaRPr sz="3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1E3F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81E3F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081E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3500" u="none" cap="none" strike="noStrike">
                <a:solidFill>
                  <a:srgbClr val="081E3F"/>
                </a:solidFill>
                <a:latin typeface="Arial"/>
                <a:ea typeface="Arial"/>
                <a:cs typeface="Arial"/>
                <a:sym typeface="Arial"/>
              </a:rPr>
              <a:t>Dr. Masoud Sadjadi</a:t>
            </a:r>
            <a:r>
              <a:rPr b="0" i="0" lang="en-US" sz="3500" u="none" cap="none" strike="noStrike">
                <a:solidFill>
                  <a:srgbClr val="081E3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3500" u="none" cap="none" strike="noStrike">
                <a:solidFill>
                  <a:srgbClr val="081E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081E3F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914400" y="5486400"/>
            <a:ext cx="31089600" cy="37626600"/>
          </a:xfrm>
          <a:prstGeom prst="rect">
            <a:avLst/>
          </a:prstGeom>
          <a:noFill/>
          <a:ln cap="flat" cmpd="sng" w="63500">
            <a:solidFill>
              <a:srgbClr val="081E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312" y="695325"/>
            <a:ext cx="3913187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0101" y="3083900"/>
            <a:ext cx="6278125" cy="28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84950" y="1962075"/>
            <a:ext cx="3416750" cy="186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10300" y="2144600"/>
            <a:ext cx="3416750" cy="17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73225" y="0"/>
            <a:ext cx="4136747" cy="2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636400" y="6095925"/>
            <a:ext cx="9424500" cy="6994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Customer experience is not consistent depending on where they search for travel.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Travel agencies can’t easily access many airline products that are available.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Airlines don’t have the freedom to distribute their products across channels</a:t>
            </a:r>
            <a:r>
              <a:rPr b="0" i="0" lang="en-US" sz="3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6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1843550" y="6099975"/>
            <a:ext cx="9424500" cy="6994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Current System</a:t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19750" y="7030425"/>
            <a:ext cx="9209724" cy="59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22001125" y="6095925"/>
            <a:ext cx="9424500" cy="6994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Requirements</a:t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t/>
            </a:r>
            <a:endParaRPr b="1" sz="3600">
              <a:solidFill>
                <a:srgbClr val="336699"/>
              </a:solidFill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Char char="●"/>
            </a:pPr>
            <a:r>
              <a:rPr lang="en-US" sz="3600">
                <a:solidFill>
                  <a:srgbClr val="336699"/>
                </a:solidFill>
                <a:highlight>
                  <a:srgbClr val="FFFFFF"/>
                </a:highlight>
              </a:rPr>
              <a:t>Develop an open source web-based live simulator</a:t>
            </a:r>
            <a:r>
              <a:rPr lang="en-US" sz="3600">
                <a:solidFill>
                  <a:srgbClr val="336699"/>
                </a:solidFill>
              </a:rPr>
              <a:t>.</a:t>
            </a:r>
            <a:endParaRPr sz="3600"/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Char char="●"/>
            </a:pPr>
            <a:r>
              <a:rPr lang="en-US" sz="3600">
                <a:solidFill>
                  <a:srgbClr val="336699"/>
                </a:solidFill>
                <a:highlight>
                  <a:srgbClr val="FFFFFF"/>
                </a:highlight>
              </a:rPr>
              <a:t>Build a primitive OTA and set up an NDC connection between a simulated travel agent and an airline</a:t>
            </a:r>
            <a:r>
              <a:rPr lang="en-US" sz="3600">
                <a:solidFill>
                  <a:srgbClr val="336699"/>
                </a:solidFill>
              </a:rPr>
              <a:t>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Char char="●"/>
            </a:pPr>
            <a:r>
              <a:rPr lang="en-US" sz="3600">
                <a:solidFill>
                  <a:srgbClr val="336699"/>
                </a:solidFill>
                <a:highlight>
                  <a:srgbClr val="FFFFFF"/>
                </a:highlight>
              </a:rPr>
              <a:t>Generate the synthetic data necessary to display in the primitive OTA</a:t>
            </a:r>
            <a:r>
              <a:rPr b="0" i="0" lang="en-US" sz="3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6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643850" y="13384925"/>
            <a:ext cx="9424500" cy="10989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System Design</a:t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06350" y="14004750"/>
            <a:ext cx="7882401" cy="103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11919738" y="38124750"/>
            <a:ext cx="9424500" cy="4603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Implementation</a:t>
            </a:r>
            <a:endParaRPr b="1" sz="3600">
              <a:solidFill>
                <a:srgbClr val="336699"/>
              </a:solidFill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Rest API developed with ExpressJs Framework.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Nginx reverse proxy</a:t>
            </a:r>
            <a:r>
              <a:rPr lang="en-US" sz="3600">
                <a:solidFill>
                  <a:srgbClr val="336699"/>
                </a:solidFill>
              </a:rPr>
              <a:t>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Char char="●"/>
            </a:pPr>
            <a:r>
              <a:rPr lang="en-US" sz="3600">
                <a:solidFill>
                  <a:srgbClr val="336699"/>
                </a:solidFill>
              </a:rPr>
              <a:t>PostgreSQL as database.</a:t>
            </a:r>
            <a:endParaRPr sz="3600">
              <a:solidFill>
                <a:srgbClr val="336699"/>
              </a:solidFill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Debian servers on Google Compute Engine</a:t>
            </a:r>
            <a:r>
              <a:rPr b="0" i="0" lang="en-US" sz="3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600">
              <a:solidFill>
                <a:srgbClr val="336699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2001125" y="38124750"/>
            <a:ext cx="9424500" cy="4603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Summary</a:t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t/>
            </a:r>
            <a:endParaRPr b="1" sz="3600">
              <a:solidFill>
                <a:srgbClr val="336699"/>
              </a:solidFill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Web app to sell flights to travellers.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Web service that receives and respond to valid NDC requests.</a:t>
            </a:r>
            <a:endParaRPr sz="3600">
              <a:solidFill>
                <a:srgbClr val="336699"/>
              </a:solidFill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Char char="●"/>
            </a:pPr>
            <a:r>
              <a:rPr lang="en-US" sz="3600">
                <a:solidFill>
                  <a:srgbClr val="336699"/>
                </a:solidFill>
              </a:rPr>
              <a:t>Expose Airline web service to different aggregator services.</a:t>
            </a:r>
            <a:endParaRPr sz="3600">
              <a:solidFill>
                <a:srgbClr val="336699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6561137" y="0"/>
            <a:ext cx="19346862" cy="2278062"/>
          </a:xfrm>
          <a:prstGeom prst="rect">
            <a:avLst/>
          </a:prstGeom>
          <a:solidFill>
            <a:srgbClr val="081E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862C"/>
              </a:buClr>
              <a:buSzPts val="7000"/>
              <a:buFont typeface="Arial"/>
              <a:buNone/>
            </a:pPr>
            <a:r>
              <a:rPr b="1" i="0" lang="en-US" sz="7000" u="none">
                <a:solidFill>
                  <a:srgbClr val="B6862C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862C"/>
              </a:buClr>
              <a:buSzPts val="7200"/>
              <a:buFont typeface="Arial"/>
              <a:buNone/>
            </a:pPr>
            <a:r>
              <a:rPr b="0" i="1" lang="en-US" sz="7200" u="none">
                <a:solidFill>
                  <a:srgbClr val="B6862C"/>
                </a:solidFill>
                <a:latin typeface="Arial"/>
                <a:ea typeface="Arial"/>
                <a:cs typeface="Arial"/>
                <a:sym typeface="Arial"/>
              </a:rPr>
              <a:t>Spring 2019 Senior Design Project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636400" y="31934825"/>
            <a:ext cx="9424500" cy="10793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Verification</a:t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Test case ID: ApiDbPerformance</a:t>
            </a:r>
            <a:r>
              <a:rPr lang="en-US" sz="3600">
                <a:solidFill>
                  <a:srgbClr val="336699"/>
                </a:solidFill>
              </a:rPr>
              <a:t>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Description/Summary of test: As a system architect I want my airline database to perform well with around 600 transactions per second of reads.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Char char="●"/>
            </a:pPr>
            <a:r>
              <a:rPr lang="en-US" sz="3600">
                <a:solidFill>
                  <a:srgbClr val="336699"/>
                </a:solidFill>
              </a:rPr>
              <a:t>Preconditions: </a:t>
            </a:r>
            <a:r>
              <a:rPr lang="en-US" sz="3600">
                <a:solidFill>
                  <a:srgbClr val="336699"/>
                </a:solidFill>
              </a:rPr>
              <a:t>PostgreSQL DB is up and contains data. API service is up and waiting for requests.</a:t>
            </a:r>
            <a:endParaRPr sz="3600">
              <a:solidFill>
                <a:srgbClr val="336699"/>
              </a:solidFill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336699"/>
                </a:solidFill>
              </a:rPr>
              <a:t>Expected result: Debian servers on Google Compute Engine</a:t>
            </a:r>
            <a:r>
              <a:rPr b="0" i="0" lang="en-US" sz="3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6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Char char="●"/>
            </a:pPr>
            <a:r>
              <a:rPr lang="en-US" sz="3600">
                <a:solidFill>
                  <a:srgbClr val="336699"/>
                </a:solidFill>
              </a:rPr>
              <a:t>Actual result:System performed better than expected at 1000 requests/sec.</a:t>
            </a:r>
            <a:endParaRPr sz="3600">
              <a:solidFill>
                <a:srgbClr val="336699"/>
              </a:solidFill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600"/>
              <a:buChar char="●"/>
            </a:pPr>
            <a:r>
              <a:rPr lang="en-US" sz="3600">
                <a:solidFill>
                  <a:srgbClr val="336699"/>
                </a:solidFill>
              </a:rPr>
              <a:t>Status (Fail/Pass): Pass</a:t>
            </a:r>
            <a:endParaRPr sz="3600">
              <a:solidFill>
                <a:srgbClr val="336699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636400" y="24657450"/>
            <a:ext cx="9424500" cy="6994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Object Design</a:t>
            </a:r>
            <a:endParaRPr b="1" sz="3600">
              <a:solidFill>
                <a:srgbClr val="336699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1919750" y="13419625"/>
            <a:ext cx="19582200" cy="24375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Screenshots</a:t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261284" y="14453975"/>
            <a:ext cx="18852942" cy="1200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791750" y="27092950"/>
            <a:ext cx="17899475" cy="103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77750" y="25901921"/>
            <a:ext cx="8406294" cy="557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