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974" y="307"/>
      </p:cViewPr>
      <p:guideLst/>
    </p:cSldViewPr>
  </p:slideViewPr>
  <p:notesTextViewPr>
    <p:cViewPr>
      <p:scale>
        <a:sx n="1" d="1"/>
        <a:sy n="1" d="1"/>
      </p:scale>
      <p:origin x="0" y="0"/>
    </p:cViewPr>
  </p:notesTextViewPr>
  <p:sorterViewPr>
    <p:cViewPr>
      <p:scale>
        <a:sx n="100" d="100"/>
        <a:sy n="100" d="100"/>
      </p:scale>
      <p:origin x="0" y="-41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3/18/2019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3/18/2019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github.com/Mashape/kong"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14BB5-8CD5-47B9-AB75-B7B8754D5740}"/>
              </a:ext>
            </a:extLst>
          </p:cNvPr>
          <p:cNvSpPr>
            <a:spLocks noGrp="1"/>
          </p:cNvSpPr>
          <p:nvPr>
            <p:ph type="ctrTitle"/>
          </p:nvPr>
        </p:nvSpPr>
        <p:spPr/>
        <p:txBody>
          <a:bodyPr>
            <a:normAutofit/>
          </a:bodyPr>
          <a:lstStyle/>
          <a:p>
            <a:r>
              <a:rPr lang="en-US" dirty="0"/>
              <a:t>The first </a:t>
            </a:r>
            <a:r>
              <a:rPr lang="en-US" dirty="0" err="1"/>
              <a:t>ndc</a:t>
            </a:r>
            <a:r>
              <a:rPr lang="en-US" dirty="0"/>
              <a:t>-centric microservice  architecture for the airline industry.  </a:t>
            </a:r>
          </a:p>
        </p:txBody>
      </p:sp>
      <p:sp>
        <p:nvSpPr>
          <p:cNvPr id="3" name="Subtitle 2">
            <a:extLst>
              <a:ext uri="{FF2B5EF4-FFF2-40B4-BE49-F238E27FC236}">
                <a16:creationId xmlns:a16="http://schemas.microsoft.com/office/drawing/2014/main" id="{839BD4E9-861E-4212-AC11-35851217AFC0}"/>
              </a:ext>
            </a:extLst>
          </p:cNvPr>
          <p:cNvSpPr>
            <a:spLocks noGrp="1"/>
          </p:cNvSpPr>
          <p:nvPr>
            <p:ph type="subTitle" idx="1"/>
          </p:nvPr>
        </p:nvSpPr>
        <p:spPr/>
        <p:txBody>
          <a:bodyPr/>
          <a:lstStyle/>
          <a:p>
            <a:r>
              <a:rPr lang="en-US" dirty="0"/>
              <a:t>Presenter: Isaac Reynaldo</a:t>
            </a:r>
          </a:p>
        </p:txBody>
      </p:sp>
    </p:spTree>
    <p:extLst>
      <p:ext uri="{BB962C8B-B14F-4D97-AF65-F5344CB8AC3E}">
        <p14:creationId xmlns:p14="http://schemas.microsoft.com/office/powerpoint/2010/main" val="2794823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extLst/>
          </a:blip>
          <a:stretch/>
        </a:blipFill>
        <a:effectLst/>
      </p:bgPr>
    </p:bg>
    <p:spTree>
      <p:nvGrpSpPr>
        <p:cNvPr id="1" name=""/>
        <p:cNvGrpSpPr/>
        <p:nvPr/>
      </p:nvGrpSpPr>
      <p:grpSpPr>
        <a:xfrm>
          <a:off x="0" y="0"/>
          <a:ext cx="0" cy="0"/>
          <a:chOff x="0" y="0"/>
          <a:chExt cx="0" cy="0"/>
        </a:xfrm>
      </p:grpSpPr>
      <p:pic>
        <p:nvPicPr>
          <p:cNvPr id="18" name="Picture 2">
            <a:extLst>
              <a:ext uri="{FF2B5EF4-FFF2-40B4-BE49-F238E27FC236}">
                <a16:creationId xmlns:a16="http://schemas.microsoft.com/office/drawing/2014/main" id="{EDA90D89-770A-4C09-978C-9E38FE15649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A3B344D7-1AE2-4947-876E-2A52674500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21" name="Rectangle 5">
              <a:extLst>
                <a:ext uri="{FF2B5EF4-FFF2-40B4-BE49-F238E27FC236}">
                  <a16:creationId xmlns:a16="http://schemas.microsoft.com/office/drawing/2014/main" id="{D6633E5C-867B-4E17-9151-FF0FDB122BC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2" name="Freeform 6">
              <a:extLst>
                <a:ext uri="{FF2B5EF4-FFF2-40B4-BE49-F238E27FC236}">
                  <a16:creationId xmlns:a16="http://schemas.microsoft.com/office/drawing/2014/main" id="{2D5EDC2E-587B-4E85-8185-D99B438AB5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7">
              <a:extLst>
                <a:ext uri="{FF2B5EF4-FFF2-40B4-BE49-F238E27FC236}">
                  <a16:creationId xmlns:a16="http://schemas.microsoft.com/office/drawing/2014/main" id="{996B1479-D8B0-4D98-B382-877F9A3AE6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Rectangle 8">
              <a:extLst>
                <a:ext uri="{FF2B5EF4-FFF2-40B4-BE49-F238E27FC236}">
                  <a16:creationId xmlns:a16="http://schemas.microsoft.com/office/drawing/2014/main" id="{3B7BA112-C364-4D4C-97F9-A1DC76F1E51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5" name="Freeform 9">
              <a:extLst>
                <a:ext uri="{FF2B5EF4-FFF2-40B4-BE49-F238E27FC236}">
                  <a16:creationId xmlns:a16="http://schemas.microsoft.com/office/drawing/2014/main" id="{8B9D9B13-8F5D-41E6-93D6-CDFEB34AB2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0">
              <a:extLst>
                <a:ext uri="{FF2B5EF4-FFF2-40B4-BE49-F238E27FC236}">
                  <a16:creationId xmlns:a16="http://schemas.microsoft.com/office/drawing/2014/main" id="{B5720BDB-EA73-4DE9-8A10-11DA3A1AC1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1">
              <a:extLst>
                <a:ext uri="{FF2B5EF4-FFF2-40B4-BE49-F238E27FC236}">
                  <a16:creationId xmlns:a16="http://schemas.microsoft.com/office/drawing/2014/main" id="{F1D2313E-4168-41D0-A5B5-2187D1B333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2">
              <a:extLst>
                <a:ext uri="{FF2B5EF4-FFF2-40B4-BE49-F238E27FC236}">
                  <a16:creationId xmlns:a16="http://schemas.microsoft.com/office/drawing/2014/main" id="{0F1B19F3-A09E-4891-8916-D5F8B0B2A17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3">
              <a:extLst>
                <a:ext uri="{FF2B5EF4-FFF2-40B4-BE49-F238E27FC236}">
                  <a16:creationId xmlns:a16="http://schemas.microsoft.com/office/drawing/2014/main" id="{4D61F564-BB90-4A5C-829A-4F984FD6CD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4">
              <a:extLst>
                <a:ext uri="{FF2B5EF4-FFF2-40B4-BE49-F238E27FC236}">
                  <a16:creationId xmlns:a16="http://schemas.microsoft.com/office/drawing/2014/main" id="{3803B77E-8C29-4857-B5C1-B89B01F46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5">
              <a:extLst>
                <a:ext uri="{FF2B5EF4-FFF2-40B4-BE49-F238E27FC236}">
                  <a16:creationId xmlns:a16="http://schemas.microsoft.com/office/drawing/2014/main" id="{B96F39B0-FB50-4957-8F85-2E2CCF6D7E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6">
              <a:extLst>
                <a:ext uri="{FF2B5EF4-FFF2-40B4-BE49-F238E27FC236}">
                  <a16:creationId xmlns:a16="http://schemas.microsoft.com/office/drawing/2014/main" id="{A54B5837-452A-4FC3-A8C8-E275AA9292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7">
              <a:extLst>
                <a:ext uri="{FF2B5EF4-FFF2-40B4-BE49-F238E27FC236}">
                  <a16:creationId xmlns:a16="http://schemas.microsoft.com/office/drawing/2014/main" id="{FDE2A683-C13C-4A7F-935C-4C5279BF5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8">
              <a:extLst>
                <a:ext uri="{FF2B5EF4-FFF2-40B4-BE49-F238E27FC236}">
                  <a16:creationId xmlns:a16="http://schemas.microsoft.com/office/drawing/2014/main" id="{30C5773F-6573-4E1F-B3DC-BB2B01D88D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9">
              <a:extLst>
                <a:ext uri="{FF2B5EF4-FFF2-40B4-BE49-F238E27FC236}">
                  <a16:creationId xmlns:a16="http://schemas.microsoft.com/office/drawing/2014/main" id="{E280F9F5-EF46-41DF-B672-013B025B96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0">
              <a:extLst>
                <a:ext uri="{FF2B5EF4-FFF2-40B4-BE49-F238E27FC236}">
                  <a16:creationId xmlns:a16="http://schemas.microsoft.com/office/drawing/2014/main" id="{5876ADD8-345E-4A8D-81CB-0D5C3F76F8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1">
              <a:extLst>
                <a:ext uri="{FF2B5EF4-FFF2-40B4-BE49-F238E27FC236}">
                  <a16:creationId xmlns:a16="http://schemas.microsoft.com/office/drawing/2014/main" id="{8D2F7216-B310-4AB4-9948-2CF747F77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2">
              <a:extLst>
                <a:ext uri="{FF2B5EF4-FFF2-40B4-BE49-F238E27FC236}">
                  <a16:creationId xmlns:a16="http://schemas.microsoft.com/office/drawing/2014/main" id="{D113E940-FD31-4B25-B33F-5B213CC758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3">
              <a:extLst>
                <a:ext uri="{FF2B5EF4-FFF2-40B4-BE49-F238E27FC236}">
                  <a16:creationId xmlns:a16="http://schemas.microsoft.com/office/drawing/2014/main" id="{D6211283-9342-40E7-88F7-14A9028450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4">
              <a:extLst>
                <a:ext uri="{FF2B5EF4-FFF2-40B4-BE49-F238E27FC236}">
                  <a16:creationId xmlns:a16="http://schemas.microsoft.com/office/drawing/2014/main" id="{B0118661-823B-4754-B0E3-52ACCB8DF84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5">
              <a:extLst>
                <a:ext uri="{FF2B5EF4-FFF2-40B4-BE49-F238E27FC236}">
                  <a16:creationId xmlns:a16="http://schemas.microsoft.com/office/drawing/2014/main" id="{263B289D-A43D-47C8-AA8E-40C86C6084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6">
              <a:extLst>
                <a:ext uri="{FF2B5EF4-FFF2-40B4-BE49-F238E27FC236}">
                  <a16:creationId xmlns:a16="http://schemas.microsoft.com/office/drawing/2014/main" id="{D5A2D8F7-A5A4-4B2E-89AE-F99CC5B05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7">
              <a:extLst>
                <a:ext uri="{FF2B5EF4-FFF2-40B4-BE49-F238E27FC236}">
                  <a16:creationId xmlns:a16="http://schemas.microsoft.com/office/drawing/2014/main" id="{6847785C-2F02-4845-9257-9DE5E6EDA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8">
              <a:extLst>
                <a:ext uri="{FF2B5EF4-FFF2-40B4-BE49-F238E27FC236}">
                  <a16:creationId xmlns:a16="http://schemas.microsoft.com/office/drawing/2014/main" id="{4B83A129-3D7E-44D8-8C6C-9DE73E12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9">
              <a:extLst>
                <a:ext uri="{FF2B5EF4-FFF2-40B4-BE49-F238E27FC236}">
                  <a16:creationId xmlns:a16="http://schemas.microsoft.com/office/drawing/2014/main" id="{7E1A9847-AC3D-4B5D-A29A-A93B0C6ABA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0">
              <a:extLst>
                <a:ext uri="{FF2B5EF4-FFF2-40B4-BE49-F238E27FC236}">
                  <a16:creationId xmlns:a16="http://schemas.microsoft.com/office/drawing/2014/main" id="{2450F521-5F68-4148-9905-6232B08F89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1">
              <a:extLst>
                <a:ext uri="{FF2B5EF4-FFF2-40B4-BE49-F238E27FC236}">
                  <a16:creationId xmlns:a16="http://schemas.microsoft.com/office/drawing/2014/main" id="{8C6F916A-08CA-4F4C-BDBA-0F63A621FE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2">
              <a:extLst>
                <a:ext uri="{FF2B5EF4-FFF2-40B4-BE49-F238E27FC236}">
                  <a16:creationId xmlns:a16="http://schemas.microsoft.com/office/drawing/2014/main" id="{D68FB199-D330-4EF4-94F5-1C07371E87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Rectangle 33">
              <a:extLst>
                <a:ext uri="{FF2B5EF4-FFF2-40B4-BE49-F238E27FC236}">
                  <a16:creationId xmlns:a16="http://schemas.microsoft.com/office/drawing/2014/main" id="{3B67568D-CC47-4BBA-A084-154AEAA8256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0" name="Freeform 34">
              <a:extLst>
                <a:ext uri="{FF2B5EF4-FFF2-40B4-BE49-F238E27FC236}">
                  <a16:creationId xmlns:a16="http://schemas.microsoft.com/office/drawing/2014/main" id="{C9C25D1A-5E1E-4B22-B8D3-B0F5263921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35">
              <a:extLst>
                <a:ext uri="{FF2B5EF4-FFF2-40B4-BE49-F238E27FC236}">
                  <a16:creationId xmlns:a16="http://schemas.microsoft.com/office/drawing/2014/main" id="{4D8DB054-D1D3-4C30-B62E-7F2C6A812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36">
              <a:extLst>
                <a:ext uri="{FF2B5EF4-FFF2-40B4-BE49-F238E27FC236}">
                  <a16:creationId xmlns:a16="http://schemas.microsoft.com/office/drawing/2014/main" id="{9EB76371-2F16-4BA0-994C-2575FD9336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37">
              <a:extLst>
                <a:ext uri="{FF2B5EF4-FFF2-40B4-BE49-F238E27FC236}">
                  <a16:creationId xmlns:a16="http://schemas.microsoft.com/office/drawing/2014/main" id="{2B61AF6D-2A6D-4C90-BCCA-CD97F7246F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Freeform 38">
              <a:extLst>
                <a:ext uri="{FF2B5EF4-FFF2-40B4-BE49-F238E27FC236}">
                  <a16:creationId xmlns:a16="http://schemas.microsoft.com/office/drawing/2014/main" id="{B35F6DFD-5D34-4BE6-8B2A-0D6CDCE28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Freeform 39">
              <a:extLst>
                <a:ext uri="{FF2B5EF4-FFF2-40B4-BE49-F238E27FC236}">
                  <a16:creationId xmlns:a16="http://schemas.microsoft.com/office/drawing/2014/main" id="{BCB0EEDB-7826-499E-BB87-6D0DD545F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Freeform 40">
              <a:extLst>
                <a:ext uri="{FF2B5EF4-FFF2-40B4-BE49-F238E27FC236}">
                  <a16:creationId xmlns:a16="http://schemas.microsoft.com/office/drawing/2014/main" id="{F16B5CE0-3198-436D-888B-A01A983844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7" name="Freeform 41">
              <a:extLst>
                <a:ext uri="{FF2B5EF4-FFF2-40B4-BE49-F238E27FC236}">
                  <a16:creationId xmlns:a16="http://schemas.microsoft.com/office/drawing/2014/main" id="{B550414A-8DF0-4572-A382-B88DBE0B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8" name="Freeform 42">
              <a:extLst>
                <a:ext uri="{FF2B5EF4-FFF2-40B4-BE49-F238E27FC236}">
                  <a16:creationId xmlns:a16="http://schemas.microsoft.com/office/drawing/2014/main" id="{AFB98517-BD8F-45DD-A2BA-52FD61A48A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9" name="Freeform 43">
              <a:extLst>
                <a:ext uri="{FF2B5EF4-FFF2-40B4-BE49-F238E27FC236}">
                  <a16:creationId xmlns:a16="http://schemas.microsoft.com/office/drawing/2014/main" id="{78C67202-AF18-4690-8000-4C12C4042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44">
              <a:extLst>
                <a:ext uri="{FF2B5EF4-FFF2-40B4-BE49-F238E27FC236}">
                  <a16:creationId xmlns:a16="http://schemas.microsoft.com/office/drawing/2014/main" id="{AD51A156-6972-43DA-BF32-CA187641B3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Rectangle 45">
              <a:extLst>
                <a:ext uri="{FF2B5EF4-FFF2-40B4-BE49-F238E27FC236}">
                  <a16:creationId xmlns:a16="http://schemas.microsoft.com/office/drawing/2014/main" id="{B5CE61CC-EBDF-4355-A6C3-D44E62D78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2" name="Freeform 46">
              <a:extLst>
                <a:ext uri="{FF2B5EF4-FFF2-40B4-BE49-F238E27FC236}">
                  <a16:creationId xmlns:a16="http://schemas.microsoft.com/office/drawing/2014/main" id="{ACB1B7F1-FBEF-48FA-97A7-9FAE7708E9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47">
              <a:extLst>
                <a:ext uri="{FF2B5EF4-FFF2-40B4-BE49-F238E27FC236}">
                  <a16:creationId xmlns:a16="http://schemas.microsoft.com/office/drawing/2014/main" id="{4851370A-7D0E-4B9F-BA8B-B1966748FB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48">
              <a:extLst>
                <a:ext uri="{FF2B5EF4-FFF2-40B4-BE49-F238E27FC236}">
                  <a16:creationId xmlns:a16="http://schemas.microsoft.com/office/drawing/2014/main" id="{B882F537-DDEB-49AE-BF36-6380A45F03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49">
              <a:extLst>
                <a:ext uri="{FF2B5EF4-FFF2-40B4-BE49-F238E27FC236}">
                  <a16:creationId xmlns:a16="http://schemas.microsoft.com/office/drawing/2014/main" id="{A53D3CF4-BFB0-4D0B-8471-26ACAFE0A5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50">
              <a:extLst>
                <a:ext uri="{FF2B5EF4-FFF2-40B4-BE49-F238E27FC236}">
                  <a16:creationId xmlns:a16="http://schemas.microsoft.com/office/drawing/2014/main" id="{13BC2FA8-8256-44BD-9A62-0EE83D6476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51">
              <a:extLst>
                <a:ext uri="{FF2B5EF4-FFF2-40B4-BE49-F238E27FC236}">
                  <a16:creationId xmlns:a16="http://schemas.microsoft.com/office/drawing/2014/main" id="{90A9C5D2-72E3-4B31-A271-57A883ADC4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52">
              <a:extLst>
                <a:ext uri="{FF2B5EF4-FFF2-40B4-BE49-F238E27FC236}">
                  <a16:creationId xmlns:a16="http://schemas.microsoft.com/office/drawing/2014/main" id="{2A5948D4-F239-4BEA-8E38-76F358E3EE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53">
              <a:extLst>
                <a:ext uri="{FF2B5EF4-FFF2-40B4-BE49-F238E27FC236}">
                  <a16:creationId xmlns:a16="http://schemas.microsoft.com/office/drawing/2014/main" id="{7384B304-194D-400B-B568-5E6DEA885A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54">
              <a:extLst>
                <a:ext uri="{FF2B5EF4-FFF2-40B4-BE49-F238E27FC236}">
                  <a16:creationId xmlns:a16="http://schemas.microsoft.com/office/drawing/2014/main" id="{B680594F-341A-4C19-BF7F-F6D76386A8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55">
              <a:extLst>
                <a:ext uri="{FF2B5EF4-FFF2-40B4-BE49-F238E27FC236}">
                  <a16:creationId xmlns:a16="http://schemas.microsoft.com/office/drawing/2014/main" id="{4EA6807C-3B8A-43FE-BA1B-8D6D3851FF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56">
              <a:extLst>
                <a:ext uri="{FF2B5EF4-FFF2-40B4-BE49-F238E27FC236}">
                  <a16:creationId xmlns:a16="http://schemas.microsoft.com/office/drawing/2014/main" id="{BA316439-CB72-49C9-BE80-934799D838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57">
              <a:extLst>
                <a:ext uri="{FF2B5EF4-FFF2-40B4-BE49-F238E27FC236}">
                  <a16:creationId xmlns:a16="http://schemas.microsoft.com/office/drawing/2014/main" id="{6BC7FE05-950C-4A73-B6A9-282B142C79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Freeform 58">
              <a:extLst>
                <a:ext uri="{FF2B5EF4-FFF2-40B4-BE49-F238E27FC236}">
                  <a16:creationId xmlns:a16="http://schemas.microsoft.com/office/drawing/2014/main" id="{81C014C7-E085-4923-B533-732801FC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3626253F-690D-4B06-BEBB-53580874C231}"/>
              </a:ext>
            </a:extLst>
          </p:cNvPr>
          <p:cNvSpPr>
            <a:spLocks noGrp="1"/>
          </p:cNvSpPr>
          <p:nvPr>
            <p:ph type="title"/>
          </p:nvPr>
        </p:nvSpPr>
        <p:spPr>
          <a:xfrm>
            <a:off x="5291668" y="1215496"/>
            <a:ext cx="5367866" cy="2387600"/>
          </a:xfrm>
        </p:spPr>
        <p:txBody>
          <a:bodyPr vert="horz" lIns="91440" tIns="45720" rIns="91440" bIns="45720" rtlCol="0" anchor="b">
            <a:normAutofit/>
          </a:bodyPr>
          <a:lstStyle/>
          <a:p>
            <a:r>
              <a:rPr lang="en-US" sz="4400" dirty="0"/>
              <a:t>Service mesh</a:t>
            </a:r>
          </a:p>
        </p:txBody>
      </p:sp>
      <p:pic>
        <p:nvPicPr>
          <p:cNvPr id="6" name="Content Placeholder 4">
            <a:extLst>
              <a:ext uri="{FF2B5EF4-FFF2-40B4-BE49-F238E27FC236}">
                <a16:creationId xmlns:a16="http://schemas.microsoft.com/office/drawing/2014/main" id="{EAB60AF9-786A-4FBB-821D-8AD0D681424B}"/>
              </a:ext>
            </a:extLst>
          </p:cNvPr>
          <p:cNvPicPr>
            <a:picLocks noChangeAspect="1"/>
          </p:cNvPicPr>
          <p:nvPr/>
        </p:nvPicPr>
        <p:blipFill rotWithShape="1">
          <a:blip r:embed="rId4"/>
          <a:srcRect t="48786" r="76512" b="9466"/>
          <a:stretch/>
        </p:blipFill>
        <p:spPr>
          <a:xfrm>
            <a:off x="1755354" y="1527175"/>
            <a:ext cx="2653926" cy="3549650"/>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Rectangle 2">
            <a:extLst>
              <a:ext uri="{FF2B5EF4-FFF2-40B4-BE49-F238E27FC236}">
                <a16:creationId xmlns:a16="http://schemas.microsoft.com/office/drawing/2014/main" id="{7B6F56DC-5FB0-4CE0-9272-A18BA8FB4C6E}"/>
              </a:ext>
            </a:extLst>
          </p:cNvPr>
          <p:cNvSpPr/>
          <p:nvPr/>
        </p:nvSpPr>
        <p:spPr>
          <a:xfrm>
            <a:off x="5291668" y="3614628"/>
            <a:ext cx="5858510" cy="923330"/>
          </a:xfrm>
          <a:prstGeom prst="rect">
            <a:avLst/>
          </a:prstGeom>
        </p:spPr>
        <p:txBody>
          <a:bodyPr wrap="square">
            <a:spAutoFit/>
          </a:bodyPr>
          <a:lstStyle/>
          <a:p>
            <a:r>
              <a:rPr lang="en-US" dirty="0"/>
              <a:t>Making usage of Kong’s capabilities for aggregation of microservices.</a:t>
            </a:r>
          </a:p>
          <a:p>
            <a:r>
              <a:rPr lang="en-US" dirty="0"/>
              <a:t>Every Airline will have it’s own microservice for flight search.</a:t>
            </a:r>
          </a:p>
        </p:txBody>
      </p:sp>
    </p:spTree>
    <p:extLst>
      <p:ext uri="{BB962C8B-B14F-4D97-AF65-F5344CB8AC3E}">
        <p14:creationId xmlns:p14="http://schemas.microsoft.com/office/powerpoint/2010/main" val="1134774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B55D8-EF36-4010-8D9F-1EB98CB19051}"/>
              </a:ext>
            </a:extLst>
          </p:cNvPr>
          <p:cNvSpPr>
            <a:spLocks noGrp="1"/>
          </p:cNvSpPr>
          <p:nvPr>
            <p:ph type="title"/>
          </p:nvPr>
        </p:nvSpPr>
        <p:spPr>
          <a:xfrm>
            <a:off x="3238150" y="2689715"/>
            <a:ext cx="5715699" cy="1478570"/>
          </a:xfrm>
        </p:spPr>
        <p:txBody>
          <a:bodyPr>
            <a:noAutofit/>
          </a:bodyPr>
          <a:lstStyle/>
          <a:p>
            <a:r>
              <a:rPr lang="en-US" sz="12500" dirty="0"/>
              <a:t>The end</a:t>
            </a:r>
          </a:p>
        </p:txBody>
      </p:sp>
    </p:spTree>
    <p:extLst>
      <p:ext uri="{BB962C8B-B14F-4D97-AF65-F5344CB8AC3E}">
        <p14:creationId xmlns:p14="http://schemas.microsoft.com/office/powerpoint/2010/main" val="556055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15929-4B74-4578-8057-12E0F86CAFD0}"/>
              </a:ext>
            </a:extLst>
          </p:cNvPr>
          <p:cNvSpPr>
            <a:spLocks noGrp="1"/>
          </p:cNvSpPr>
          <p:nvPr>
            <p:ph type="title"/>
          </p:nvPr>
        </p:nvSpPr>
        <p:spPr>
          <a:xfrm>
            <a:off x="8036041" y="618517"/>
            <a:ext cx="3357010" cy="1505557"/>
          </a:xfrm>
        </p:spPr>
        <p:txBody>
          <a:bodyPr anchor="b">
            <a:normAutofit/>
          </a:bodyPr>
          <a:lstStyle/>
          <a:p>
            <a:r>
              <a:rPr lang="en-US" sz="4000" dirty="0" err="1"/>
              <a:t>Monolothic</a:t>
            </a:r>
            <a:r>
              <a:rPr lang="en-US" sz="2800" dirty="0"/>
              <a:t> </a:t>
            </a:r>
            <a:r>
              <a:rPr lang="en-US" sz="4000" dirty="0"/>
              <a:t>architecture</a:t>
            </a:r>
            <a:endParaRPr lang="en-US" sz="2800" dirty="0"/>
          </a:p>
        </p:txBody>
      </p:sp>
      <p:sp>
        <p:nvSpPr>
          <p:cNvPr id="13" name="Round Diagonal Corner Rectangle 11">
            <a:extLst>
              <a:ext uri="{FF2B5EF4-FFF2-40B4-BE49-F238E27FC236}">
                <a16:creationId xmlns:a16="http://schemas.microsoft.com/office/drawing/2014/main" id="{E4B7B3E3-827A-48BE-AD67-A57C45AA6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4">
            <a:extLst>
              <a:ext uri="{FF2B5EF4-FFF2-40B4-BE49-F238E27FC236}">
                <a16:creationId xmlns:a16="http://schemas.microsoft.com/office/drawing/2014/main" id="{6D7247AA-40C0-42A2-AD6A-B14D81BE2154}"/>
              </a:ext>
            </a:extLst>
          </p:cNvPr>
          <p:cNvPicPr>
            <a:picLocks noChangeAspect="1"/>
          </p:cNvPicPr>
          <p:nvPr/>
        </p:nvPicPr>
        <p:blipFill>
          <a:blip r:embed="rId3"/>
          <a:stretch>
            <a:fillRect/>
          </a:stretch>
        </p:blipFill>
        <p:spPr>
          <a:xfrm>
            <a:off x="854411" y="1562100"/>
            <a:ext cx="6608219" cy="3485835"/>
          </a:xfrm>
          <a:prstGeom prst="rect">
            <a:avLst/>
          </a:prstGeom>
        </p:spPr>
      </p:pic>
      <p:sp>
        <p:nvSpPr>
          <p:cNvPr id="11" name="Content Placeholder 9">
            <a:extLst>
              <a:ext uri="{FF2B5EF4-FFF2-40B4-BE49-F238E27FC236}">
                <a16:creationId xmlns:a16="http://schemas.microsoft.com/office/drawing/2014/main" id="{53E46DA1-C56F-4318-92C7-25C2493DE586}"/>
              </a:ext>
            </a:extLst>
          </p:cNvPr>
          <p:cNvSpPr>
            <a:spLocks noGrp="1"/>
          </p:cNvSpPr>
          <p:nvPr>
            <p:ph idx="1"/>
          </p:nvPr>
        </p:nvSpPr>
        <p:spPr>
          <a:xfrm>
            <a:off x="8036041" y="2404388"/>
            <a:ext cx="3281004" cy="3541714"/>
          </a:xfrm>
        </p:spPr>
        <p:txBody>
          <a:bodyPr>
            <a:normAutofit/>
          </a:bodyPr>
          <a:lstStyle/>
          <a:p>
            <a:r>
              <a:rPr lang="en-US" sz="1800" dirty="0"/>
              <a:t>Scaling the application can be difficult.</a:t>
            </a:r>
          </a:p>
          <a:p>
            <a:r>
              <a:rPr lang="en-US" sz="1800" dirty="0"/>
              <a:t>Requires a long-term commitment to a technology stack.</a:t>
            </a:r>
          </a:p>
          <a:p>
            <a:r>
              <a:rPr lang="en-US" sz="1800" dirty="0"/>
              <a:t>Continuous deployment is difficult</a:t>
            </a:r>
          </a:p>
          <a:p>
            <a:r>
              <a:rPr lang="en-US" sz="1800" dirty="0"/>
              <a:t>Harder to learn the bigger the application gets.</a:t>
            </a:r>
          </a:p>
        </p:txBody>
      </p:sp>
    </p:spTree>
    <p:extLst>
      <p:ext uri="{BB962C8B-B14F-4D97-AF65-F5344CB8AC3E}">
        <p14:creationId xmlns:p14="http://schemas.microsoft.com/office/powerpoint/2010/main" val="740809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fade">
                                      <p:cBhvr>
                                        <p:cTn id="12" dur="50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Effect transition="in" filter="fade">
                                      <p:cBhvr>
                                        <p:cTn id="17" dur="500"/>
                                        <p:tgtEl>
                                          <p:spTgt spid="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xEl>
                                              <p:pRg st="2" end="2"/>
                                            </p:txEl>
                                          </p:spTgt>
                                        </p:tgtEl>
                                        <p:attrNameLst>
                                          <p:attrName>style.visibility</p:attrName>
                                        </p:attrNameLst>
                                      </p:cBhvr>
                                      <p:to>
                                        <p:strVal val="visible"/>
                                      </p:to>
                                    </p:set>
                                    <p:animEffect transition="in" filter="fade">
                                      <p:cBhvr>
                                        <p:cTn id="22" dur="500"/>
                                        <p:tgtEl>
                                          <p:spTgt spid="1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xEl>
                                              <p:pRg st="3" end="3"/>
                                            </p:txEl>
                                          </p:spTgt>
                                        </p:tgtEl>
                                        <p:attrNameLst>
                                          <p:attrName>style.visibility</p:attrName>
                                        </p:attrNameLst>
                                      </p:cBhvr>
                                      <p:to>
                                        <p:strVal val="visible"/>
                                      </p:to>
                                    </p:set>
                                    <p:animEffect transition="in" filter="fade">
                                      <p:cBhvr>
                                        <p:cTn id="27"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005F9-55EB-4739-8EE0-A9F9A9F34D24}"/>
              </a:ext>
            </a:extLst>
          </p:cNvPr>
          <p:cNvSpPr>
            <a:spLocks noGrp="1"/>
          </p:cNvSpPr>
          <p:nvPr>
            <p:ph type="title"/>
          </p:nvPr>
        </p:nvSpPr>
        <p:spPr>
          <a:xfrm>
            <a:off x="8036041" y="618518"/>
            <a:ext cx="3281003" cy="1478570"/>
          </a:xfrm>
        </p:spPr>
        <p:txBody>
          <a:bodyPr anchor="b">
            <a:normAutofit/>
          </a:bodyPr>
          <a:lstStyle/>
          <a:p>
            <a:r>
              <a:rPr lang="en-US" sz="2800" dirty="0"/>
              <a:t>Ticketing using the </a:t>
            </a:r>
            <a:r>
              <a:rPr lang="en-US" sz="2800" dirty="0" err="1"/>
              <a:t>ndc</a:t>
            </a:r>
            <a:r>
              <a:rPr lang="en-US" sz="2800" dirty="0"/>
              <a:t> protocol</a:t>
            </a:r>
          </a:p>
        </p:txBody>
      </p:sp>
      <p:sp>
        <p:nvSpPr>
          <p:cNvPr id="13" name="Round Diagonal Corner Rectangle 11">
            <a:extLst>
              <a:ext uri="{FF2B5EF4-FFF2-40B4-BE49-F238E27FC236}">
                <a16:creationId xmlns:a16="http://schemas.microsoft.com/office/drawing/2014/main" id="{E4B7B3E3-827A-48BE-AD67-A57C45AA6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4">
            <a:extLst>
              <a:ext uri="{FF2B5EF4-FFF2-40B4-BE49-F238E27FC236}">
                <a16:creationId xmlns:a16="http://schemas.microsoft.com/office/drawing/2014/main" id="{4F883A52-BC4C-41EC-B86B-B4134684EC75}"/>
              </a:ext>
            </a:extLst>
          </p:cNvPr>
          <p:cNvPicPr>
            <a:picLocks noChangeAspect="1"/>
          </p:cNvPicPr>
          <p:nvPr/>
        </p:nvPicPr>
        <p:blipFill>
          <a:blip r:embed="rId3"/>
          <a:stretch>
            <a:fillRect/>
          </a:stretch>
        </p:blipFill>
        <p:spPr>
          <a:xfrm>
            <a:off x="1118988" y="2333681"/>
            <a:ext cx="6112382" cy="2185176"/>
          </a:xfrm>
          <a:prstGeom prst="rect">
            <a:avLst/>
          </a:prstGeom>
        </p:spPr>
      </p:pic>
      <p:sp>
        <p:nvSpPr>
          <p:cNvPr id="10" name="Content Placeholder 9">
            <a:extLst>
              <a:ext uri="{FF2B5EF4-FFF2-40B4-BE49-F238E27FC236}">
                <a16:creationId xmlns:a16="http://schemas.microsoft.com/office/drawing/2014/main" id="{58A4C92D-DF8E-46FA-BA26-8CFFB58CE38A}"/>
              </a:ext>
            </a:extLst>
          </p:cNvPr>
          <p:cNvSpPr>
            <a:spLocks noGrp="1"/>
          </p:cNvSpPr>
          <p:nvPr>
            <p:ph idx="1"/>
          </p:nvPr>
        </p:nvSpPr>
        <p:spPr>
          <a:xfrm>
            <a:off x="8036041" y="2249487"/>
            <a:ext cx="3281004" cy="3541714"/>
          </a:xfrm>
        </p:spPr>
        <p:txBody>
          <a:bodyPr>
            <a:normAutofit/>
          </a:bodyPr>
          <a:lstStyle/>
          <a:p>
            <a:r>
              <a:rPr lang="en-US" sz="1800" dirty="0"/>
              <a:t>Find the flight is done through the </a:t>
            </a:r>
            <a:r>
              <a:rPr lang="en-US" sz="1800" dirty="0" err="1"/>
              <a:t>AirShoppingRQ</a:t>
            </a:r>
            <a:r>
              <a:rPr lang="en-US" sz="1800" dirty="0"/>
              <a:t>/RS.</a:t>
            </a:r>
          </a:p>
          <a:p>
            <a:r>
              <a:rPr lang="en-US" sz="1800" dirty="0"/>
              <a:t>Booking a flight is done through </a:t>
            </a:r>
            <a:r>
              <a:rPr lang="en-US" sz="1800" dirty="0" err="1"/>
              <a:t>OrderCreateRQ</a:t>
            </a:r>
            <a:r>
              <a:rPr lang="en-US" sz="1800" dirty="0"/>
              <a:t>/</a:t>
            </a:r>
            <a:r>
              <a:rPr lang="en-US" sz="1800" dirty="0" err="1"/>
              <a:t>OrderViewRS</a:t>
            </a:r>
            <a:endParaRPr lang="en-US" sz="1800" dirty="0"/>
          </a:p>
          <a:p>
            <a:r>
              <a:rPr lang="en-US" sz="1800" dirty="0"/>
              <a:t>Then Ticket Flight is done through </a:t>
            </a:r>
            <a:r>
              <a:rPr lang="en-US" sz="1800" dirty="0" err="1"/>
              <a:t>AirDocIssueRQ</a:t>
            </a:r>
            <a:r>
              <a:rPr lang="en-US" sz="1800" dirty="0"/>
              <a:t>/</a:t>
            </a:r>
            <a:r>
              <a:rPr lang="en-US" sz="1800" dirty="0" err="1"/>
              <a:t>OrderViewRS</a:t>
            </a:r>
            <a:r>
              <a:rPr lang="en-US" sz="1800" dirty="0"/>
              <a:t> </a:t>
            </a:r>
          </a:p>
        </p:txBody>
      </p:sp>
    </p:spTree>
    <p:extLst>
      <p:ext uri="{BB962C8B-B14F-4D97-AF65-F5344CB8AC3E}">
        <p14:creationId xmlns:p14="http://schemas.microsoft.com/office/powerpoint/2010/main" val="3708931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fade">
                                      <p:cBhvr>
                                        <p:cTn id="12" dur="5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animEffect transition="in" filter="fade">
                                      <p:cBhvr>
                                        <p:cTn id="17" dur="500"/>
                                        <p:tgtEl>
                                          <p:spTgt spid="1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xEl>
                                              <p:pRg st="2" end="2"/>
                                            </p:txEl>
                                          </p:spTgt>
                                        </p:tgtEl>
                                        <p:attrNameLst>
                                          <p:attrName>style.visibility</p:attrName>
                                        </p:attrNameLst>
                                      </p:cBhvr>
                                      <p:to>
                                        <p:strVal val="visible"/>
                                      </p:to>
                                    </p:set>
                                    <p:animEffect transition="in" filter="fade">
                                      <p:cBhvr>
                                        <p:cTn id="22"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pic>
        <p:nvPicPr>
          <p:cNvPr id="75" name="Picture 2">
            <a:extLst>
              <a:ext uri="{FF2B5EF4-FFF2-40B4-BE49-F238E27FC236}">
                <a16:creationId xmlns:a16="http://schemas.microsoft.com/office/drawing/2014/main" id="{EA8ADA9F-99E3-4964-8962-1118D1439F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77" name="Group 76">
            <a:extLst>
              <a:ext uri="{FF2B5EF4-FFF2-40B4-BE49-F238E27FC236}">
                <a16:creationId xmlns:a16="http://schemas.microsoft.com/office/drawing/2014/main" id="{366C3164-AA9F-47E3-913A-4F002BC00F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78" name="Group 77">
              <a:extLst>
                <a:ext uri="{FF2B5EF4-FFF2-40B4-BE49-F238E27FC236}">
                  <a16:creationId xmlns:a16="http://schemas.microsoft.com/office/drawing/2014/main" id="{23FFBAC2-26D2-48B6-B2AA-34AEA0E79E2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90" name="Rectangle 5">
                <a:extLst>
                  <a:ext uri="{FF2B5EF4-FFF2-40B4-BE49-F238E27FC236}">
                    <a16:creationId xmlns:a16="http://schemas.microsoft.com/office/drawing/2014/main" id="{9B164BCB-27D3-4B8C-AC13-0A6F461082B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91" name="Freeform 6">
                <a:extLst>
                  <a:ext uri="{FF2B5EF4-FFF2-40B4-BE49-F238E27FC236}">
                    <a16:creationId xmlns:a16="http://schemas.microsoft.com/office/drawing/2014/main" id="{10B247BE-F4A2-4259-9B20-FB9A555D28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2" name="Freeform 7">
                <a:extLst>
                  <a:ext uri="{FF2B5EF4-FFF2-40B4-BE49-F238E27FC236}">
                    <a16:creationId xmlns:a16="http://schemas.microsoft.com/office/drawing/2014/main" id="{39322C5A-DB6D-4B28-8C1C-1B1E896789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3" name="Freeform 8">
                <a:extLst>
                  <a:ext uri="{FF2B5EF4-FFF2-40B4-BE49-F238E27FC236}">
                    <a16:creationId xmlns:a16="http://schemas.microsoft.com/office/drawing/2014/main" id="{67009B08-E345-4516-96EC-ED0AB1F30B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4" name="Freeform 9">
                <a:extLst>
                  <a:ext uri="{FF2B5EF4-FFF2-40B4-BE49-F238E27FC236}">
                    <a16:creationId xmlns:a16="http://schemas.microsoft.com/office/drawing/2014/main" id="{DFE2793C-165C-4635-A26E-C569C8E0C5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5" name="Freeform 10">
                <a:extLst>
                  <a:ext uri="{FF2B5EF4-FFF2-40B4-BE49-F238E27FC236}">
                    <a16:creationId xmlns:a16="http://schemas.microsoft.com/office/drawing/2014/main" id="{ECDFEF2C-7B0A-41A1-BB61-C92CB3E3A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6" name="Freeform 11">
                <a:extLst>
                  <a:ext uri="{FF2B5EF4-FFF2-40B4-BE49-F238E27FC236}">
                    <a16:creationId xmlns:a16="http://schemas.microsoft.com/office/drawing/2014/main" id="{0012A396-1946-4B40-AA39-0790157CE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7" name="Freeform 12">
                <a:extLst>
                  <a:ext uri="{FF2B5EF4-FFF2-40B4-BE49-F238E27FC236}">
                    <a16:creationId xmlns:a16="http://schemas.microsoft.com/office/drawing/2014/main" id="{CD6C6024-F73D-4991-97B9-BE53FF24E3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8" name="Freeform 13">
                <a:extLst>
                  <a:ext uri="{FF2B5EF4-FFF2-40B4-BE49-F238E27FC236}">
                    <a16:creationId xmlns:a16="http://schemas.microsoft.com/office/drawing/2014/main" id="{5977EDD1-3D10-43FA-B800-7A7C8112B7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9" name="Freeform 14">
                <a:extLst>
                  <a:ext uri="{FF2B5EF4-FFF2-40B4-BE49-F238E27FC236}">
                    <a16:creationId xmlns:a16="http://schemas.microsoft.com/office/drawing/2014/main" id="{D37988CF-9FC6-48F5-82F8-D2EB0178A3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0" name="Freeform 15">
                <a:extLst>
                  <a:ext uri="{FF2B5EF4-FFF2-40B4-BE49-F238E27FC236}">
                    <a16:creationId xmlns:a16="http://schemas.microsoft.com/office/drawing/2014/main" id="{EC5BB05B-491C-414A-91C3-B1CAB785A8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1" name="Line 16">
                <a:extLst>
                  <a:ext uri="{FF2B5EF4-FFF2-40B4-BE49-F238E27FC236}">
                    <a16:creationId xmlns:a16="http://schemas.microsoft.com/office/drawing/2014/main" id="{F3180CB6-F8D2-4596-B6CB-F9CEF5D3894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02" name="Freeform 17">
                <a:extLst>
                  <a:ext uri="{FF2B5EF4-FFF2-40B4-BE49-F238E27FC236}">
                    <a16:creationId xmlns:a16="http://schemas.microsoft.com/office/drawing/2014/main" id="{DF338DD3-80F8-4F68-AC7C-361ABF2A9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3" name="Freeform 18">
                <a:extLst>
                  <a:ext uri="{FF2B5EF4-FFF2-40B4-BE49-F238E27FC236}">
                    <a16:creationId xmlns:a16="http://schemas.microsoft.com/office/drawing/2014/main" id="{9666E4DB-B855-4A4E-BB50-1880738C1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4" name="Freeform 19">
                <a:extLst>
                  <a:ext uri="{FF2B5EF4-FFF2-40B4-BE49-F238E27FC236}">
                    <a16:creationId xmlns:a16="http://schemas.microsoft.com/office/drawing/2014/main" id="{F570FD9C-B435-4EF1-962C-621F1261AA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5" name="Freeform 20">
                <a:extLst>
                  <a:ext uri="{FF2B5EF4-FFF2-40B4-BE49-F238E27FC236}">
                    <a16:creationId xmlns:a16="http://schemas.microsoft.com/office/drawing/2014/main" id="{E236AF0B-3BDC-43C3-8FFC-2A94121E9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6" name="Rectangle 21">
                <a:extLst>
                  <a:ext uri="{FF2B5EF4-FFF2-40B4-BE49-F238E27FC236}">
                    <a16:creationId xmlns:a16="http://schemas.microsoft.com/office/drawing/2014/main" id="{3BA2C208-5097-4497-AA2C-ADDDAB48B6A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07" name="Freeform 22">
                <a:extLst>
                  <a:ext uri="{FF2B5EF4-FFF2-40B4-BE49-F238E27FC236}">
                    <a16:creationId xmlns:a16="http://schemas.microsoft.com/office/drawing/2014/main" id="{6A45DD96-8D07-43CA-B036-6FDA880A1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8" name="Freeform 23">
                <a:extLst>
                  <a:ext uri="{FF2B5EF4-FFF2-40B4-BE49-F238E27FC236}">
                    <a16:creationId xmlns:a16="http://schemas.microsoft.com/office/drawing/2014/main" id="{AF7F7CBB-E154-4CD5-9ED0-D5DDC1DFEA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9" name="Freeform 24">
                <a:extLst>
                  <a:ext uri="{FF2B5EF4-FFF2-40B4-BE49-F238E27FC236}">
                    <a16:creationId xmlns:a16="http://schemas.microsoft.com/office/drawing/2014/main" id="{EFF4AB16-41DD-4877-8C28-ED78F4CA7F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0" name="Freeform 25">
                <a:extLst>
                  <a:ext uri="{FF2B5EF4-FFF2-40B4-BE49-F238E27FC236}">
                    <a16:creationId xmlns:a16="http://schemas.microsoft.com/office/drawing/2014/main" id="{30BCBD5D-92EB-487E-B1D0-F9000D45D1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1" name="Freeform 26">
                <a:extLst>
                  <a:ext uri="{FF2B5EF4-FFF2-40B4-BE49-F238E27FC236}">
                    <a16:creationId xmlns:a16="http://schemas.microsoft.com/office/drawing/2014/main" id="{DA07BDB8-9827-4EBF-9B99-6C503EA0B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2" name="Freeform 27">
                <a:extLst>
                  <a:ext uri="{FF2B5EF4-FFF2-40B4-BE49-F238E27FC236}">
                    <a16:creationId xmlns:a16="http://schemas.microsoft.com/office/drawing/2014/main" id="{7F41FB05-1B3F-450A-A1A7-8C8BD182A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3" name="Freeform 28">
                <a:extLst>
                  <a:ext uri="{FF2B5EF4-FFF2-40B4-BE49-F238E27FC236}">
                    <a16:creationId xmlns:a16="http://schemas.microsoft.com/office/drawing/2014/main" id="{0629E219-1F32-41C1-B921-05E4561179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4" name="Freeform 29">
                <a:extLst>
                  <a:ext uri="{FF2B5EF4-FFF2-40B4-BE49-F238E27FC236}">
                    <a16:creationId xmlns:a16="http://schemas.microsoft.com/office/drawing/2014/main" id="{8081FB28-486E-4C09-9D15-0B2657B56FB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5" name="Freeform 30">
                <a:extLst>
                  <a:ext uri="{FF2B5EF4-FFF2-40B4-BE49-F238E27FC236}">
                    <a16:creationId xmlns:a16="http://schemas.microsoft.com/office/drawing/2014/main" id="{CB547EFB-F29D-4336-9644-0AE7A94EA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6" name="Freeform 31">
                <a:extLst>
                  <a:ext uri="{FF2B5EF4-FFF2-40B4-BE49-F238E27FC236}">
                    <a16:creationId xmlns:a16="http://schemas.microsoft.com/office/drawing/2014/main" id="{BB2793F4-FAD7-459A-BC46-06BB1D4FAAC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79" name="Group 78">
              <a:extLst>
                <a:ext uri="{FF2B5EF4-FFF2-40B4-BE49-F238E27FC236}">
                  <a16:creationId xmlns:a16="http://schemas.microsoft.com/office/drawing/2014/main" id="{FC01589C-0235-4B21-B264-777746D4D5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80" name="Freeform 32">
                <a:extLst>
                  <a:ext uri="{FF2B5EF4-FFF2-40B4-BE49-F238E27FC236}">
                    <a16:creationId xmlns:a16="http://schemas.microsoft.com/office/drawing/2014/main" id="{678F5669-8CE7-445E-8D54-49C5E2013B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33">
                <a:extLst>
                  <a:ext uri="{FF2B5EF4-FFF2-40B4-BE49-F238E27FC236}">
                    <a16:creationId xmlns:a16="http://schemas.microsoft.com/office/drawing/2014/main" id="{E93A3F8E-D876-485E-9EDC-43E315DE1EE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34">
                <a:extLst>
                  <a:ext uri="{FF2B5EF4-FFF2-40B4-BE49-F238E27FC236}">
                    <a16:creationId xmlns:a16="http://schemas.microsoft.com/office/drawing/2014/main" id="{B4F848A6-931A-4CC9-9B29-C7A9CEA3A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35">
                <a:extLst>
                  <a:ext uri="{FF2B5EF4-FFF2-40B4-BE49-F238E27FC236}">
                    <a16:creationId xmlns:a16="http://schemas.microsoft.com/office/drawing/2014/main" id="{5C4204D4-6782-4DB1-8FF8-86CC698AF2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36">
                <a:extLst>
                  <a:ext uri="{FF2B5EF4-FFF2-40B4-BE49-F238E27FC236}">
                    <a16:creationId xmlns:a16="http://schemas.microsoft.com/office/drawing/2014/main" id="{3907C583-5764-43DC-8AF9-992D3472F6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37">
                <a:extLst>
                  <a:ext uri="{FF2B5EF4-FFF2-40B4-BE49-F238E27FC236}">
                    <a16:creationId xmlns:a16="http://schemas.microsoft.com/office/drawing/2014/main" id="{56CE3D6E-1121-4EF2-9DFB-7F3937FCCD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38">
                <a:extLst>
                  <a:ext uri="{FF2B5EF4-FFF2-40B4-BE49-F238E27FC236}">
                    <a16:creationId xmlns:a16="http://schemas.microsoft.com/office/drawing/2014/main" id="{3AEB7245-E197-4AE5-BCFC-7821E49EFE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39">
                <a:extLst>
                  <a:ext uri="{FF2B5EF4-FFF2-40B4-BE49-F238E27FC236}">
                    <a16:creationId xmlns:a16="http://schemas.microsoft.com/office/drawing/2014/main" id="{801E9C76-F4FB-4C4D-9350-B526F294E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Freeform 40">
                <a:extLst>
                  <a:ext uri="{FF2B5EF4-FFF2-40B4-BE49-F238E27FC236}">
                    <a16:creationId xmlns:a16="http://schemas.microsoft.com/office/drawing/2014/main" id="{F9C0C5DE-6C8C-4CD0-9C91-6A132A06DA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Rectangle 41">
                <a:extLst>
                  <a:ext uri="{FF2B5EF4-FFF2-40B4-BE49-F238E27FC236}">
                    <a16:creationId xmlns:a16="http://schemas.microsoft.com/office/drawing/2014/main" id="{955A7039-8B66-4CF0-8048-0AD0F4A5B8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grpSp>
        <p:nvGrpSpPr>
          <p:cNvPr id="118" name="Group 117">
            <a:extLst>
              <a:ext uri="{FF2B5EF4-FFF2-40B4-BE49-F238E27FC236}">
                <a16:creationId xmlns:a16="http://schemas.microsoft.com/office/drawing/2014/main" id="{891D367A-4C8C-409F-93D9-FD02D0BC9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3" cy="6858001"/>
            <a:chOff x="0" y="-1"/>
            <a:chExt cx="12192003" cy="6858001"/>
          </a:xfrm>
        </p:grpSpPr>
        <p:sp useBgFill="1">
          <p:nvSpPr>
            <p:cNvPr id="119" name="Rectangle 118">
              <a:extLst>
                <a:ext uri="{FF2B5EF4-FFF2-40B4-BE49-F238E27FC236}">
                  <a16:creationId xmlns:a16="http://schemas.microsoft.com/office/drawing/2014/main" id="{50EC018E-7B11-4D3B-B7FE-DCFEC35F2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0" name="Picture 2">
              <a:extLst>
                <a:ext uri="{FF2B5EF4-FFF2-40B4-BE49-F238E27FC236}">
                  <a16:creationId xmlns:a16="http://schemas.microsoft.com/office/drawing/2014/main" id="{667FA462-522C-4B1C-A264-8880D5F357B3}"/>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pic>
        <p:nvPicPr>
          <p:cNvPr id="122" name="Picture 2">
            <a:extLst>
              <a:ext uri="{FF2B5EF4-FFF2-40B4-BE49-F238E27FC236}">
                <a16:creationId xmlns:a16="http://schemas.microsoft.com/office/drawing/2014/main" id="{7589240B-26BC-45BE-A858-3DF47A3922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24" name="Round Diagonal Corner Rectangle 6">
            <a:extLst>
              <a:ext uri="{FF2B5EF4-FFF2-40B4-BE49-F238E27FC236}">
                <a16:creationId xmlns:a16="http://schemas.microsoft.com/office/drawing/2014/main" id="{81E18780-A505-4639-9939-E204348C7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4" y="643466"/>
            <a:ext cx="10890781" cy="5571067"/>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3" name="Content Placeholder 4">
            <a:extLst>
              <a:ext uri="{FF2B5EF4-FFF2-40B4-BE49-F238E27FC236}">
                <a16:creationId xmlns:a16="http://schemas.microsoft.com/office/drawing/2014/main" id="{90D90E3F-5EEC-48FD-943D-3C01C0D8D2D8}"/>
              </a:ext>
            </a:extLst>
          </p:cNvPr>
          <p:cNvPicPr>
            <a:picLocks noChangeAspect="1"/>
          </p:cNvPicPr>
          <p:nvPr/>
        </p:nvPicPr>
        <p:blipFill rotWithShape="1">
          <a:blip r:embed="rId4"/>
          <a:srcRect b="56885"/>
          <a:stretch/>
        </p:blipFill>
        <p:spPr>
          <a:xfrm>
            <a:off x="1049336" y="961494"/>
            <a:ext cx="6457215" cy="2129765"/>
          </a:xfrm>
          <a:prstGeom prst="rect">
            <a:avLst/>
          </a:prstGeom>
        </p:spPr>
      </p:pic>
      <p:pic>
        <p:nvPicPr>
          <p:cNvPr id="125" name="Content Placeholder 4">
            <a:extLst>
              <a:ext uri="{FF2B5EF4-FFF2-40B4-BE49-F238E27FC236}">
                <a16:creationId xmlns:a16="http://schemas.microsoft.com/office/drawing/2014/main" id="{94DF68EC-F3DF-4481-9619-7C1BF597FEA9}"/>
              </a:ext>
            </a:extLst>
          </p:cNvPr>
          <p:cNvPicPr>
            <a:picLocks noChangeAspect="1"/>
          </p:cNvPicPr>
          <p:nvPr/>
        </p:nvPicPr>
        <p:blipFill rotWithShape="1">
          <a:blip r:embed="rId4"/>
          <a:srcRect l="1770" t="43891" b="28005"/>
          <a:stretch/>
        </p:blipFill>
        <p:spPr>
          <a:xfrm>
            <a:off x="1168404" y="3091260"/>
            <a:ext cx="6342915" cy="1388267"/>
          </a:xfrm>
          <a:prstGeom prst="rect">
            <a:avLst/>
          </a:prstGeom>
        </p:spPr>
      </p:pic>
      <p:pic>
        <p:nvPicPr>
          <p:cNvPr id="126" name="Content Placeholder 4">
            <a:extLst>
              <a:ext uri="{FF2B5EF4-FFF2-40B4-BE49-F238E27FC236}">
                <a16:creationId xmlns:a16="http://schemas.microsoft.com/office/drawing/2014/main" id="{3296613F-F3F2-4279-8561-B343EE7004DE}"/>
              </a:ext>
            </a:extLst>
          </p:cNvPr>
          <p:cNvPicPr>
            <a:picLocks noChangeAspect="1"/>
          </p:cNvPicPr>
          <p:nvPr/>
        </p:nvPicPr>
        <p:blipFill rotWithShape="1">
          <a:blip r:embed="rId4"/>
          <a:srcRect l="1770" t="71654" b="337"/>
          <a:stretch/>
        </p:blipFill>
        <p:spPr>
          <a:xfrm>
            <a:off x="1177928" y="4486405"/>
            <a:ext cx="6342915" cy="1388267"/>
          </a:xfrm>
          <a:prstGeom prst="rect">
            <a:avLst/>
          </a:prstGeom>
        </p:spPr>
      </p:pic>
      <p:sp>
        <p:nvSpPr>
          <p:cNvPr id="127" name="Content Placeholder 9">
            <a:extLst>
              <a:ext uri="{FF2B5EF4-FFF2-40B4-BE49-F238E27FC236}">
                <a16:creationId xmlns:a16="http://schemas.microsoft.com/office/drawing/2014/main" id="{6E0AB400-149C-4D95-870F-EBAC97C9E987}"/>
              </a:ext>
            </a:extLst>
          </p:cNvPr>
          <p:cNvSpPr>
            <a:spLocks noGrp="1"/>
          </p:cNvSpPr>
          <p:nvPr>
            <p:ph idx="1"/>
          </p:nvPr>
        </p:nvSpPr>
        <p:spPr>
          <a:xfrm>
            <a:off x="8055307" y="1730375"/>
            <a:ext cx="2724256" cy="2870200"/>
          </a:xfrm>
        </p:spPr>
        <p:txBody>
          <a:bodyPr>
            <a:noAutofit/>
          </a:bodyPr>
          <a:lstStyle/>
          <a:p>
            <a:r>
              <a:rPr lang="en-US" sz="2800" dirty="0">
                <a:solidFill>
                  <a:schemeClr val="bg1"/>
                </a:solidFill>
              </a:rPr>
              <a:t>PROBLEM!!!</a:t>
            </a:r>
          </a:p>
          <a:p>
            <a:r>
              <a:rPr lang="en-US" sz="2800" dirty="0">
                <a:solidFill>
                  <a:schemeClr val="bg1"/>
                </a:solidFill>
              </a:rPr>
              <a:t>TOO MUCH STRESS TO THE AGGREGATOR</a:t>
            </a:r>
          </a:p>
        </p:txBody>
      </p:sp>
      <p:sp>
        <p:nvSpPr>
          <p:cNvPr id="6" name="Oval 5">
            <a:extLst>
              <a:ext uri="{FF2B5EF4-FFF2-40B4-BE49-F238E27FC236}">
                <a16:creationId xmlns:a16="http://schemas.microsoft.com/office/drawing/2014/main" id="{70A3E1EE-142E-4C67-89F9-15822DCB0BB4}"/>
              </a:ext>
            </a:extLst>
          </p:cNvPr>
          <p:cNvSpPr/>
          <p:nvPr/>
        </p:nvSpPr>
        <p:spPr>
          <a:xfrm>
            <a:off x="4311465" y="1539875"/>
            <a:ext cx="1554480" cy="4559084"/>
          </a:xfrm>
          <a:prstGeom prst="ellipse">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90301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3"/>
                                        </p:tgtEl>
                                        <p:attrNameLst>
                                          <p:attrName>style.visibility</p:attrName>
                                        </p:attrNameLst>
                                      </p:cBhvr>
                                      <p:to>
                                        <p:strVal val="visible"/>
                                      </p:to>
                                    </p:set>
                                    <p:animEffect transition="in" filter="fade">
                                      <p:cBhvr>
                                        <p:cTn id="7" dur="500"/>
                                        <p:tgtEl>
                                          <p:spTgt spid="1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5"/>
                                        </p:tgtEl>
                                        <p:attrNameLst>
                                          <p:attrName>style.visibility</p:attrName>
                                        </p:attrNameLst>
                                      </p:cBhvr>
                                      <p:to>
                                        <p:strVal val="visible"/>
                                      </p:to>
                                    </p:set>
                                    <p:animEffect transition="in" filter="fade">
                                      <p:cBhvr>
                                        <p:cTn id="12" dur="500"/>
                                        <p:tgtEl>
                                          <p:spTgt spid="12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6"/>
                                        </p:tgtEl>
                                        <p:attrNameLst>
                                          <p:attrName>style.visibility</p:attrName>
                                        </p:attrNameLst>
                                      </p:cBhvr>
                                      <p:to>
                                        <p:strVal val="visible"/>
                                      </p:to>
                                    </p:set>
                                    <p:animEffect transition="in" filter="fade">
                                      <p:cBhvr>
                                        <p:cTn id="17" dur="500"/>
                                        <p:tgtEl>
                                          <p:spTgt spid="12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7">
                                            <p:txEl>
                                              <p:pRg st="0" end="0"/>
                                            </p:txEl>
                                          </p:spTgt>
                                        </p:tgtEl>
                                        <p:attrNameLst>
                                          <p:attrName>style.visibility</p:attrName>
                                        </p:attrNameLst>
                                      </p:cBhvr>
                                      <p:to>
                                        <p:strVal val="visible"/>
                                      </p:to>
                                    </p:set>
                                    <p:animEffect transition="in" filter="fade">
                                      <p:cBhvr>
                                        <p:cTn id="22" dur="500"/>
                                        <p:tgtEl>
                                          <p:spTgt spid="12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7">
                                            <p:txEl>
                                              <p:pRg st="1" end="1"/>
                                            </p:txEl>
                                          </p:spTgt>
                                        </p:tgtEl>
                                        <p:attrNameLst>
                                          <p:attrName>style.visibility</p:attrName>
                                        </p:attrNameLst>
                                      </p:cBhvr>
                                      <p:to>
                                        <p:strVal val="visible"/>
                                      </p:to>
                                    </p:set>
                                    <p:animEffect transition="in" filter="fade">
                                      <p:cBhvr>
                                        <p:cTn id="27" dur="500"/>
                                        <p:tgtEl>
                                          <p:spTgt spid="127">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 grpId="0" build="p"/>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B55D8-EF36-4010-8D9F-1EB98CB19051}"/>
              </a:ext>
            </a:extLst>
          </p:cNvPr>
          <p:cNvSpPr>
            <a:spLocks noGrp="1"/>
          </p:cNvSpPr>
          <p:nvPr>
            <p:ph type="title"/>
          </p:nvPr>
        </p:nvSpPr>
        <p:spPr>
          <a:xfrm>
            <a:off x="2331021" y="2689715"/>
            <a:ext cx="7194719" cy="1478570"/>
          </a:xfrm>
        </p:spPr>
        <p:txBody>
          <a:bodyPr>
            <a:noAutofit/>
          </a:bodyPr>
          <a:lstStyle/>
          <a:p>
            <a:r>
              <a:rPr lang="en-US" sz="12500" dirty="0"/>
              <a:t>SOLUTION</a:t>
            </a:r>
          </a:p>
        </p:txBody>
      </p:sp>
    </p:spTree>
    <p:extLst>
      <p:ext uri="{BB962C8B-B14F-4D97-AF65-F5344CB8AC3E}">
        <p14:creationId xmlns:p14="http://schemas.microsoft.com/office/powerpoint/2010/main" val="256255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extLst/>
          </a:blip>
          <a:stretch/>
        </a:blip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5FE07634-A83A-4681-9C1D-BC0775F9D29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4" name="Rectangle 13">
              <a:extLst>
                <a:ext uri="{FF2B5EF4-FFF2-40B4-BE49-F238E27FC236}">
                  <a16:creationId xmlns:a16="http://schemas.microsoft.com/office/drawing/2014/main" id="{BF62976A-266E-4650-88F2-C16130F3D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88D9B99B-59C2-481A-A948-F87920A7FE5E}"/>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2" name="Title 1">
            <a:extLst>
              <a:ext uri="{FF2B5EF4-FFF2-40B4-BE49-F238E27FC236}">
                <a16:creationId xmlns:a16="http://schemas.microsoft.com/office/drawing/2014/main" id="{59BDEEAA-BA49-4FEE-B70F-D22F6BBDDAC1}"/>
              </a:ext>
            </a:extLst>
          </p:cNvPr>
          <p:cNvSpPr>
            <a:spLocks noGrp="1"/>
          </p:cNvSpPr>
          <p:nvPr>
            <p:ph type="title"/>
          </p:nvPr>
        </p:nvSpPr>
        <p:spPr>
          <a:xfrm>
            <a:off x="7962519" y="130889"/>
            <a:ext cx="3815143" cy="2675098"/>
          </a:xfrm>
        </p:spPr>
        <p:txBody>
          <a:bodyPr>
            <a:normAutofit/>
          </a:bodyPr>
          <a:lstStyle/>
          <a:p>
            <a:r>
              <a:rPr lang="en-US" sz="4400" dirty="0"/>
              <a:t>Microservice</a:t>
            </a:r>
            <a:br>
              <a:rPr lang="en-US" sz="4400" dirty="0"/>
            </a:br>
            <a:r>
              <a:rPr lang="en-US" sz="4400" dirty="0"/>
              <a:t>architecture</a:t>
            </a:r>
          </a:p>
        </p:txBody>
      </p:sp>
      <p:grpSp>
        <p:nvGrpSpPr>
          <p:cNvPr id="17" name="Group 16">
            <a:extLst>
              <a:ext uri="{FF2B5EF4-FFF2-40B4-BE49-F238E27FC236}">
                <a16:creationId xmlns:a16="http://schemas.microsoft.com/office/drawing/2014/main" id="{A2E1FE48-FA7B-4262-B922-041542931DD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8" name="Rectangle 17">
              <a:extLst>
                <a:ext uri="{FF2B5EF4-FFF2-40B4-BE49-F238E27FC236}">
                  <a16:creationId xmlns:a16="http://schemas.microsoft.com/office/drawing/2014/main" id="{F2E644B1-8F72-4AC4-89F1-EB3A027341E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9" name="Freeform 6">
              <a:extLst>
                <a:ext uri="{FF2B5EF4-FFF2-40B4-BE49-F238E27FC236}">
                  <a16:creationId xmlns:a16="http://schemas.microsoft.com/office/drawing/2014/main" id="{1781B8E8-8A26-4FFB-BE0C-7C0C644F7C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0" name="Freeform 7">
              <a:extLst>
                <a:ext uri="{FF2B5EF4-FFF2-40B4-BE49-F238E27FC236}">
                  <a16:creationId xmlns:a16="http://schemas.microsoft.com/office/drawing/2014/main" id="{4109D997-E9DF-4429-A643-3E691E2B70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 name="Rectangle 20">
              <a:extLst>
                <a:ext uri="{FF2B5EF4-FFF2-40B4-BE49-F238E27FC236}">
                  <a16:creationId xmlns:a16="http://schemas.microsoft.com/office/drawing/2014/main" id="{B392695A-F131-4C51-B689-3F4D5B1A2F1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22" name="Freeform 9">
              <a:extLst>
                <a:ext uri="{FF2B5EF4-FFF2-40B4-BE49-F238E27FC236}">
                  <a16:creationId xmlns:a16="http://schemas.microsoft.com/office/drawing/2014/main" id="{8218EC3E-07D0-417A-B0A8-057F825EF7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 name="Freeform 10">
              <a:extLst>
                <a:ext uri="{FF2B5EF4-FFF2-40B4-BE49-F238E27FC236}">
                  <a16:creationId xmlns:a16="http://schemas.microsoft.com/office/drawing/2014/main" id="{B036399E-7675-47B6-A645-242946879E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 name="Freeform 11">
              <a:extLst>
                <a:ext uri="{FF2B5EF4-FFF2-40B4-BE49-F238E27FC236}">
                  <a16:creationId xmlns:a16="http://schemas.microsoft.com/office/drawing/2014/main" id="{C44A0438-B8A4-43B3-B17C-B919FCD92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 name="Freeform 12">
              <a:extLst>
                <a:ext uri="{FF2B5EF4-FFF2-40B4-BE49-F238E27FC236}">
                  <a16:creationId xmlns:a16="http://schemas.microsoft.com/office/drawing/2014/main" id="{ABC7257F-6F64-4B81-BDA7-7C232BCBA26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 name="Freeform 13">
              <a:extLst>
                <a:ext uri="{FF2B5EF4-FFF2-40B4-BE49-F238E27FC236}">
                  <a16:creationId xmlns:a16="http://schemas.microsoft.com/office/drawing/2014/main" id="{72DD7E92-F033-480C-A220-63CE422C3A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 name="Freeform 14">
              <a:extLst>
                <a:ext uri="{FF2B5EF4-FFF2-40B4-BE49-F238E27FC236}">
                  <a16:creationId xmlns:a16="http://schemas.microsoft.com/office/drawing/2014/main" id="{444A9AC9-463E-45E7-A818-13F664F7C0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 name="Freeform 15">
              <a:extLst>
                <a:ext uri="{FF2B5EF4-FFF2-40B4-BE49-F238E27FC236}">
                  <a16:creationId xmlns:a16="http://schemas.microsoft.com/office/drawing/2014/main" id="{6CCE9BBE-5DE3-4991-80CA-DFEB928673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 name="Freeform 16">
              <a:extLst>
                <a:ext uri="{FF2B5EF4-FFF2-40B4-BE49-F238E27FC236}">
                  <a16:creationId xmlns:a16="http://schemas.microsoft.com/office/drawing/2014/main" id="{3180F6DF-A13F-491C-BF97-B206E3E7B9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 name="Freeform 17">
              <a:extLst>
                <a:ext uri="{FF2B5EF4-FFF2-40B4-BE49-F238E27FC236}">
                  <a16:creationId xmlns:a16="http://schemas.microsoft.com/office/drawing/2014/main" id="{CAD0E44C-73C8-42BB-ADA8-2BA6B3082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 name="Freeform 18">
              <a:extLst>
                <a:ext uri="{FF2B5EF4-FFF2-40B4-BE49-F238E27FC236}">
                  <a16:creationId xmlns:a16="http://schemas.microsoft.com/office/drawing/2014/main" id="{436EC43E-A70D-4E5C-B275-35CA8E93C1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 name="Freeform 19">
              <a:extLst>
                <a:ext uri="{FF2B5EF4-FFF2-40B4-BE49-F238E27FC236}">
                  <a16:creationId xmlns:a16="http://schemas.microsoft.com/office/drawing/2014/main" id="{ADE7E5B6-2E2A-4F56-9E90-F8613E6D1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 name="Freeform 20">
              <a:extLst>
                <a:ext uri="{FF2B5EF4-FFF2-40B4-BE49-F238E27FC236}">
                  <a16:creationId xmlns:a16="http://schemas.microsoft.com/office/drawing/2014/main" id="{86B9E49B-AE8D-47E0-BACC-A6D0AC3AB2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4" name="Freeform 21">
              <a:extLst>
                <a:ext uri="{FF2B5EF4-FFF2-40B4-BE49-F238E27FC236}">
                  <a16:creationId xmlns:a16="http://schemas.microsoft.com/office/drawing/2014/main" id="{2EB961AF-CD61-41BA-B0B2-0741A5ED64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5" name="Freeform 22">
              <a:extLst>
                <a:ext uri="{FF2B5EF4-FFF2-40B4-BE49-F238E27FC236}">
                  <a16:creationId xmlns:a16="http://schemas.microsoft.com/office/drawing/2014/main" id="{DC42BDA1-810A-4135-B3B1-B3161D372A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6" name="Freeform 23">
              <a:extLst>
                <a:ext uri="{FF2B5EF4-FFF2-40B4-BE49-F238E27FC236}">
                  <a16:creationId xmlns:a16="http://schemas.microsoft.com/office/drawing/2014/main" id="{FA51FCA8-FCF4-4116-8CB2-5C539E37F4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7" name="Freeform 24">
              <a:extLst>
                <a:ext uri="{FF2B5EF4-FFF2-40B4-BE49-F238E27FC236}">
                  <a16:creationId xmlns:a16="http://schemas.microsoft.com/office/drawing/2014/main" id="{F2850A10-CDBC-462A-8CB7-02587468344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8" name="Freeform 25">
              <a:extLst>
                <a:ext uri="{FF2B5EF4-FFF2-40B4-BE49-F238E27FC236}">
                  <a16:creationId xmlns:a16="http://schemas.microsoft.com/office/drawing/2014/main" id="{738A37B9-77C2-4464-BF1F-2AF25A0D29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9" name="Freeform 26">
              <a:extLst>
                <a:ext uri="{FF2B5EF4-FFF2-40B4-BE49-F238E27FC236}">
                  <a16:creationId xmlns:a16="http://schemas.microsoft.com/office/drawing/2014/main" id="{89026C8B-A162-4523-A51B-9F1200BC60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0" name="Freeform 27">
              <a:extLst>
                <a:ext uri="{FF2B5EF4-FFF2-40B4-BE49-F238E27FC236}">
                  <a16:creationId xmlns:a16="http://schemas.microsoft.com/office/drawing/2014/main" id="{5B76BC40-1FA2-477D-B2C2-4763577DB7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1" name="Freeform 28">
              <a:extLst>
                <a:ext uri="{FF2B5EF4-FFF2-40B4-BE49-F238E27FC236}">
                  <a16:creationId xmlns:a16="http://schemas.microsoft.com/office/drawing/2014/main" id="{6BC68EAA-2809-4AE4-80C1-2555CEF73D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2" name="Freeform 29">
              <a:extLst>
                <a:ext uri="{FF2B5EF4-FFF2-40B4-BE49-F238E27FC236}">
                  <a16:creationId xmlns:a16="http://schemas.microsoft.com/office/drawing/2014/main" id="{FE709D1B-0541-4414-9E87-CF7D6918C1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3" name="Freeform 30">
              <a:extLst>
                <a:ext uri="{FF2B5EF4-FFF2-40B4-BE49-F238E27FC236}">
                  <a16:creationId xmlns:a16="http://schemas.microsoft.com/office/drawing/2014/main" id="{33BCB888-11B8-4D01-BCDA-59BBA28DC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4" name="Freeform 31">
              <a:extLst>
                <a:ext uri="{FF2B5EF4-FFF2-40B4-BE49-F238E27FC236}">
                  <a16:creationId xmlns:a16="http://schemas.microsoft.com/office/drawing/2014/main" id="{28E5CE3E-C11A-4CF7-82BF-37D1221D4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5" name="Freeform 32">
              <a:extLst>
                <a:ext uri="{FF2B5EF4-FFF2-40B4-BE49-F238E27FC236}">
                  <a16:creationId xmlns:a16="http://schemas.microsoft.com/office/drawing/2014/main" id="{55284FC3-21FB-4FA7-B695-2D6A9CEF73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6" name="Rectangle 45">
              <a:extLst>
                <a:ext uri="{FF2B5EF4-FFF2-40B4-BE49-F238E27FC236}">
                  <a16:creationId xmlns:a16="http://schemas.microsoft.com/office/drawing/2014/main" id="{13DA6B78-00DE-4E55-9124-EFD72519BB9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47" name="Freeform 34">
              <a:extLst>
                <a:ext uri="{FF2B5EF4-FFF2-40B4-BE49-F238E27FC236}">
                  <a16:creationId xmlns:a16="http://schemas.microsoft.com/office/drawing/2014/main" id="{D4602B0F-2844-48BE-9B4A-0366AC90450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8" name="Freeform 35">
              <a:extLst>
                <a:ext uri="{FF2B5EF4-FFF2-40B4-BE49-F238E27FC236}">
                  <a16:creationId xmlns:a16="http://schemas.microsoft.com/office/drawing/2014/main" id="{E31E05BB-6004-474D-9900-D990378FD3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9" name="Freeform 36">
              <a:extLst>
                <a:ext uri="{FF2B5EF4-FFF2-40B4-BE49-F238E27FC236}">
                  <a16:creationId xmlns:a16="http://schemas.microsoft.com/office/drawing/2014/main" id="{00BD01ED-F65D-4601-A77D-508E960E0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0" name="Freeform 37">
              <a:extLst>
                <a:ext uri="{FF2B5EF4-FFF2-40B4-BE49-F238E27FC236}">
                  <a16:creationId xmlns:a16="http://schemas.microsoft.com/office/drawing/2014/main" id="{FD307CAE-789C-4E80-B6F1-9858A3ABA3F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1" name="Freeform 38">
              <a:extLst>
                <a:ext uri="{FF2B5EF4-FFF2-40B4-BE49-F238E27FC236}">
                  <a16:creationId xmlns:a16="http://schemas.microsoft.com/office/drawing/2014/main" id="{94B97B29-709E-4E24-B2FA-EF84AA12D2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2" name="Freeform 39">
              <a:extLst>
                <a:ext uri="{FF2B5EF4-FFF2-40B4-BE49-F238E27FC236}">
                  <a16:creationId xmlns:a16="http://schemas.microsoft.com/office/drawing/2014/main" id="{C05D52B9-1FA2-4E7C-8229-B09811A90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3" name="Freeform 40">
              <a:extLst>
                <a:ext uri="{FF2B5EF4-FFF2-40B4-BE49-F238E27FC236}">
                  <a16:creationId xmlns:a16="http://schemas.microsoft.com/office/drawing/2014/main" id="{CC0A5575-2FB9-440F-B9A8-E0DDE1C37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4" name="Freeform 41">
              <a:extLst>
                <a:ext uri="{FF2B5EF4-FFF2-40B4-BE49-F238E27FC236}">
                  <a16:creationId xmlns:a16="http://schemas.microsoft.com/office/drawing/2014/main" id="{AFFCC88F-01DF-4DE1-8CD5-88631E3091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5" name="Freeform 42">
              <a:extLst>
                <a:ext uri="{FF2B5EF4-FFF2-40B4-BE49-F238E27FC236}">
                  <a16:creationId xmlns:a16="http://schemas.microsoft.com/office/drawing/2014/main" id="{33EEC40B-E2CD-4BAC-94D6-85B7071422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6" name="Freeform 43">
              <a:extLst>
                <a:ext uri="{FF2B5EF4-FFF2-40B4-BE49-F238E27FC236}">
                  <a16:creationId xmlns:a16="http://schemas.microsoft.com/office/drawing/2014/main" id="{3E0E9643-5C60-4933-BB1B-9A09057E72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7" name="Freeform 44">
              <a:extLst>
                <a:ext uri="{FF2B5EF4-FFF2-40B4-BE49-F238E27FC236}">
                  <a16:creationId xmlns:a16="http://schemas.microsoft.com/office/drawing/2014/main" id="{94F86E92-9EC7-437C-946B-31E7C1C4771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8" name="Rectangle 57">
              <a:extLst>
                <a:ext uri="{FF2B5EF4-FFF2-40B4-BE49-F238E27FC236}">
                  <a16:creationId xmlns:a16="http://schemas.microsoft.com/office/drawing/2014/main" id="{BE9A51BE-C514-46B5-ABA6-7E7C878F8E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59" name="Freeform 46">
              <a:extLst>
                <a:ext uri="{FF2B5EF4-FFF2-40B4-BE49-F238E27FC236}">
                  <a16:creationId xmlns:a16="http://schemas.microsoft.com/office/drawing/2014/main" id="{8B255447-F0E9-4D96-A4B0-F9EDDE58A3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0" name="Freeform 47">
              <a:extLst>
                <a:ext uri="{FF2B5EF4-FFF2-40B4-BE49-F238E27FC236}">
                  <a16:creationId xmlns:a16="http://schemas.microsoft.com/office/drawing/2014/main" id="{AFAC5F3A-3BE7-489E-A848-498B9995F1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1" name="Freeform 48">
              <a:extLst>
                <a:ext uri="{FF2B5EF4-FFF2-40B4-BE49-F238E27FC236}">
                  <a16:creationId xmlns:a16="http://schemas.microsoft.com/office/drawing/2014/main" id="{A974E7AA-5EF3-4817-B0AE-4C1A784EE9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2" name="Freeform 49">
              <a:extLst>
                <a:ext uri="{FF2B5EF4-FFF2-40B4-BE49-F238E27FC236}">
                  <a16:creationId xmlns:a16="http://schemas.microsoft.com/office/drawing/2014/main" id="{8AA54AC1-3E87-49C0-A594-87829A2CFF3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3" name="Freeform 50">
              <a:extLst>
                <a:ext uri="{FF2B5EF4-FFF2-40B4-BE49-F238E27FC236}">
                  <a16:creationId xmlns:a16="http://schemas.microsoft.com/office/drawing/2014/main" id="{CC237789-73BC-4BD9-BFE8-1325FA4B52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4" name="Freeform 51">
              <a:extLst>
                <a:ext uri="{FF2B5EF4-FFF2-40B4-BE49-F238E27FC236}">
                  <a16:creationId xmlns:a16="http://schemas.microsoft.com/office/drawing/2014/main" id="{DCF4052D-CF62-47DC-991E-49D0BA908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5" name="Freeform 52">
              <a:extLst>
                <a:ext uri="{FF2B5EF4-FFF2-40B4-BE49-F238E27FC236}">
                  <a16:creationId xmlns:a16="http://schemas.microsoft.com/office/drawing/2014/main" id="{2ABD9104-C938-44F2-8622-8407A2593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6" name="Freeform 53">
              <a:extLst>
                <a:ext uri="{FF2B5EF4-FFF2-40B4-BE49-F238E27FC236}">
                  <a16:creationId xmlns:a16="http://schemas.microsoft.com/office/drawing/2014/main" id="{4AA18F60-3E86-4A5A-B82E-A79183ED363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7" name="Freeform 54">
              <a:extLst>
                <a:ext uri="{FF2B5EF4-FFF2-40B4-BE49-F238E27FC236}">
                  <a16:creationId xmlns:a16="http://schemas.microsoft.com/office/drawing/2014/main" id="{0F34C941-6196-4937-99E5-14AAD23F28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8" name="Freeform 55">
              <a:extLst>
                <a:ext uri="{FF2B5EF4-FFF2-40B4-BE49-F238E27FC236}">
                  <a16:creationId xmlns:a16="http://schemas.microsoft.com/office/drawing/2014/main" id="{60DB8A6C-23D7-4A88-BDCE-8FEC86A12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9" name="Freeform 56">
              <a:extLst>
                <a:ext uri="{FF2B5EF4-FFF2-40B4-BE49-F238E27FC236}">
                  <a16:creationId xmlns:a16="http://schemas.microsoft.com/office/drawing/2014/main" id="{29F5F702-AEE6-4633-BB20-7A15C3A31F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0" name="Freeform 57">
              <a:extLst>
                <a:ext uri="{FF2B5EF4-FFF2-40B4-BE49-F238E27FC236}">
                  <a16:creationId xmlns:a16="http://schemas.microsoft.com/office/drawing/2014/main" id="{F30C7A45-6890-4EA5-9F6B-E2AB4D04C5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1" name="Freeform 58">
              <a:extLst>
                <a:ext uri="{FF2B5EF4-FFF2-40B4-BE49-F238E27FC236}">
                  <a16:creationId xmlns:a16="http://schemas.microsoft.com/office/drawing/2014/main" id="{F31A7373-F68A-485D-95DC-B53ACC7B5F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pic>
        <p:nvPicPr>
          <p:cNvPr id="8" name="Content Placeholder 4">
            <a:extLst>
              <a:ext uri="{FF2B5EF4-FFF2-40B4-BE49-F238E27FC236}">
                <a16:creationId xmlns:a16="http://schemas.microsoft.com/office/drawing/2014/main" id="{3E2D546A-9839-40B7-A346-5734730DD68E}"/>
              </a:ext>
            </a:extLst>
          </p:cNvPr>
          <p:cNvPicPr>
            <a:picLocks noChangeAspect="1"/>
          </p:cNvPicPr>
          <p:nvPr/>
        </p:nvPicPr>
        <p:blipFill rotWithShape="1">
          <a:blip r:embed="rId4"/>
          <a:srcRect l="6837" r="8574" b="1"/>
          <a:stretch/>
        </p:blipFill>
        <p:spPr>
          <a:xfrm>
            <a:off x="236183" y="192911"/>
            <a:ext cx="7250934" cy="6497167"/>
          </a:xfrm>
          <a:prstGeom prst="round2DiagRect">
            <a:avLst>
              <a:gd name="adj1" fmla="val 16667"/>
              <a:gd name="adj2" fmla="val 4646"/>
            </a:avLst>
          </a:prstGeom>
          <a:ln w="88900" cap="sq">
            <a:solidFill>
              <a:srgbClr val="FFFFFF"/>
            </a:solidFill>
            <a:miter lim="800000"/>
          </a:ln>
          <a:effectLst>
            <a:outerShdw blurRad="254000" algn="tl" rotWithShape="0">
              <a:srgbClr val="000000">
                <a:alpha val="43000"/>
              </a:srgbClr>
            </a:outerShdw>
          </a:effectLst>
        </p:spPr>
      </p:pic>
      <p:sp>
        <p:nvSpPr>
          <p:cNvPr id="10" name="Content Placeholder 9">
            <a:extLst>
              <a:ext uri="{FF2B5EF4-FFF2-40B4-BE49-F238E27FC236}">
                <a16:creationId xmlns:a16="http://schemas.microsoft.com/office/drawing/2014/main" id="{E017ECBE-1FC4-4F00-98E3-1BFF5B93EE2F}"/>
              </a:ext>
            </a:extLst>
          </p:cNvPr>
          <p:cNvSpPr>
            <a:spLocks noGrp="1"/>
          </p:cNvSpPr>
          <p:nvPr>
            <p:ph idx="1"/>
          </p:nvPr>
        </p:nvSpPr>
        <p:spPr>
          <a:xfrm>
            <a:off x="7959345" y="2250144"/>
            <a:ext cx="3084892" cy="4360206"/>
          </a:xfrm>
        </p:spPr>
        <p:txBody>
          <a:bodyPr>
            <a:normAutofit/>
          </a:bodyPr>
          <a:lstStyle/>
          <a:p>
            <a:r>
              <a:rPr lang="en-US" sz="1800" dirty="0"/>
              <a:t>Application can be broken down into different services for the different NDC transactions.</a:t>
            </a:r>
          </a:p>
          <a:p>
            <a:r>
              <a:rPr lang="en-US" sz="1800" dirty="0"/>
              <a:t>Every service can be written independently with different programming languages and architecture.</a:t>
            </a:r>
          </a:p>
          <a:p>
            <a:r>
              <a:rPr lang="en-US" sz="1800" dirty="0"/>
              <a:t>Scalability!!!</a:t>
            </a:r>
          </a:p>
          <a:p>
            <a:r>
              <a:rPr lang="en-US" sz="1800" dirty="0"/>
              <a:t>Efficiency!!!</a:t>
            </a:r>
          </a:p>
          <a:p>
            <a:endParaRPr lang="en-US" sz="1800" dirty="0"/>
          </a:p>
        </p:txBody>
      </p:sp>
    </p:spTree>
    <p:extLst>
      <p:ext uri="{BB962C8B-B14F-4D97-AF65-F5344CB8AC3E}">
        <p14:creationId xmlns:p14="http://schemas.microsoft.com/office/powerpoint/2010/main" val="1298152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fade">
                                      <p:cBhvr>
                                        <p:cTn id="12" dur="5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animEffect transition="in" filter="fade">
                                      <p:cBhvr>
                                        <p:cTn id="17" dur="500"/>
                                        <p:tgtEl>
                                          <p:spTgt spid="1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xEl>
                                              <p:pRg st="2" end="2"/>
                                            </p:txEl>
                                          </p:spTgt>
                                        </p:tgtEl>
                                        <p:attrNameLst>
                                          <p:attrName>style.visibility</p:attrName>
                                        </p:attrNameLst>
                                      </p:cBhvr>
                                      <p:to>
                                        <p:strVal val="visible"/>
                                      </p:to>
                                    </p:set>
                                    <p:animEffect transition="in" filter="fade">
                                      <p:cBhvr>
                                        <p:cTn id="22" dur="500"/>
                                        <p:tgtEl>
                                          <p:spTgt spid="10">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xEl>
                                              <p:pRg st="3" end="3"/>
                                            </p:txEl>
                                          </p:spTgt>
                                        </p:tgtEl>
                                        <p:attrNameLst>
                                          <p:attrName>style.visibility</p:attrName>
                                        </p:attrNameLst>
                                      </p:cBhvr>
                                      <p:to>
                                        <p:strVal val="visible"/>
                                      </p:to>
                                    </p:set>
                                    <p:animEffect transition="in" filter="fade">
                                      <p:cBhvr>
                                        <p:cTn id="27"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D07CE-8815-42E8-AB58-3443ACCBE628}"/>
              </a:ext>
            </a:extLst>
          </p:cNvPr>
          <p:cNvSpPr>
            <a:spLocks noGrp="1"/>
          </p:cNvSpPr>
          <p:nvPr>
            <p:ph type="title"/>
          </p:nvPr>
        </p:nvSpPr>
        <p:spPr>
          <a:xfrm>
            <a:off x="1043759" y="618518"/>
            <a:ext cx="3297422" cy="1478570"/>
          </a:xfrm>
        </p:spPr>
        <p:txBody>
          <a:bodyPr/>
          <a:lstStyle/>
          <a:p>
            <a:r>
              <a:rPr lang="en-US" dirty="0"/>
              <a:t>API Gateway</a:t>
            </a:r>
          </a:p>
        </p:txBody>
      </p:sp>
      <p:pic>
        <p:nvPicPr>
          <p:cNvPr id="4" name="Content Placeholder 4">
            <a:extLst>
              <a:ext uri="{FF2B5EF4-FFF2-40B4-BE49-F238E27FC236}">
                <a16:creationId xmlns:a16="http://schemas.microsoft.com/office/drawing/2014/main" id="{9A53CDA8-57CC-49EF-BC60-62F0E1836B4B}"/>
              </a:ext>
            </a:extLst>
          </p:cNvPr>
          <p:cNvPicPr>
            <a:picLocks noGrp="1" noChangeAspect="1"/>
          </p:cNvPicPr>
          <p:nvPr>
            <p:ph idx="1"/>
          </p:nvPr>
        </p:nvPicPr>
        <p:blipFill rotWithShape="1">
          <a:blip r:embed="rId2"/>
          <a:srcRect l="29191" t="29806" r="28033" b="37934"/>
          <a:stretch/>
        </p:blipFill>
        <p:spPr>
          <a:xfrm>
            <a:off x="1043759" y="2336779"/>
            <a:ext cx="5757949" cy="3338004"/>
          </a:xfrm>
          <a:prstGeom prst="round2DiagRect">
            <a:avLst>
              <a:gd name="adj1" fmla="val 16667"/>
              <a:gd name="adj2" fmla="val 4646"/>
            </a:avLst>
          </a:prstGeom>
          <a:ln w="88900" cap="sq">
            <a:solidFill>
              <a:srgbClr val="FFFFFF"/>
            </a:solidFill>
            <a:miter lim="800000"/>
          </a:ln>
          <a:effectLst>
            <a:outerShdw blurRad="254000" algn="tl" rotWithShape="0">
              <a:srgbClr val="000000">
                <a:alpha val="43000"/>
              </a:srgbClr>
            </a:outerShdw>
          </a:effectLst>
        </p:spPr>
      </p:pic>
      <p:sp>
        <p:nvSpPr>
          <p:cNvPr id="5" name="Content Placeholder 9">
            <a:extLst>
              <a:ext uri="{FF2B5EF4-FFF2-40B4-BE49-F238E27FC236}">
                <a16:creationId xmlns:a16="http://schemas.microsoft.com/office/drawing/2014/main" id="{14EB860A-F074-4464-8667-A965DB1AF10C}"/>
              </a:ext>
            </a:extLst>
          </p:cNvPr>
          <p:cNvSpPr txBox="1">
            <a:spLocks/>
          </p:cNvSpPr>
          <p:nvPr/>
        </p:nvSpPr>
        <p:spPr>
          <a:xfrm>
            <a:off x="7266545" y="400707"/>
            <a:ext cx="4598633" cy="411033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t>The API Gateway takes all the requests from the clients, then routes them to the appropriate microservice with request routing, composition, and protocol translation. Typically it handles a request by invoking multiple microservices and aggregating the results, to determine the best path. It can translate between web protocols and web-unfriendly protocols that are used internally.</a:t>
            </a:r>
            <a:endParaRPr lang="en-US" sz="1800" dirty="0"/>
          </a:p>
        </p:txBody>
      </p:sp>
      <p:sp>
        <p:nvSpPr>
          <p:cNvPr id="6" name="Content Placeholder 9">
            <a:extLst>
              <a:ext uri="{FF2B5EF4-FFF2-40B4-BE49-F238E27FC236}">
                <a16:creationId xmlns:a16="http://schemas.microsoft.com/office/drawing/2014/main" id="{26E0EA22-9D63-4D7D-92E6-69235D3EEFF7}"/>
              </a:ext>
            </a:extLst>
          </p:cNvPr>
          <p:cNvSpPr txBox="1">
            <a:spLocks/>
          </p:cNvSpPr>
          <p:nvPr/>
        </p:nvSpPr>
        <p:spPr>
          <a:xfrm>
            <a:off x="9254263" y="4429760"/>
            <a:ext cx="2714218" cy="194625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dirty="0"/>
              <a:t>Features:</a:t>
            </a:r>
          </a:p>
          <a:p>
            <a:r>
              <a:rPr lang="en-US" sz="1800" dirty="0"/>
              <a:t>Load Balancing.</a:t>
            </a:r>
          </a:p>
          <a:p>
            <a:r>
              <a:rPr lang="en-US" sz="1800" dirty="0"/>
              <a:t>Security.</a:t>
            </a:r>
          </a:p>
          <a:p>
            <a:r>
              <a:rPr lang="en-US" sz="1800" dirty="0"/>
              <a:t>Routing.</a:t>
            </a:r>
          </a:p>
          <a:p>
            <a:r>
              <a:rPr lang="en-US" sz="1800" dirty="0"/>
              <a:t>Monitoring and Analytics</a:t>
            </a:r>
          </a:p>
          <a:p>
            <a:endParaRPr lang="en-US" sz="1800" dirty="0"/>
          </a:p>
        </p:txBody>
      </p:sp>
    </p:spTree>
    <p:extLst>
      <p:ext uri="{BB962C8B-B14F-4D97-AF65-F5344CB8AC3E}">
        <p14:creationId xmlns:p14="http://schemas.microsoft.com/office/powerpoint/2010/main" val="714988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extLst/>
          </a:blip>
          <a:stretch/>
        </a:blipFill>
        <a:effectLst/>
      </p:bgPr>
    </p:bg>
    <p:spTree>
      <p:nvGrpSpPr>
        <p:cNvPr id="1" name=""/>
        <p:cNvGrpSpPr/>
        <p:nvPr/>
      </p:nvGrpSpPr>
      <p:grpSpPr>
        <a:xfrm>
          <a:off x="0" y="0"/>
          <a:ext cx="0" cy="0"/>
          <a:chOff x="0" y="0"/>
          <a:chExt cx="0" cy="0"/>
        </a:xfrm>
      </p:grpSpPr>
      <p:sp>
        <p:nvSpPr>
          <p:cNvPr id="20" name="Round Diagonal Corner Rectangle 11">
            <a:extLst>
              <a:ext uri="{FF2B5EF4-FFF2-40B4-BE49-F238E27FC236}">
                <a16:creationId xmlns:a16="http://schemas.microsoft.com/office/drawing/2014/main" id="{E4B7B3E3-827A-48BE-AD67-A57C45AA6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4">
            <a:extLst>
              <a:ext uri="{FF2B5EF4-FFF2-40B4-BE49-F238E27FC236}">
                <a16:creationId xmlns:a16="http://schemas.microsoft.com/office/drawing/2014/main" id="{71068AF5-90D7-45C0-A517-9522811FAC83}"/>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1118988" y="2447924"/>
            <a:ext cx="6089818" cy="1963965"/>
          </a:xfrm>
          <a:prstGeom prst="rect">
            <a:avLst/>
          </a:prstGeom>
        </p:spPr>
      </p:pic>
      <p:sp>
        <p:nvSpPr>
          <p:cNvPr id="10" name="Content Placeholder 9">
            <a:extLst>
              <a:ext uri="{FF2B5EF4-FFF2-40B4-BE49-F238E27FC236}">
                <a16:creationId xmlns:a16="http://schemas.microsoft.com/office/drawing/2014/main" id="{3FD0C8AD-A18E-4D8A-8011-EC5C0FE744EF}"/>
              </a:ext>
            </a:extLst>
          </p:cNvPr>
          <p:cNvSpPr>
            <a:spLocks noGrp="1"/>
          </p:cNvSpPr>
          <p:nvPr>
            <p:ph idx="1"/>
          </p:nvPr>
        </p:nvSpPr>
        <p:spPr>
          <a:xfrm>
            <a:off x="7764917" y="1501735"/>
            <a:ext cx="4157794" cy="3847038"/>
          </a:xfrm>
        </p:spPr>
        <p:txBody>
          <a:bodyPr>
            <a:normAutofit/>
          </a:bodyPr>
          <a:lstStyle/>
          <a:p>
            <a:pPr marL="0" indent="0">
              <a:buNone/>
            </a:pPr>
            <a:r>
              <a:rPr lang="en-US" dirty="0"/>
              <a:t>Kong is a scalable, open source API Layer (also known as an API Gateway, or API Middleware). Kong runs in front of any API and is extended through plugins, which provide extra functionality and services beyond the core platform.</a:t>
            </a:r>
            <a:endParaRPr lang="en-US" sz="1800" dirty="0"/>
          </a:p>
        </p:txBody>
      </p:sp>
    </p:spTree>
    <p:extLst>
      <p:ext uri="{BB962C8B-B14F-4D97-AF65-F5344CB8AC3E}">
        <p14:creationId xmlns:p14="http://schemas.microsoft.com/office/powerpoint/2010/main" val="274145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6253F-690D-4B06-BEBB-53580874C231}"/>
              </a:ext>
            </a:extLst>
          </p:cNvPr>
          <p:cNvSpPr>
            <a:spLocks noGrp="1"/>
          </p:cNvSpPr>
          <p:nvPr>
            <p:ph type="title"/>
          </p:nvPr>
        </p:nvSpPr>
        <p:spPr>
          <a:xfrm>
            <a:off x="8036041" y="1042966"/>
            <a:ext cx="3281003" cy="1478570"/>
          </a:xfrm>
        </p:spPr>
        <p:txBody>
          <a:bodyPr anchor="b">
            <a:normAutofit/>
          </a:bodyPr>
          <a:lstStyle/>
          <a:p>
            <a:r>
              <a:rPr lang="en-US" sz="2800" dirty="0"/>
              <a:t>Microservice architecture v2</a:t>
            </a:r>
          </a:p>
        </p:txBody>
      </p:sp>
      <p:sp>
        <p:nvSpPr>
          <p:cNvPr id="13" name="Round Diagonal Corner Rectangle 11">
            <a:extLst>
              <a:ext uri="{FF2B5EF4-FFF2-40B4-BE49-F238E27FC236}">
                <a16:creationId xmlns:a16="http://schemas.microsoft.com/office/drawing/2014/main" id="{E4B7B3E3-827A-48BE-AD67-A57C45AA6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4">
            <a:extLst>
              <a:ext uri="{FF2B5EF4-FFF2-40B4-BE49-F238E27FC236}">
                <a16:creationId xmlns:a16="http://schemas.microsoft.com/office/drawing/2014/main" id="{03DCFAFC-3B48-47CD-AEE9-C9152B06E080}"/>
              </a:ext>
            </a:extLst>
          </p:cNvPr>
          <p:cNvPicPr>
            <a:picLocks noChangeAspect="1"/>
          </p:cNvPicPr>
          <p:nvPr/>
        </p:nvPicPr>
        <p:blipFill>
          <a:blip r:embed="rId3"/>
          <a:stretch>
            <a:fillRect/>
          </a:stretch>
        </p:blipFill>
        <p:spPr>
          <a:xfrm>
            <a:off x="1036880" y="1042966"/>
            <a:ext cx="6341617" cy="4772067"/>
          </a:xfrm>
          <a:prstGeom prst="rect">
            <a:avLst/>
          </a:prstGeom>
        </p:spPr>
      </p:pic>
    </p:spTree>
    <p:extLst>
      <p:ext uri="{BB962C8B-B14F-4D97-AF65-F5344CB8AC3E}">
        <p14:creationId xmlns:p14="http://schemas.microsoft.com/office/powerpoint/2010/main" val="35396553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otalTime>8</TotalTime>
  <Words>269</Words>
  <Application>Microsoft Office PowerPoint</Application>
  <PresentationFormat>Widescreen</PresentationFormat>
  <Paragraphs>32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Trebuchet MS</vt:lpstr>
      <vt:lpstr>Tw Cen MT</vt:lpstr>
      <vt:lpstr>Circuit</vt:lpstr>
      <vt:lpstr>The first ndc-centric microservice  architecture for the airline industry.  </vt:lpstr>
      <vt:lpstr>Monolothic architecture</vt:lpstr>
      <vt:lpstr>Ticketing using the ndc protocol</vt:lpstr>
      <vt:lpstr>PowerPoint Presentation</vt:lpstr>
      <vt:lpstr>SOLUTION</vt:lpstr>
      <vt:lpstr>Microservice architecture</vt:lpstr>
      <vt:lpstr>API Gateway</vt:lpstr>
      <vt:lpstr>PowerPoint Presentation</vt:lpstr>
      <vt:lpstr>Microservice architecture v2</vt:lpstr>
      <vt:lpstr>Service mesh</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first ndc-centric microservice  architecture for the airline industry.  </dc:title>
  <dc:creator>Isaac Reynaldo</dc:creator>
  <cp:lastModifiedBy>Isaac Reynaldo</cp:lastModifiedBy>
  <cp:revision>2</cp:revision>
  <dcterms:created xsi:type="dcterms:W3CDTF">2019-03-18T15:08:23Z</dcterms:created>
  <dcterms:modified xsi:type="dcterms:W3CDTF">2019-03-18T15:16:49Z</dcterms:modified>
</cp:coreProperties>
</file>