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5" r:id="rId5"/>
    <p:sldId id="258" r:id="rId6"/>
    <p:sldId id="266" r:id="rId7"/>
    <p:sldId id="261" r:id="rId8"/>
    <p:sldId id="260"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1919"/>
    <a:srgbClr val="921E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2" d="100"/>
          <a:sy n="102" d="100"/>
        </p:scale>
        <p:origin x="72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4/27/2019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4/27/2019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4/27/2019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4/27/2019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4/27/2019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4/27/2019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4/27/2019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extLst/>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F576A5C-51BA-4F64-8224-13A251544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6F59DE4-6203-4DD3-AAB4-73B4CD21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16">
            <a:extLst>
              <a:ext uri="{FF2B5EF4-FFF2-40B4-BE49-F238E27FC236}">
                <a16:creationId xmlns:a16="http://schemas.microsoft.com/office/drawing/2014/main" id="{CC56C2D5-4646-4F60-A7B4-EADB83884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15" name="Freeform 5">
            <a:extLst>
              <a:ext uri="{FF2B5EF4-FFF2-40B4-BE49-F238E27FC236}">
                <a16:creationId xmlns:a16="http://schemas.microsoft.com/office/drawing/2014/main" id="{902B4FBC-AAA1-4643-96FC-DC635FC549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2" name="Title 1">
            <a:extLst>
              <a:ext uri="{FF2B5EF4-FFF2-40B4-BE49-F238E27FC236}">
                <a16:creationId xmlns:a16="http://schemas.microsoft.com/office/drawing/2014/main" id="{E96D653A-FF57-42CF-9ACF-0DFD310BE75F}"/>
              </a:ext>
            </a:extLst>
          </p:cNvPr>
          <p:cNvSpPr>
            <a:spLocks noGrp="1"/>
          </p:cNvSpPr>
          <p:nvPr>
            <p:ph type="ctrTitle"/>
          </p:nvPr>
        </p:nvSpPr>
        <p:spPr>
          <a:xfrm>
            <a:off x="635458" y="4827521"/>
            <a:ext cx="9149350" cy="868026"/>
          </a:xfrm>
        </p:spPr>
        <p:txBody>
          <a:bodyPr>
            <a:noAutofit/>
          </a:bodyPr>
          <a:lstStyle/>
          <a:p>
            <a:r>
              <a:rPr lang="en-US" sz="3200" dirty="0"/>
              <a:t>Next Generation Airline Data Exchange Simulator 1.0</a:t>
            </a:r>
          </a:p>
        </p:txBody>
      </p:sp>
      <p:sp>
        <p:nvSpPr>
          <p:cNvPr id="3" name="Subtitle 2">
            <a:extLst>
              <a:ext uri="{FF2B5EF4-FFF2-40B4-BE49-F238E27FC236}">
                <a16:creationId xmlns:a16="http://schemas.microsoft.com/office/drawing/2014/main" id="{546646D0-98A7-4053-BCDA-94E295923340}"/>
              </a:ext>
            </a:extLst>
          </p:cNvPr>
          <p:cNvSpPr>
            <a:spLocks noGrp="1"/>
          </p:cNvSpPr>
          <p:nvPr>
            <p:ph type="subTitle" idx="1"/>
          </p:nvPr>
        </p:nvSpPr>
        <p:spPr>
          <a:xfrm>
            <a:off x="635459" y="5729995"/>
            <a:ext cx="9149349" cy="487924"/>
          </a:xfrm>
        </p:spPr>
        <p:txBody>
          <a:bodyPr>
            <a:noAutofit/>
          </a:bodyPr>
          <a:lstStyle/>
          <a:p>
            <a:pPr>
              <a:lnSpc>
                <a:spcPct val="120000"/>
              </a:lnSpc>
            </a:pPr>
            <a:r>
              <a:rPr lang="en-US" sz="1200" dirty="0"/>
              <a:t>Team members: Isaac Reynaldo, </a:t>
            </a:r>
            <a:r>
              <a:rPr lang="en-US" sz="1200" dirty="0" err="1"/>
              <a:t>luis</a:t>
            </a:r>
            <a:r>
              <a:rPr lang="en-US" sz="1200" dirty="0"/>
              <a:t> </a:t>
            </a:r>
            <a:r>
              <a:rPr lang="en-US" sz="1200" dirty="0" err="1"/>
              <a:t>herrnsdorf</a:t>
            </a:r>
            <a:r>
              <a:rPr lang="en-US" sz="1200" dirty="0"/>
              <a:t>, </a:t>
            </a:r>
            <a:r>
              <a:rPr lang="en-US" sz="1200" dirty="0" err="1"/>
              <a:t>gonzalo</a:t>
            </a:r>
            <a:r>
              <a:rPr lang="en-US" sz="1200" dirty="0"/>
              <a:t> </a:t>
            </a:r>
            <a:r>
              <a:rPr lang="en-US" sz="1200" dirty="0" err="1"/>
              <a:t>mera</a:t>
            </a:r>
            <a:endParaRPr lang="en-US" sz="1200" dirty="0"/>
          </a:p>
          <a:p>
            <a:pPr>
              <a:lnSpc>
                <a:spcPct val="120000"/>
              </a:lnSpc>
            </a:pPr>
            <a:r>
              <a:rPr lang="en-US" sz="1200" dirty="0"/>
              <a:t>Product owner: Steve </a:t>
            </a:r>
            <a:r>
              <a:rPr lang="en-US" sz="1200" dirty="0" err="1"/>
              <a:t>luis</a:t>
            </a:r>
            <a:r>
              <a:rPr lang="en-US" sz="1200" dirty="0"/>
              <a:t>, dr. Miguel Alonso</a:t>
            </a:r>
          </a:p>
          <a:p>
            <a:pPr>
              <a:lnSpc>
                <a:spcPct val="120000"/>
              </a:lnSpc>
            </a:pPr>
            <a:r>
              <a:rPr lang="en-US" sz="1200" dirty="0"/>
              <a:t>Instructor: dr. </a:t>
            </a:r>
            <a:r>
              <a:rPr lang="en-US" sz="1200" dirty="0" err="1"/>
              <a:t>masoud</a:t>
            </a:r>
            <a:r>
              <a:rPr lang="en-US" sz="1200" dirty="0"/>
              <a:t> </a:t>
            </a:r>
            <a:r>
              <a:rPr lang="en-US" sz="1200" dirty="0" err="1"/>
              <a:t>sadjadi</a:t>
            </a:r>
            <a:endParaRPr lang="en-US" sz="1200" dirty="0"/>
          </a:p>
        </p:txBody>
      </p:sp>
      <p:pic>
        <p:nvPicPr>
          <p:cNvPr id="4" name="Graphic 3">
            <a:extLst>
              <a:ext uri="{FF2B5EF4-FFF2-40B4-BE49-F238E27FC236}">
                <a16:creationId xmlns:a16="http://schemas.microsoft.com/office/drawing/2014/main" id="{506787CE-BDBC-4167-BC17-5BDB65D159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5458" y="640081"/>
            <a:ext cx="3555964" cy="3291844"/>
          </a:xfrm>
          <a:prstGeom prst="rect">
            <a:avLst/>
          </a:prstGeom>
          <a:effectLst/>
        </p:spPr>
      </p:pic>
      <p:sp>
        <p:nvSpPr>
          <p:cNvPr id="5" name="TextBox 4">
            <a:extLst>
              <a:ext uri="{FF2B5EF4-FFF2-40B4-BE49-F238E27FC236}">
                <a16:creationId xmlns:a16="http://schemas.microsoft.com/office/drawing/2014/main" id="{7A0E11F9-336E-460C-AA79-14C350109B1A}"/>
              </a:ext>
            </a:extLst>
          </p:cNvPr>
          <p:cNvSpPr txBox="1"/>
          <p:nvPr/>
        </p:nvSpPr>
        <p:spPr>
          <a:xfrm>
            <a:off x="4551780" y="1571185"/>
            <a:ext cx="7279557" cy="584775"/>
          </a:xfrm>
          <a:prstGeom prst="rect">
            <a:avLst/>
          </a:prstGeom>
          <a:noFill/>
        </p:spPr>
        <p:txBody>
          <a:bodyPr wrap="none" rtlCol="0">
            <a:spAutoFit/>
          </a:bodyPr>
          <a:lstStyle/>
          <a:p>
            <a:r>
              <a:rPr lang="en-US" sz="3200" dirty="0">
                <a:solidFill>
                  <a:srgbClr val="D81919"/>
                </a:solidFill>
              </a:rPr>
              <a:t>VIP/Senior Project Final Presentation</a:t>
            </a:r>
          </a:p>
        </p:txBody>
      </p:sp>
      <p:sp>
        <p:nvSpPr>
          <p:cNvPr id="6" name="TextBox 5">
            <a:extLst>
              <a:ext uri="{FF2B5EF4-FFF2-40B4-BE49-F238E27FC236}">
                <a16:creationId xmlns:a16="http://schemas.microsoft.com/office/drawing/2014/main" id="{A2C30342-F1F8-4408-ACB9-4ABAC9214CBB}"/>
              </a:ext>
            </a:extLst>
          </p:cNvPr>
          <p:cNvSpPr txBox="1"/>
          <p:nvPr/>
        </p:nvSpPr>
        <p:spPr>
          <a:xfrm>
            <a:off x="7260855" y="2134534"/>
            <a:ext cx="1861407" cy="461665"/>
          </a:xfrm>
          <a:prstGeom prst="rect">
            <a:avLst/>
          </a:prstGeom>
          <a:noFill/>
        </p:spPr>
        <p:txBody>
          <a:bodyPr wrap="none" rtlCol="0">
            <a:spAutoFit/>
          </a:bodyPr>
          <a:lstStyle/>
          <a:p>
            <a:r>
              <a:rPr lang="en-US" sz="2400" dirty="0">
                <a:solidFill>
                  <a:srgbClr val="D81919"/>
                </a:solidFill>
              </a:rPr>
              <a:t>Spring 2019</a:t>
            </a:r>
          </a:p>
        </p:txBody>
      </p:sp>
    </p:spTree>
    <p:extLst>
      <p:ext uri="{BB962C8B-B14F-4D97-AF65-F5344CB8AC3E}">
        <p14:creationId xmlns:p14="http://schemas.microsoft.com/office/powerpoint/2010/main" val="1022948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9FEB-0208-4594-8459-CCFFD8DD9FCE}"/>
              </a:ext>
            </a:extLst>
          </p:cNvPr>
          <p:cNvSpPr>
            <a:spLocks noGrp="1"/>
          </p:cNvSpPr>
          <p:nvPr>
            <p:ph type="title"/>
          </p:nvPr>
        </p:nvSpPr>
        <p:spPr/>
        <p:txBody>
          <a:bodyPr/>
          <a:lstStyle/>
          <a:p>
            <a:r>
              <a:rPr lang="en-US" dirty="0"/>
              <a:t>Problem to solve</a:t>
            </a:r>
          </a:p>
        </p:txBody>
      </p:sp>
      <p:sp>
        <p:nvSpPr>
          <p:cNvPr id="3" name="Content Placeholder 2">
            <a:extLst>
              <a:ext uri="{FF2B5EF4-FFF2-40B4-BE49-F238E27FC236}">
                <a16:creationId xmlns:a16="http://schemas.microsoft.com/office/drawing/2014/main" id="{E70F99BB-6F0F-454B-ADF4-69577B1DE82B}"/>
              </a:ext>
            </a:extLst>
          </p:cNvPr>
          <p:cNvSpPr>
            <a:spLocks noGrp="1"/>
          </p:cNvSpPr>
          <p:nvPr>
            <p:ph idx="1"/>
          </p:nvPr>
        </p:nvSpPr>
        <p:spPr>
          <a:xfrm>
            <a:off x="1853325" y="3121430"/>
            <a:ext cx="8946541" cy="1656053"/>
          </a:xfrm>
        </p:spPr>
        <p:txBody>
          <a:bodyPr/>
          <a:lstStyle/>
          <a:p>
            <a:r>
              <a:rPr lang="en-US" dirty="0"/>
              <a:t>NDC as IATA’s response to direct communication between Airlines and Online Travel Agents.</a:t>
            </a:r>
          </a:p>
          <a:p>
            <a:r>
              <a:rPr lang="en-US" dirty="0"/>
              <a:t>NDC is an XML based protocol to follow for Airlines and OTA’s.</a:t>
            </a:r>
          </a:p>
          <a:p>
            <a:r>
              <a:rPr lang="en-US" dirty="0"/>
              <a:t>No Open Source Solution for simulation NDC Transactions.</a:t>
            </a:r>
          </a:p>
        </p:txBody>
      </p:sp>
    </p:spTree>
    <p:extLst>
      <p:ext uri="{BB962C8B-B14F-4D97-AF65-F5344CB8AC3E}">
        <p14:creationId xmlns:p14="http://schemas.microsoft.com/office/powerpoint/2010/main" val="4133592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50DE1-6542-4992-B16D-CE90CC8E1EEF}"/>
              </a:ext>
            </a:extLst>
          </p:cNvPr>
          <p:cNvSpPr>
            <a:spLocks noGrp="1"/>
          </p:cNvSpPr>
          <p:nvPr>
            <p:ph type="title"/>
          </p:nvPr>
        </p:nvSpPr>
        <p:spPr/>
        <p:txBody>
          <a:bodyPr/>
          <a:lstStyle/>
          <a:p>
            <a:r>
              <a:rPr lang="en-US" dirty="0"/>
              <a:t>Requirements Implemented</a:t>
            </a:r>
          </a:p>
        </p:txBody>
      </p:sp>
      <p:sp>
        <p:nvSpPr>
          <p:cNvPr id="3" name="Content Placeholder 2">
            <a:extLst>
              <a:ext uri="{FF2B5EF4-FFF2-40B4-BE49-F238E27FC236}">
                <a16:creationId xmlns:a16="http://schemas.microsoft.com/office/drawing/2014/main" id="{674B14BF-4AAF-4F85-B550-C9D4CA003680}"/>
              </a:ext>
            </a:extLst>
          </p:cNvPr>
          <p:cNvSpPr>
            <a:spLocks noGrp="1"/>
          </p:cNvSpPr>
          <p:nvPr>
            <p:ph idx="1"/>
          </p:nvPr>
        </p:nvSpPr>
        <p:spPr/>
        <p:txBody>
          <a:bodyPr/>
          <a:lstStyle/>
          <a:p>
            <a:pPr algn="just">
              <a:lnSpc>
                <a:spcPct val="110000"/>
              </a:lnSpc>
              <a:buFontTx/>
              <a:buChar char="-"/>
            </a:pPr>
            <a:r>
              <a:rPr lang="en-US" i="1" dirty="0">
                <a:latin typeface="Verdana Pro Light" panose="020B0304030504040204" pitchFamily="34" charset="0"/>
              </a:rPr>
              <a:t> User can search a one way flight.</a:t>
            </a:r>
          </a:p>
          <a:p>
            <a:pPr marL="457200" indent="-457200" algn="just">
              <a:lnSpc>
                <a:spcPct val="110000"/>
              </a:lnSpc>
              <a:buFontTx/>
              <a:buChar char="-"/>
            </a:pPr>
            <a:r>
              <a:rPr lang="en-US" i="1" dirty="0">
                <a:latin typeface="Verdana Pro Light" panose="020B0304030504040204" pitchFamily="34" charset="0"/>
              </a:rPr>
              <a:t>User can search a round trip flight</a:t>
            </a:r>
          </a:p>
          <a:p>
            <a:pPr marL="457200" indent="-457200" algn="just">
              <a:lnSpc>
                <a:spcPct val="110000"/>
              </a:lnSpc>
              <a:buFontTx/>
              <a:buChar char="-"/>
            </a:pPr>
            <a:r>
              <a:rPr lang="en-US" i="1" dirty="0">
                <a:latin typeface="Verdana Pro Light" panose="020B0304030504040204" pitchFamily="34" charset="0"/>
              </a:rPr>
              <a:t>User can create an account.</a:t>
            </a:r>
          </a:p>
          <a:p>
            <a:pPr marL="457200" indent="-457200" algn="just">
              <a:lnSpc>
                <a:spcPct val="110000"/>
              </a:lnSpc>
              <a:buFontTx/>
              <a:buChar char="-"/>
            </a:pPr>
            <a:r>
              <a:rPr lang="en-US" i="1" dirty="0">
                <a:latin typeface="Verdana Pro Light" panose="020B0304030504040204" pitchFamily="34" charset="0"/>
              </a:rPr>
              <a:t>User can add flights to their Shopping Cart.</a:t>
            </a:r>
          </a:p>
          <a:p>
            <a:pPr marL="457200" indent="-457200" algn="just">
              <a:lnSpc>
                <a:spcPct val="110000"/>
              </a:lnSpc>
              <a:buFontTx/>
              <a:buChar char="-"/>
            </a:pPr>
            <a:r>
              <a:rPr lang="en-US" i="1" dirty="0">
                <a:latin typeface="Verdana Pro Light" panose="020B0304030504040204" pitchFamily="34" charset="0"/>
              </a:rPr>
              <a:t>User can search for aggregated offers from different airline, to find best deal.</a:t>
            </a:r>
          </a:p>
          <a:p>
            <a:pPr marL="457200" indent="-457200" algn="just">
              <a:lnSpc>
                <a:spcPct val="110000"/>
              </a:lnSpc>
              <a:buFontTx/>
              <a:buChar char="-"/>
            </a:pPr>
            <a:r>
              <a:rPr lang="en-US" i="1" dirty="0">
                <a:latin typeface="Verdana Pro Light" panose="020B0304030504040204" pitchFamily="34" charset="0"/>
              </a:rPr>
              <a:t>User will find the wanted flights quickly.</a:t>
            </a:r>
          </a:p>
          <a:p>
            <a:endParaRPr lang="en-US" dirty="0"/>
          </a:p>
        </p:txBody>
      </p:sp>
    </p:spTree>
    <p:extLst>
      <p:ext uri="{BB962C8B-B14F-4D97-AF65-F5344CB8AC3E}">
        <p14:creationId xmlns:p14="http://schemas.microsoft.com/office/powerpoint/2010/main" val="1166626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extLst/>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ED40652-2041-40A8-BD19-2174322668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3F9E3962-D4A6-4AE1-88E9-74BCE5EB88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C6C9A81-EBD8-4A7D-BE1B-7520E2A46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79C71F41-5AA1-428C-A1E3-0BD5A76911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7" name="Picture 16">
            <a:extLst>
              <a:ext uri="{FF2B5EF4-FFF2-40B4-BE49-F238E27FC236}">
                <a16:creationId xmlns:a16="http://schemas.microsoft.com/office/drawing/2014/main" id="{8AA17048-7FB7-46CB-B99B-8D9D66ECA5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9" name="Rectangle 18">
            <a:extLst>
              <a:ext uri="{FF2B5EF4-FFF2-40B4-BE49-F238E27FC236}">
                <a16:creationId xmlns:a16="http://schemas.microsoft.com/office/drawing/2014/main" id="{1CFBC036-F1E2-42B1-B205-11560583B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6229BA3-AB71-4B0A-A228-764CDE62F8DB}"/>
              </a:ext>
            </a:extLst>
          </p:cNvPr>
          <p:cNvSpPr>
            <a:spLocks noGrp="1"/>
          </p:cNvSpPr>
          <p:nvPr>
            <p:ph type="title"/>
          </p:nvPr>
        </p:nvSpPr>
        <p:spPr>
          <a:xfrm>
            <a:off x="7809955" y="1325880"/>
            <a:ext cx="3734346" cy="3066507"/>
          </a:xfrm>
        </p:spPr>
        <p:txBody>
          <a:bodyPr vert="horz" lIns="91440" tIns="45720" rIns="91440" bIns="45720" rtlCol="0" anchor="b">
            <a:normAutofit/>
          </a:bodyPr>
          <a:lstStyle/>
          <a:p>
            <a:r>
              <a:rPr lang="en-US" sz="4000" dirty="0"/>
              <a:t>Requirements (Sequence Diagram)</a:t>
            </a:r>
            <a:endParaRPr lang="en-US" sz="3800" dirty="0"/>
          </a:p>
        </p:txBody>
      </p:sp>
      <p:sp>
        <p:nvSpPr>
          <p:cNvPr id="21" name="Rectangle 20">
            <a:extLst>
              <a:ext uri="{FF2B5EF4-FFF2-40B4-BE49-F238E27FC236}">
                <a16:creationId xmlns:a16="http://schemas.microsoft.com/office/drawing/2014/main" id="{9200DA9A-C650-4C85-93DE-F8BFB9788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36">
            <a:extLst>
              <a:ext uri="{FF2B5EF4-FFF2-40B4-BE49-F238E27FC236}">
                <a16:creationId xmlns:a16="http://schemas.microsoft.com/office/drawing/2014/main" id="{D8A2D167-807B-4285-BF5A-BE1660FA27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5" name="Freeform 5">
            <a:extLst>
              <a:ext uri="{FF2B5EF4-FFF2-40B4-BE49-F238E27FC236}">
                <a16:creationId xmlns:a16="http://schemas.microsoft.com/office/drawing/2014/main" id="{83B96611-4BCB-4210-9437-6F78615AB7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14" name="Content Placeholder 5">
            <a:extLst>
              <a:ext uri="{FF2B5EF4-FFF2-40B4-BE49-F238E27FC236}">
                <a16:creationId xmlns:a16="http://schemas.microsoft.com/office/drawing/2014/main" id="{A6FF6DB2-3BDD-4D14-B78C-B99E5A70AA7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30508" y="1001882"/>
            <a:ext cx="4928897" cy="5090984"/>
          </a:xfrm>
          <a:prstGeom prst="rect">
            <a:avLst/>
          </a:prstGeom>
        </p:spPr>
      </p:pic>
    </p:spTree>
    <p:extLst>
      <p:ext uri="{BB962C8B-B14F-4D97-AF65-F5344CB8AC3E}">
        <p14:creationId xmlns:p14="http://schemas.microsoft.com/office/powerpoint/2010/main" val="2565546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extLst/>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ED40652-2041-40A8-BD19-2174322668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3F9E3962-D4A6-4AE1-88E9-74BCE5EB88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C6C9A81-EBD8-4A7D-BE1B-7520E2A46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79C71F41-5AA1-428C-A1E3-0BD5A76911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7" name="Picture 16">
            <a:extLst>
              <a:ext uri="{FF2B5EF4-FFF2-40B4-BE49-F238E27FC236}">
                <a16:creationId xmlns:a16="http://schemas.microsoft.com/office/drawing/2014/main" id="{8AA17048-7FB7-46CB-B99B-8D9D66ECA5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9" name="Rectangle 18">
            <a:extLst>
              <a:ext uri="{FF2B5EF4-FFF2-40B4-BE49-F238E27FC236}">
                <a16:creationId xmlns:a16="http://schemas.microsoft.com/office/drawing/2014/main" id="{1CFBC036-F1E2-42B1-B205-11560583B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6229BA3-AB71-4B0A-A228-764CDE62F8DB}"/>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3800"/>
              <a:t>System Architecture</a:t>
            </a:r>
          </a:p>
        </p:txBody>
      </p:sp>
      <p:sp>
        <p:nvSpPr>
          <p:cNvPr id="21" name="Rectangle 20">
            <a:extLst>
              <a:ext uri="{FF2B5EF4-FFF2-40B4-BE49-F238E27FC236}">
                <a16:creationId xmlns:a16="http://schemas.microsoft.com/office/drawing/2014/main" id="{9200DA9A-C650-4C85-93DE-F8BFB9788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36">
            <a:extLst>
              <a:ext uri="{FF2B5EF4-FFF2-40B4-BE49-F238E27FC236}">
                <a16:creationId xmlns:a16="http://schemas.microsoft.com/office/drawing/2014/main" id="{D8A2D167-807B-4285-BF5A-BE1660FA27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5" name="Freeform 5">
            <a:extLst>
              <a:ext uri="{FF2B5EF4-FFF2-40B4-BE49-F238E27FC236}">
                <a16:creationId xmlns:a16="http://schemas.microsoft.com/office/drawing/2014/main" id="{83B96611-4BCB-4210-9437-6F78615AB7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Content Placeholder 3">
            <a:extLst>
              <a:ext uri="{FF2B5EF4-FFF2-40B4-BE49-F238E27FC236}">
                <a16:creationId xmlns:a16="http://schemas.microsoft.com/office/drawing/2014/main" id="{785AD520-55B7-428E-B93D-376119006AFF}"/>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643854" y="1774880"/>
            <a:ext cx="6270662" cy="3307774"/>
          </a:xfrm>
          <a:prstGeom prst="rect">
            <a:avLst/>
          </a:prstGeom>
          <a:effectLst/>
        </p:spPr>
      </p:pic>
    </p:spTree>
    <p:extLst>
      <p:ext uri="{BB962C8B-B14F-4D97-AF65-F5344CB8AC3E}">
        <p14:creationId xmlns:p14="http://schemas.microsoft.com/office/powerpoint/2010/main" val="3257873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extLst/>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ED40652-2041-40A8-BD19-2174322668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3F9E3962-D4A6-4AE1-88E9-74BCE5EB88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C6C9A81-EBD8-4A7D-BE1B-7520E2A46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79C71F41-5AA1-428C-A1E3-0BD5A76911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7" name="Picture 16">
            <a:extLst>
              <a:ext uri="{FF2B5EF4-FFF2-40B4-BE49-F238E27FC236}">
                <a16:creationId xmlns:a16="http://schemas.microsoft.com/office/drawing/2014/main" id="{8AA17048-7FB7-46CB-B99B-8D9D66ECA5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9" name="Rectangle 18">
            <a:extLst>
              <a:ext uri="{FF2B5EF4-FFF2-40B4-BE49-F238E27FC236}">
                <a16:creationId xmlns:a16="http://schemas.microsoft.com/office/drawing/2014/main" id="{1CFBC036-F1E2-42B1-B205-11560583B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6229BA3-AB71-4B0A-A228-764CDE62F8DB}"/>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3800" dirty="0"/>
              <a:t>Class </a:t>
            </a:r>
            <a:r>
              <a:rPr lang="en-US" sz="3800" dirty="0" err="1"/>
              <a:t>DIagram</a:t>
            </a:r>
            <a:endParaRPr lang="en-US" sz="3800" dirty="0"/>
          </a:p>
        </p:txBody>
      </p:sp>
      <p:sp>
        <p:nvSpPr>
          <p:cNvPr id="21" name="Rectangle 20">
            <a:extLst>
              <a:ext uri="{FF2B5EF4-FFF2-40B4-BE49-F238E27FC236}">
                <a16:creationId xmlns:a16="http://schemas.microsoft.com/office/drawing/2014/main" id="{9200DA9A-C650-4C85-93DE-F8BFB9788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36">
            <a:extLst>
              <a:ext uri="{FF2B5EF4-FFF2-40B4-BE49-F238E27FC236}">
                <a16:creationId xmlns:a16="http://schemas.microsoft.com/office/drawing/2014/main" id="{D8A2D167-807B-4285-BF5A-BE1660FA27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5" name="Freeform 5">
            <a:extLst>
              <a:ext uri="{FF2B5EF4-FFF2-40B4-BE49-F238E27FC236}">
                <a16:creationId xmlns:a16="http://schemas.microsoft.com/office/drawing/2014/main" id="{83B96611-4BCB-4210-9437-6F78615AB7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6" name="Picture 5">
            <a:extLst>
              <a:ext uri="{FF2B5EF4-FFF2-40B4-BE49-F238E27FC236}">
                <a16:creationId xmlns:a16="http://schemas.microsoft.com/office/drawing/2014/main" id="{28DC8ABF-0019-477E-AB16-1D586A8EBE4B}"/>
              </a:ext>
            </a:extLst>
          </p:cNvPr>
          <p:cNvPicPr>
            <a:picLocks noChangeAspect="1"/>
          </p:cNvPicPr>
          <p:nvPr/>
        </p:nvPicPr>
        <p:blipFill>
          <a:blip r:embed="rId7"/>
          <a:stretch>
            <a:fillRect/>
          </a:stretch>
        </p:blipFill>
        <p:spPr>
          <a:xfrm>
            <a:off x="414780" y="1190633"/>
            <a:ext cx="6549680" cy="4476732"/>
          </a:xfrm>
          <a:prstGeom prst="rect">
            <a:avLst/>
          </a:prstGeom>
        </p:spPr>
      </p:pic>
    </p:spTree>
    <p:extLst>
      <p:ext uri="{BB962C8B-B14F-4D97-AF65-F5344CB8AC3E}">
        <p14:creationId xmlns:p14="http://schemas.microsoft.com/office/powerpoint/2010/main" val="2723543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E0CF-73F3-44A2-9470-417414394AA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CF7DD7B6-F7E6-417C-B0F8-F7EF7DEE90E1}"/>
              </a:ext>
            </a:extLst>
          </p:cNvPr>
          <p:cNvSpPr>
            <a:spLocks noGrp="1"/>
          </p:cNvSpPr>
          <p:nvPr>
            <p:ph idx="1"/>
          </p:nvPr>
        </p:nvSpPr>
        <p:spPr/>
        <p:txBody>
          <a:bodyPr>
            <a:normAutofit fontScale="77500" lnSpcReduction="20000"/>
          </a:bodyPr>
          <a:lstStyle/>
          <a:p>
            <a:pPr algn="just">
              <a:lnSpc>
                <a:spcPct val="110000"/>
              </a:lnSpc>
            </a:pPr>
            <a:r>
              <a:rPr lang="en-US" i="1" dirty="0">
                <a:latin typeface="Verdana Pro Light" panose="020B0304030504040204" pitchFamily="34" charset="0"/>
              </a:rPr>
              <a:t>Throughout this project we were able to demonstrate that an aggregation based service embedded to the Online Travel Agent it’s an efficient mechanism for supporting NDC transactions between Airlines and OTA’s. Bellow are the features that were implemented and the ones that should be implemented in the future.</a:t>
            </a:r>
          </a:p>
          <a:p>
            <a:pPr algn="just">
              <a:lnSpc>
                <a:spcPct val="110000"/>
              </a:lnSpc>
            </a:pPr>
            <a:r>
              <a:rPr lang="en-US" b="1" i="1" dirty="0">
                <a:latin typeface="Verdana Pro Light" panose="020B0304030504040204" pitchFamily="34" charset="0"/>
              </a:rPr>
              <a:t>Implemented</a:t>
            </a:r>
            <a:r>
              <a:rPr lang="en-US" i="1" dirty="0">
                <a:latin typeface="Verdana Pro Light" panose="020B0304030504040204" pitchFamily="34" charset="0"/>
              </a:rPr>
              <a:t>:</a:t>
            </a:r>
          </a:p>
          <a:p>
            <a:pPr algn="just">
              <a:lnSpc>
                <a:spcPct val="110000"/>
              </a:lnSpc>
              <a:buFontTx/>
              <a:buChar char="-"/>
            </a:pPr>
            <a:r>
              <a:rPr lang="en-US" i="1" dirty="0">
                <a:latin typeface="Verdana Pro Light" panose="020B0304030504040204" pitchFamily="34" charset="0"/>
              </a:rPr>
              <a:t>One Way Flight Search.</a:t>
            </a:r>
          </a:p>
          <a:p>
            <a:pPr algn="just">
              <a:lnSpc>
                <a:spcPct val="110000"/>
              </a:lnSpc>
              <a:buFontTx/>
              <a:buChar char="-"/>
            </a:pPr>
            <a:r>
              <a:rPr lang="en-US" i="1" dirty="0">
                <a:latin typeface="Verdana Pro Light" panose="020B0304030504040204" pitchFamily="34" charset="0"/>
              </a:rPr>
              <a:t>Round Trip Flight Search. </a:t>
            </a:r>
          </a:p>
          <a:p>
            <a:pPr algn="just">
              <a:lnSpc>
                <a:spcPct val="110000"/>
              </a:lnSpc>
              <a:buFontTx/>
              <a:buChar char="-"/>
            </a:pPr>
            <a:r>
              <a:rPr lang="en-US" i="1" dirty="0">
                <a:latin typeface="Verdana Pro Light" panose="020B0304030504040204" pitchFamily="34" charset="0"/>
              </a:rPr>
              <a:t>Account Creation.</a:t>
            </a:r>
          </a:p>
          <a:p>
            <a:pPr algn="just">
              <a:lnSpc>
                <a:spcPct val="110000"/>
              </a:lnSpc>
              <a:buFontTx/>
              <a:buChar char="-"/>
            </a:pPr>
            <a:r>
              <a:rPr lang="en-US" i="1" dirty="0">
                <a:latin typeface="Verdana Pro Light" panose="020B0304030504040204" pitchFamily="34" charset="0"/>
              </a:rPr>
              <a:t>Shopping Cart.</a:t>
            </a:r>
          </a:p>
          <a:p>
            <a:pPr algn="just">
              <a:lnSpc>
                <a:spcPct val="110000"/>
              </a:lnSpc>
            </a:pPr>
            <a:r>
              <a:rPr lang="en-US" b="1" i="1" dirty="0">
                <a:latin typeface="Verdana Pro Light" panose="020B0304030504040204" pitchFamily="34" charset="0"/>
              </a:rPr>
              <a:t>Future Implementation</a:t>
            </a:r>
            <a:r>
              <a:rPr lang="en-US" i="1" dirty="0">
                <a:latin typeface="Verdana Pro Light" panose="020B0304030504040204" pitchFamily="34" charset="0"/>
              </a:rPr>
              <a:t>:</a:t>
            </a:r>
          </a:p>
          <a:p>
            <a:pPr algn="just">
              <a:lnSpc>
                <a:spcPct val="110000"/>
              </a:lnSpc>
              <a:buFontTx/>
              <a:buChar char="-"/>
            </a:pPr>
            <a:r>
              <a:rPr lang="en-US" i="1" dirty="0">
                <a:latin typeface="Verdana Pro Light" panose="020B0304030504040204" pitchFamily="34" charset="0"/>
              </a:rPr>
              <a:t>Booking Flights.</a:t>
            </a:r>
          </a:p>
          <a:p>
            <a:pPr algn="just">
              <a:lnSpc>
                <a:spcPct val="110000"/>
              </a:lnSpc>
              <a:buFontTx/>
              <a:buChar char="-"/>
            </a:pPr>
            <a:r>
              <a:rPr lang="en-US" i="1" dirty="0">
                <a:latin typeface="Verdana Pro Light" panose="020B0304030504040204" pitchFamily="34" charset="0"/>
              </a:rPr>
              <a:t>Ticketing Flights.</a:t>
            </a:r>
          </a:p>
          <a:p>
            <a:pPr algn="just">
              <a:lnSpc>
                <a:spcPct val="110000"/>
              </a:lnSpc>
              <a:buFontTx/>
              <a:buChar char="-"/>
            </a:pPr>
            <a:r>
              <a:rPr lang="en-US" i="1" dirty="0">
                <a:latin typeface="Verdana Pro Light" panose="020B0304030504040204" pitchFamily="34" charset="0"/>
              </a:rPr>
              <a:t>Payment.</a:t>
            </a:r>
          </a:p>
          <a:p>
            <a:endParaRPr lang="en-US" dirty="0"/>
          </a:p>
        </p:txBody>
      </p:sp>
    </p:spTree>
    <p:extLst>
      <p:ext uri="{BB962C8B-B14F-4D97-AF65-F5344CB8AC3E}">
        <p14:creationId xmlns:p14="http://schemas.microsoft.com/office/powerpoint/2010/main" val="2597923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62C3D-F6BB-4C27-BC1C-C59F05812B65}"/>
              </a:ext>
            </a:extLst>
          </p:cNvPr>
          <p:cNvSpPr>
            <a:spLocks noGrp="1"/>
          </p:cNvSpPr>
          <p:nvPr>
            <p:ph type="title"/>
          </p:nvPr>
        </p:nvSpPr>
        <p:spPr/>
        <p:txBody>
          <a:bodyPr/>
          <a:lstStyle/>
          <a:p>
            <a:r>
              <a:rPr lang="en-US" dirty="0"/>
              <a:t>Screenshots</a:t>
            </a:r>
          </a:p>
        </p:txBody>
      </p:sp>
      <p:pic>
        <p:nvPicPr>
          <p:cNvPr id="4" name="Content Placeholder 3">
            <a:extLst>
              <a:ext uri="{FF2B5EF4-FFF2-40B4-BE49-F238E27FC236}">
                <a16:creationId xmlns:a16="http://schemas.microsoft.com/office/drawing/2014/main" id="{0E509684-45F2-4D51-97C1-4EB7398FA343}"/>
              </a:ext>
            </a:extLst>
          </p:cNvPr>
          <p:cNvPicPr>
            <a:picLocks noGrp="1" noChangeAspect="1"/>
          </p:cNvPicPr>
          <p:nvPr>
            <p:ph idx="1"/>
          </p:nvPr>
        </p:nvPicPr>
        <p:blipFill>
          <a:blip r:embed="rId2"/>
          <a:stretch>
            <a:fillRect/>
          </a:stretch>
        </p:blipFill>
        <p:spPr>
          <a:xfrm>
            <a:off x="303398" y="1454003"/>
            <a:ext cx="5623693" cy="34013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60CBFBD8-39FC-4397-ADD0-52A30326C3A7}"/>
              </a:ext>
            </a:extLst>
          </p:cNvPr>
          <p:cNvPicPr>
            <a:picLocks noChangeAspect="1"/>
          </p:cNvPicPr>
          <p:nvPr/>
        </p:nvPicPr>
        <p:blipFill rotWithShape="1">
          <a:blip r:embed="rId3"/>
          <a:srcRect b="8500"/>
          <a:stretch/>
        </p:blipFill>
        <p:spPr>
          <a:xfrm>
            <a:off x="6100381" y="3355899"/>
            <a:ext cx="5881280" cy="32977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54980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9E81-D8A7-416F-A3B9-07A9CDA74245}"/>
              </a:ext>
            </a:extLst>
          </p:cNvPr>
          <p:cNvSpPr>
            <a:spLocks noGrp="1"/>
          </p:cNvSpPr>
          <p:nvPr>
            <p:ph type="title"/>
          </p:nvPr>
        </p:nvSpPr>
        <p:spPr>
          <a:xfrm>
            <a:off x="4529743" y="3031532"/>
            <a:ext cx="9404723" cy="1400530"/>
          </a:xfrm>
        </p:spPr>
        <p:txBody>
          <a:bodyPr/>
          <a:lstStyle/>
          <a:p>
            <a:r>
              <a:rPr lang="en-US" dirty="0"/>
              <a:t>The End</a:t>
            </a:r>
          </a:p>
        </p:txBody>
      </p:sp>
    </p:spTree>
    <p:extLst>
      <p:ext uri="{BB962C8B-B14F-4D97-AF65-F5344CB8AC3E}">
        <p14:creationId xmlns:p14="http://schemas.microsoft.com/office/powerpoint/2010/main" val="21151210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otalTime>35</TotalTime>
  <Words>229</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Verdana Pro Light</vt:lpstr>
      <vt:lpstr>Wingdings 3</vt:lpstr>
      <vt:lpstr>Ion</vt:lpstr>
      <vt:lpstr>Next Generation Airline Data Exchange Simulator 1.0</vt:lpstr>
      <vt:lpstr>Problem to solve</vt:lpstr>
      <vt:lpstr>Requirements Implemented</vt:lpstr>
      <vt:lpstr>Requirements (Sequence Diagram)</vt:lpstr>
      <vt:lpstr>System Architecture</vt:lpstr>
      <vt:lpstr>Class DIagram</vt:lpstr>
      <vt:lpstr>Summary</vt:lpstr>
      <vt:lpstr>Screenshots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Generation Airline Data Exchange Simulator 1.0</dc:title>
  <dc:creator>Isaac Reynaldo</dc:creator>
  <cp:lastModifiedBy>Isaac Reynaldo</cp:lastModifiedBy>
  <cp:revision>12</cp:revision>
  <dcterms:created xsi:type="dcterms:W3CDTF">2019-04-27T21:39:56Z</dcterms:created>
  <dcterms:modified xsi:type="dcterms:W3CDTF">2019-04-28T00:55:24Z</dcterms:modified>
</cp:coreProperties>
</file>