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1" r:id="rId2"/>
    <p:sldMasterId id="2147483705" r:id="rId3"/>
    <p:sldMasterId id="2147483716" r:id="rId4"/>
    <p:sldMasterId id="2147483721" r:id="rId5"/>
  </p:sldMasterIdLst>
  <p:notesMasterIdLst>
    <p:notesMasterId r:id="rId35"/>
  </p:notesMasterIdLst>
  <p:handoutMasterIdLst>
    <p:handoutMasterId r:id="rId36"/>
  </p:handoutMasterIdLst>
  <p:sldIdLst>
    <p:sldId id="281" r:id="rId6"/>
    <p:sldId id="265" r:id="rId7"/>
    <p:sldId id="579" r:id="rId8"/>
    <p:sldId id="680" r:id="rId9"/>
    <p:sldId id="761" r:id="rId10"/>
    <p:sldId id="580" r:id="rId11"/>
    <p:sldId id="675" r:id="rId12"/>
    <p:sldId id="498" r:id="rId13"/>
    <p:sldId id="766" r:id="rId14"/>
    <p:sldId id="764" r:id="rId15"/>
    <p:sldId id="765" r:id="rId16"/>
    <p:sldId id="530" r:id="rId17"/>
    <p:sldId id="768" r:id="rId18"/>
    <p:sldId id="769" r:id="rId19"/>
    <p:sldId id="767" r:id="rId20"/>
    <p:sldId id="700" r:id="rId21"/>
    <p:sldId id="711" r:id="rId22"/>
    <p:sldId id="708" r:id="rId23"/>
    <p:sldId id="581" r:id="rId24"/>
    <p:sldId id="570" r:id="rId25"/>
    <p:sldId id="565" r:id="rId26"/>
    <p:sldId id="770" r:id="rId27"/>
    <p:sldId id="773" r:id="rId28"/>
    <p:sldId id="568" r:id="rId29"/>
    <p:sldId id="774" r:id="rId30"/>
    <p:sldId id="563" r:id="rId31"/>
    <p:sldId id="775" r:id="rId32"/>
    <p:sldId id="696" r:id="rId33"/>
    <p:sldId id="423" r:id="rId34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1">
          <p15:clr>
            <a:srgbClr val="A4A3A4"/>
          </p15:clr>
        </p15:guide>
        <p15:guide id="2" pos="194">
          <p15:clr>
            <a:srgbClr val="A4A3A4"/>
          </p15:clr>
        </p15:guide>
        <p15:guide id="3" pos="60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7D"/>
    <a:srgbClr val="BBE0E3"/>
    <a:srgbClr val="72BFC5"/>
    <a:srgbClr val="FFFFCC"/>
    <a:srgbClr val="FFFFFF"/>
    <a:srgbClr val="99CCFF"/>
    <a:srgbClr val="66CCFF"/>
    <a:srgbClr val="6699FF"/>
    <a:srgbClr val="800000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9421" autoAdjust="0"/>
  </p:normalViewPr>
  <p:slideViewPr>
    <p:cSldViewPr>
      <p:cViewPr varScale="1">
        <p:scale>
          <a:sx n="101" d="100"/>
          <a:sy n="101" d="100"/>
        </p:scale>
        <p:origin x="816" y="108"/>
      </p:cViewPr>
      <p:guideLst>
        <p:guide orient="horz" pos="651"/>
        <p:guide pos="194"/>
        <p:guide pos="60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385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706">
              <a:lnSpc>
                <a:spcPct val="100000"/>
              </a:lnSpc>
              <a:buClrTx/>
              <a:buFontTx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669" y="0"/>
            <a:ext cx="4301384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706">
              <a:lnSpc>
                <a:spcPct val="100000"/>
              </a:lnSpc>
              <a:buClrTx/>
              <a:buFontTx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841"/>
            <a:ext cx="4301385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706">
              <a:lnSpc>
                <a:spcPct val="100000"/>
              </a:lnSpc>
              <a:buClrTx/>
              <a:buFontTx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669" y="6456841"/>
            <a:ext cx="4301384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706">
              <a:lnSpc>
                <a:spcPct val="100000"/>
              </a:lnSpc>
              <a:buClrTx/>
              <a:buFontTx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FEDEA30-1292-4C97-AB3D-A04E722487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540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385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706">
              <a:lnSpc>
                <a:spcPct val="100000"/>
              </a:lnSpc>
              <a:buClrTx/>
              <a:buFontTx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69" y="0"/>
            <a:ext cx="4301384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706">
              <a:lnSpc>
                <a:spcPct val="100000"/>
              </a:lnSpc>
              <a:buClrTx/>
              <a:buFontTx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1025" y="509588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505" y="3229214"/>
            <a:ext cx="7941628" cy="30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841"/>
            <a:ext cx="4301385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706">
              <a:lnSpc>
                <a:spcPct val="100000"/>
              </a:lnSpc>
              <a:buClrTx/>
              <a:buFontTx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69" y="6456841"/>
            <a:ext cx="4301384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706">
              <a:lnSpc>
                <a:spcPct val="100000"/>
              </a:lnSpc>
              <a:buClrTx/>
              <a:buFontTx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95AFB8E-0E85-4636-8529-8E7156FDE4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18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601"/>
            <a:fld id="{05F35A68-9926-463D-9067-A1B8F7A2658E}" type="slidenum">
              <a:rPr lang="ko-KR" altLang="ko-KR" smtClean="0"/>
              <a:pPr defTabSz="906601"/>
              <a:t>5</a:t>
            </a:fld>
            <a:endParaRPr lang="ko-KR" altLang="ko-KR" dirty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7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601"/>
            <a:fld id="{6FDD00EA-5781-4B5E-8AEE-B1D3A4C33060}" type="slidenum">
              <a:rPr lang="ko-KR" altLang="ko-KR" smtClean="0"/>
              <a:pPr defTabSz="906601"/>
              <a:t>15</a:t>
            </a:fld>
            <a:endParaRPr lang="ko-KR" altLang="ko-KR" dirty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1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25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398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21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0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17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5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6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5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7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601"/>
            <a:fld id="{4F6F73EF-CE78-45C7-A815-995FB576319B}" type="slidenum">
              <a:rPr lang="ko-KR" altLang="ko-KR" smtClean="0"/>
              <a:pPr defTabSz="906601"/>
              <a:t>9</a:t>
            </a:fld>
            <a:endParaRPr lang="ko-KR" altLang="ko-KR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0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601"/>
            <a:fld id="{8D12D845-0E5B-4F27-AB29-2ADD66B67491}" type="slidenum">
              <a:rPr lang="ko-KR" altLang="ko-KR" smtClean="0"/>
              <a:pPr defTabSz="906601"/>
              <a:t>10</a:t>
            </a:fld>
            <a:endParaRPr lang="ko-KR" altLang="ko-KR" dirty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2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601"/>
            <a:fld id="{8D12D845-0E5B-4F27-AB29-2ADD66B67491}" type="slidenum">
              <a:rPr lang="ko-KR" altLang="ko-KR" smtClean="0"/>
              <a:pPr defTabSz="906601"/>
              <a:t>11</a:t>
            </a:fld>
            <a:endParaRPr lang="ko-KR" altLang="ko-KR" dirty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5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3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45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8224" y="3071810"/>
            <a:ext cx="7429552" cy="72547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7182" y="3957654"/>
            <a:ext cx="4457700" cy="1042982"/>
          </a:xfrm>
          <a:prstGeom prst="rect">
            <a:avLst/>
          </a:prstGeom>
        </p:spPr>
        <p:txBody>
          <a:bodyPr/>
          <a:lstStyle>
            <a:lvl1pPr algn="r">
              <a:buNone/>
              <a:defRPr sz="1400" baseline="0">
                <a:solidFill>
                  <a:srgbClr val="223A4E"/>
                </a:solidFill>
                <a:latin typeface="Tahoma" pitchFamily="34" charset="0"/>
                <a:ea typeface="HY견고딕" pitchFamily="18" charset="-127"/>
                <a:cs typeface="Tahoma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199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54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2588" y="117475"/>
            <a:ext cx="7832725" cy="366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82588" y="538163"/>
            <a:ext cx="9121775" cy="1366837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66074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5113" y="720725"/>
            <a:ext cx="9374187" cy="720725"/>
          </a:xfrm>
          <a:prstGeom prst="rect">
            <a:avLst/>
          </a:prstGeom>
        </p:spPr>
        <p:txBody>
          <a:bodyPr/>
          <a:lstStyle>
            <a:lvl1pPr eaLnBrk="1" latinLnBrk="0" hangingPunct="1">
              <a:spcBef>
                <a:spcPts val="432"/>
              </a:spcBef>
              <a:defRPr/>
            </a:lvl1pPr>
            <a:lvl2pPr eaLnBrk="1" latinLnBrk="0" hangingPunct="1">
              <a:spcBef>
                <a:spcPts val="432"/>
              </a:spcBef>
              <a:defRPr>
                <a:latin typeface="맑은 고딕" pitchFamily="50" charset="-127"/>
                <a:ea typeface="맑은 고딕" pitchFamily="50" charset="-127"/>
              </a:defRPr>
            </a:lvl2pPr>
            <a:lvl3pPr eaLnBrk="1" latinLnBrk="0" hangingPunct="1">
              <a:spcBef>
                <a:spcPts val="432"/>
              </a:spcBef>
              <a:defRPr>
                <a:latin typeface="맑은 고딕" pitchFamily="50" charset="-127"/>
                <a:ea typeface="맑은 고딕" pitchFamily="50" charset="-127"/>
              </a:defRPr>
            </a:lvl3pPr>
            <a:lvl4pPr eaLnBrk="1" latinLnBrk="0" hangingPunct="1">
              <a:spcBef>
                <a:spcPts val="432"/>
              </a:spcBef>
              <a:defRPr>
                <a:latin typeface="맑은 고딕" pitchFamily="50" charset="-127"/>
                <a:ea typeface="맑은 고딕" pitchFamily="50" charset="-127"/>
              </a:defRPr>
            </a:lvl4pPr>
            <a:lvl5pPr eaLnBrk="1" latinLnBrk="0" hangingPunct="1">
              <a:spcBef>
                <a:spcPts val="432"/>
              </a:spcBef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0"/>
            <a:ext cx="720816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페이지 제목 </a:t>
            </a:r>
            <a:r>
              <a:rPr lang="en-US" altLang="ko-KR" dirty="0"/>
              <a:t>(</a:t>
            </a:r>
            <a:r>
              <a:rPr lang="ko-KR" altLang="en-US" dirty="0"/>
              <a:t>맑은 고딕</a:t>
            </a:r>
            <a:r>
              <a:rPr lang="en-US" altLang="ko-KR" dirty="0"/>
              <a:t>, Bold, 18pt)</a:t>
            </a:r>
          </a:p>
        </p:txBody>
      </p:sp>
    </p:spTree>
    <p:extLst>
      <p:ext uri="{BB962C8B-B14F-4D97-AF65-F5344CB8AC3E}">
        <p14:creationId xmlns:p14="http://schemas.microsoft.com/office/powerpoint/2010/main" val="2865811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72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31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63" y="0"/>
            <a:ext cx="8915400" cy="6429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9563" y="714375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3463" y="714375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문서번호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797300" y="6492875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56E2-EF7B-4671-9E91-931A8AB32449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85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63" y="0"/>
            <a:ext cx="8915400" cy="6429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63" y="71437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문서번호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797300" y="6492875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B52D5-C946-4162-A6A5-15529EBFDE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09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454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718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63" y="0"/>
            <a:ext cx="8915400" cy="6429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9563" y="714375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3463" y="714375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문서번호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797300" y="6492875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56E2-EF7B-4671-9E91-931A8AB32449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8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122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63" y="0"/>
            <a:ext cx="8915400" cy="6429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63" y="71437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문서번호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797300" y="6492875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B52D5-C946-4162-A6A5-15529EBFDE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0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35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5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63" y="0"/>
            <a:ext cx="8915400" cy="6429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9563" y="714375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3463" y="714375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문서번호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797300" y="6492875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56E2-EF7B-4671-9E91-931A8AB3244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46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63" y="0"/>
            <a:ext cx="8915400" cy="6429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63" y="71437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문서번호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797300" y="6492875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B52D5-C946-4162-A6A5-15529EBFDEA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88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30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63" y="71437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문서번호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797300" y="6492875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85330-5AEA-4396-86B6-F0D05061DF9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19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63" y="71437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문서번호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797300" y="6492875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1393A-E729-4910-82C6-F54D633E055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94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Line 106"/>
          <p:cNvSpPr>
            <a:spLocks noChangeShapeType="1"/>
          </p:cNvSpPr>
          <p:nvPr/>
        </p:nvSpPr>
        <p:spPr bwMode="auto">
          <a:xfrm>
            <a:off x="560388" y="5192713"/>
            <a:ext cx="38163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  <a:buClr>
                <a:srgbClr val="BA0602"/>
              </a:buClr>
              <a:buFont typeface="Wingdings" pitchFamily="2" charset="2"/>
              <a:buChar char="l"/>
              <a:defRPr/>
            </a:pPr>
            <a:endParaRPr lang="ko-KR" altLang="en-US"/>
          </a:p>
        </p:txBody>
      </p:sp>
      <p:sp>
        <p:nvSpPr>
          <p:cNvPr id="1131" name="Line 107"/>
          <p:cNvSpPr>
            <a:spLocks noChangeShapeType="1"/>
          </p:cNvSpPr>
          <p:nvPr/>
        </p:nvSpPr>
        <p:spPr bwMode="auto">
          <a:xfrm>
            <a:off x="560388" y="5632450"/>
            <a:ext cx="38163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  <a:buClr>
                <a:srgbClr val="BA0602"/>
              </a:buClr>
              <a:buFont typeface="Wingdings" pitchFamily="2" charset="2"/>
              <a:buChar char="l"/>
              <a:defRPr/>
            </a:pPr>
            <a:endParaRPr lang="ko-KR" altLang="en-US"/>
          </a:p>
        </p:txBody>
      </p:sp>
      <p:sp>
        <p:nvSpPr>
          <p:cNvPr id="1132" name="Line 108"/>
          <p:cNvSpPr>
            <a:spLocks noChangeShapeType="1"/>
          </p:cNvSpPr>
          <p:nvPr/>
        </p:nvSpPr>
        <p:spPr bwMode="auto">
          <a:xfrm>
            <a:off x="560388" y="6073775"/>
            <a:ext cx="38163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  <a:buClr>
                <a:srgbClr val="BA0602"/>
              </a:buClr>
              <a:buFont typeface="Wingdings" pitchFamily="2" charset="2"/>
              <a:buChar char="l"/>
              <a:defRPr/>
            </a:pPr>
            <a:endParaRPr lang="ko-KR" altLang="en-US"/>
          </a:p>
        </p:txBody>
      </p:sp>
      <p:sp>
        <p:nvSpPr>
          <p:cNvPr id="1134" name="Text Box 110"/>
          <p:cNvSpPr txBox="1">
            <a:spLocks noChangeArrowheads="1"/>
          </p:cNvSpPr>
          <p:nvPr/>
        </p:nvSpPr>
        <p:spPr bwMode="auto">
          <a:xfrm>
            <a:off x="560388" y="5194300"/>
            <a:ext cx="1079500" cy="422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8900" indent="-88900">
              <a:lnSpc>
                <a:spcPct val="120000"/>
              </a:lnSpc>
              <a:spcBef>
                <a:spcPct val="50000"/>
              </a:spcBef>
              <a:buClr>
                <a:srgbClr val="6666FF"/>
              </a:buClr>
              <a:buFont typeface="Wingdings" pitchFamily="2" charset="2"/>
              <a:buNone/>
              <a:defRPr/>
            </a:pP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일   자 </a:t>
            </a:r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:</a:t>
            </a:r>
          </a:p>
        </p:txBody>
      </p:sp>
      <p:sp>
        <p:nvSpPr>
          <p:cNvPr id="1135" name="Text Box 111"/>
          <p:cNvSpPr txBox="1">
            <a:spLocks noChangeArrowheads="1"/>
          </p:cNvSpPr>
          <p:nvPr/>
        </p:nvSpPr>
        <p:spPr bwMode="auto">
          <a:xfrm>
            <a:off x="560388" y="5626100"/>
            <a:ext cx="1079500" cy="422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8900" indent="-88900">
              <a:lnSpc>
                <a:spcPct val="120000"/>
              </a:lnSpc>
              <a:spcBef>
                <a:spcPct val="50000"/>
              </a:spcBef>
              <a:buClr>
                <a:srgbClr val="6666FF"/>
              </a:buClr>
              <a:buFont typeface="Wingdings" pitchFamily="2" charset="2"/>
              <a:buNone/>
              <a:defRPr/>
            </a:pP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작성자 </a:t>
            </a:r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HY견고딕" pitchFamily="18" charset="-127"/>
          <a:ea typeface="HY견고딕" pitchFamily="18" charset="-127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HY견고딕" pitchFamily="18" charset="-127"/>
          <a:ea typeface="HY견고딕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HY견고딕" pitchFamily="18" charset="-127"/>
          <a:ea typeface="HY견고딕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HY견고딕" pitchFamily="18" charset="-127"/>
          <a:ea typeface="HY견고딕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92075" y="333375"/>
            <a:ext cx="9721850" cy="0"/>
          </a:xfrm>
          <a:prstGeom prst="line">
            <a:avLst/>
          </a:prstGeom>
          <a:noFill/>
          <a:ln w="3175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buClr>
                <a:srgbClr val="BA0602"/>
              </a:buClr>
              <a:buFont typeface="Wingdings" pitchFamily="2" charset="2"/>
              <a:buChar char="l"/>
              <a:defRPr/>
            </a:pPr>
            <a:endParaRPr lang="ko-KR" altLang="en-US"/>
          </a:p>
        </p:txBody>
      </p:sp>
      <p:sp>
        <p:nvSpPr>
          <p:cNvPr id="126988" name="슬라이드 번호 개체 틀 3"/>
          <p:cNvSpPr txBox="1">
            <a:spLocks noGrp="1"/>
          </p:cNvSpPr>
          <p:nvPr/>
        </p:nvSpPr>
        <p:spPr bwMode="auto">
          <a:xfrm>
            <a:off x="3794125" y="6588125"/>
            <a:ext cx="2311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327B679C-EAED-40B9-B951-A1E77D83CBB3}" type="slidenum">
              <a:rPr lang="en-US" altLang="ko-KR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7254" name="Group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32037"/>
              </p:ext>
            </p:extLst>
          </p:nvPr>
        </p:nvGraphicFramePr>
        <p:xfrm>
          <a:off x="88900" y="377825"/>
          <a:ext cx="9725024" cy="768351"/>
        </p:xfrm>
        <a:graphic>
          <a:graphicData uri="http://schemas.openxmlformats.org/drawingml/2006/table">
            <a:tbl>
              <a:tblPr/>
              <a:tblGrid>
                <a:gridCol w="385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통합아키텍처 정의서</a:t>
                      </a:r>
                    </a:p>
                  </a:txBody>
                  <a:tcPr marT="45735" marB="45735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그룹업무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그룹코드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문서번호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서브업무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서브코드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작성자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작성업체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VERSION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작성일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150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2014.03</a:t>
                      </a:r>
                      <a:endParaRPr kumimoji="1" lang="en-US" altLang="ko-KR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038" name="Rectangle 62"/>
          <p:cNvSpPr>
            <a:spLocks noChangeArrowheads="1"/>
          </p:cNvSpPr>
          <p:nvPr/>
        </p:nvSpPr>
        <p:spPr bwMode="auto">
          <a:xfrm>
            <a:off x="184150" y="1128681"/>
            <a:ext cx="9721850" cy="531971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buClr>
                <a:srgbClr val="BA0602"/>
              </a:buClr>
              <a:buFont typeface="Wingdings" pitchFamily="2" charset="2"/>
              <a:buChar char="l"/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2" r:id="rId2"/>
    <p:sldLayoutId id="2147483714" r:id="rId3"/>
    <p:sldLayoutId id="2147483715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9pPr>
    </p:titleStyle>
    <p:bodyStyle>
      <a:lvl1pPr marL="304800" indent="-3048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•"/>
        <a:defRPr kumimoji="1" sz="1600">
          <a:solidFill>
            <a:srgbClr val="333333"/>
          </a:solidFill>
          <a:latin typeface="+mn-lt"/>
          <a:ea typeface="+mn-ea"/>
          <a:cs typeface="+mn-cs"/>
        </a:defRPr>
      </a:lvl1pPr>
      <a:lvl2pPr marL="658813" indent="-304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1400">
          <a:solidFill>
            <a:schemeClr val="tx1"/>
          </a:solidFill>
          <a:latin typeface="+mn-lt"/>
          <a:ea typeface="+mn-ea"/>
        </a:defRPr>
      </a:lvl2pPr>
      <a:lvl3pPr marL="1027113" indent="-304800" algn="l" rtl="0" eaLnBrk="0" fontAlgn="base" latinLnBrk="1" hangingPunct="0">
        <a:spcBef>
          <a:spcPct val="20000"/>
        </a:spcBef>
        <a:spcAft>
          <a:spcPct val="0"/>
        </a:spcAft>
        <a:buClr>
          <a:srgbClr val="ED6D00"/>
        </a:buClr>
        <a:buFont typeface="Wingdings" pitchFamily="2" charset="2"/>
        <a:buChar char="Ø"/>
        <a:defRPr kumimoji="1" sz="1600" b="1">
          <a:solidFill>
            <a:srgbClr val="333333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굴림" charset="-127"/>
          <a:ea typeface="굴림" charset="-127"/>
        </a:defRPr>
      </a:lvl4pPr>
      <a:lvl5pPr marL="2209800" indent="-381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6670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31242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5814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40386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8" name="슬라이드 번호 개체 틀 3"/>
          <p:cNvSpPr txBox="1">
            <a:spLocks noGrp="1"/>
          </p:cNvSpPr>
          <p:nvPr/>
        </p:nvSpPr>
        <p:spPr bwMode="auto">
          <a:xfrm>
            <a:off x="3794125" y="6588125"/>
            <a:ext cx="2311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327B679C-EAED-40B9-B951-A1E77D83CBB3}" type="slidenum"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8013340" y="476672"/>
            <a:ext cx="1826828" cy="2000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700" i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맞춤형 금융서비스 플랫폼구축</a:t>
            </a:r>
            <a:endParaRPr lang="en-US" altLang="ko-KR" sz="700" i="1" dirty="0">
              <a:solidFill>
                <a:srgbClr val="9696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0" y="692696"/>
            <a:ext cx="9906000" cy="25200"/>
            <a:chOff x="0" y="520105"/>
            <a:chExt cx="9906000" cy="25200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520105"/>
              <a:ext cx="9906000" cy="25200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algn="ctr" latinLnBrk="0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그룹 9"/>
            <p:cNvGrpSpPr/>
            <p:nvPr userDrawn="1"/>
          </p:nvGrpSpPr>
          <p:grpSpPr>
            <a:xfrm flipH="1">
              <a:off x="0" y="520105"/>
              <a:ext cx="324000" cy="25200"/>
              <a:chOff x="9029700" y="680125"/>
              <a:chExt cx="876300" cy="25200"/>
            </a:xfrm>
          </p:grpSpPr>
          <p:sp>
            <p:nvSpPr>
              <p:cNvPr id="11" name="직사각형 10"/>
              <p:cNvSpPr/>
              <p:nvPr userDrawn="1"/>
            </p:nvSpPr>
            <p:spPr>
              <a:xfrm flipV="1">
                <a:off x="9029700" y="680125"/>
                <a:ext cx="876300" cy="25200"/>
              </a:xfrm>
              <a:prstGeom prst="rect">
                <a:avLst/>
              </a:prstGeom>
              <a:solidFill>
                <a:srgbClr val="A4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lvl="0"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V="1">
                <a:off x="9321800" y="680125"/>
                <a:ext cx="584200" cy="25200"/>
              </a:xfrm>
              <a:prstGeom prst="rect">
                <a:avLst/>
              </a:prstGeom>
              <a:solidFill>
                <a:srgbClr val="B4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 flipV="1">
                <a:off x="9613900" y="680125"/>
                <a:ext cx="292100" cy="25200"/>
              </a:xfrm>
              <a:prstGeom prst="rect">
                <a:avLst/>
              </a:prstGeom>
              <a:solidFill>
                <a:srgbClr val="CB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0" y="6529659"/>
            <a:ext cx="9906000" cy="9715"/>
            <a:chOff x="0" y="520105"/>
            <a:chExt cx="9906000" cy="2520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0" y="520105"/>
              <a:ext cx="9906000" cy="25200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algn="ctr" latinLnBrk="0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 userDrawn="1"/>
          </p:nvGrpSpPr>
          <p:grpSpPr>
            <a:xfrm flipH="1">
              <a:off x="0" y="520105"/>
              <a:ext cx="324000" cy="25200"/>
              <a:chOff x="9029700" y="680125"/>
              <a:chExt cx="876300" cy="25200"/>
            </a:xfrm>
          </p:grpSpPr>
          <p:sp>
            <p:nvSpPr>
              <p:cNvPr id="18" name="직사각형 17"/>
              <p:cNvSpPr/>
              <p:nvPr userDrawn="1"/>
            </p:nvSpPr>
            <p:spPr>
              <a:xfrm flipV="1">
                <a:off x="9029700" y="680125"/>
                <a:ext cx="876300" cy="25200"/>
              </a:xfrm>
              <a:prstGeom prst="rect">
                <a:avLst/>
              </a:prstGeom>
              <a:solidFill>
                <a:srgbClr val="A4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lvl="0"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 userDrawn="1"/>
            </p:nvSpPr>
            <p:spPr>
              <a:xfrm flipV="1">
                <a:off x="9321800" y="680125"/>
                <a:ext cx="584200" cy="25200"/>
              </a:xfrm>
              <a:prstGeom prst="rect">
                <a:avLst/>
              </a:prstGeom>
              <a:solidFill>
                <a:srgbClr val="B4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 userDrawn="1"/>
            </p:nvSpPr>
            <p:spPr>
              <a:xfrm flipV="1">
                <a:off x="9613900" y="680125"/>
                <a:ext cx="292100" cy="25200"/>
              </a:xfrm>
              <a:prstGeom prst="rect">
                <a:avLst/>
              </a:prstGeom>
              <a:solidFill>
                <a:srgbClr val="CB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9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8" r:id="rId2"/>
    <p:sldLayoutId id="2147483734" r:id="rId3"/>
    <p:sldLayoutId id="2147483735" r:id="rId4"/>
    <p:sldLayoutId id="2147483737" r:id="rId5"/>
    <p:sldLayoutId id="2147483738" r:id="rId6"/>
  </p:sldLayoutIdLst>
  <p:hf hdr="0" ftr="0" dt="0"/>
  <p:txStyles>
    <p:titleStyle>
      <a:lvl1pPr marL="355600" indent="-355600" algn="l" rtl="0" eaLnBrk="0" fontAlgn="base" latinLnBrk="1" hangingPunct="0">
        <a:spcBef>
          <a:spcPct val="0"/>
        </a:spcBef>
        <a:spcAft>
          <a:spcPct val="0"/>
        </a:spcAft>
        <a:defRPr kumimoji="1" sz="18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9pPr>
    </p:titleStyle>
    <p:bodyStyle>
      <a:lvl1pPr marL="304800" indent="-3048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•"/>
        <a:defRPr kumimoji="1" sz="1600">
          <a:solidFill>
            <a:srgbClr val="333333"/>
          </a:solidFill>
          <a:latin typeface="+mn-lt"/>
          <a:ea typeface="+mn-ea"/>
          <a:cs typeface="+mn-cs"/>
        </a:defRPr>
      </a:lvl1pPr>
      <a:lvl2pPr marL="658813" indent="-304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1400">
          <a:solidFill>
            <a:schemeClr val="tx1"/>
          </a:solidFill>
          <a:latin typeface="+mn-lt"/>
          <a:ea typeface="+mn-ea"/>
        </a:defRPr>
      </a:lvl2pPr>
      <a:lvl3pPr marL="1027113" indent="-304800" algn="l" rtl="0" eaLnBrk="0" fontAlgn="base" latinLnBrk="1" hangingPunct="0">
        <a:spcBef>
          <a:spcPct val="20000"/>
        </a:spcBef>
        <a:spcAft>
          <a:spcPct val="0"/>
        </a:spcAft>
        <a:buClr>
          <a:srgbClr val="ED6D00"/>
        </a:buClr>
        <a:buFont typeface="Wingdings" pitchFamily="2" charset="2"/>
        <a:buChar char="Ø"/>
        <a:defRPr kumimoji="1" sz="1600" b="1">
          <a:solidFill>
            <a:srgbClr val="333333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굴림" charset="-127"/>
          <a:ea typeface="굴림" charset="-127"/>
        </a:defRPr>
      </a:lvl4pPr>
      <a:lvl5pPr marL="2209800" indent="-381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6670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31242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5814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40386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92075" y="333375"/>
            <a:ext cx="9721850" cy="0"/>
          </a:xfrm>
          <a:prstGeom prst="line">
            <a:avLst/>
          </a:prstGeom>
          <a:noFill/>
          <a:ln w="3175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buClr>
                <a:srgbClr val="BA0602"/>
              </a:buClr>
              <a:buFont typeface="Wingdings" pitchFamily="2" charset="2"/>
              <a:buChar char="l"/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6988" name="슬라이드 번호 개체 틀 3"/>
          <p:cNvSpPr txBox="1">
            <a:spLocks noGrp="1"/>
          </p:cNvSpPr>
          <p:nvPr/>
        </p:nvSpPr>
        <p:spPr bwMode="auto">
          <a:xfrm>
            <a:off x="3794125" y="6588125"/>
            <a:ext cx="2311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327B679C-EAED-40B9-B951-A1E77D83CBB3}" type="slidenum"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8280400" y="100013"/>
            <a:ext cx="15748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700" i="1" dirty="0">
                <a:solidFill>
                  <a:srgbClr val="969696"/>
                </a:solidFill>
                <a:latin typeface="HY헤드라인M" pitchFamily="18" charset="-127"/>
                <a:ea typeface="HY헤드라인M" pitchFamily="18" charset="-127"/>
              </a:rPr>
              <a:t>고객 맞춤형 금융서비스 플랫폼구축 컨설팅</a:t>
            </a:r>
            <a:endParaRPr lang="en-US" altLang="ko-KR" sz="700" i="1" dirty="0">
              <a:solidFill>
                <a:srgbClr val="96969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27254" name="Group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00311"/>
              </p:ext>
            </p:extLst>
          </p:nvPr>
        </p:nvGraphicFramePr>
        <p:xfrm>
          <a:off x="88900" y="377825"/>
          <a:ext cx="9725024" cy="768351"/>
        </p:xfrm>
        <a:graphic>
          <a:graphicData uri="http://schemas.openxmlformats.org/drawingml/2006/table">
            <a:tbl>
              <a:tblPr/>
              <a:tblGrid>
                <a:gridCol w="385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통합아키텍처  원칙 정의서</a:t>
                      </a:r>
                    </a:p>
                  </a:txBody>
                  <a:tcPr marT="45735" marB="45735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그룹업무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그룹코드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문서번호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서브업무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서브코드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작성자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작성업체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VERSION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작성일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038" name="Rectangle 62"/>
          <p:cNvSpPr>
            <a:spLocks noChangeArrowheads="1"/>
          </p:cNvSpPr>
          <p:nvPr/>
        </p:nvSpPr>
        <p:spPr bwMode="auto">
          <a:xfrm>
            <a:off x="92075" y="1169988"/>
            <a:ext cx="9721850" cy="531971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buClr>
                <a:srgbClr val="BA0602"/>
              </a:buClr>
              <a:buFont typeface="Wingdings" pitchFamily="2" charset="2"/>
              <a:buChar char="l"/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8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9pPr>
    </p:titleStyle>
    <p:bodyStyle>
      <a:lvl1pPr marL="304800" indent="-3048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•"/>
        <a:defRPr kumimoji="1" sz="1600">
          <a:solidFill>
            <a:srgbClr val="333333"/>
          </a:solidFill>
          <a:latin typeface="+mn-lt"/>
          <a:ea typeface="+mn-ea"/>
          <a:cs typeface="+mn-cs"/>
        </a:defRPr>
      </a:lvl1pPr>
      <a:lvl2pPr marL="658813" indent="-304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1400">
          <a:solidFill>
            <a:schemeClr val="tx1"/>
          </a:solidFill>
          <a:latin typeface="+mn-lt"/>
          <a:ea typeface="+mn-ea"/>
        </a:defRPr>
      </a:lvl2pPr>
      <a:lvl3pPr marL="1027113" indent="-304800" algn="l" rtl="0" eaLnBrk="0" fontAlgn="base" latinLnBrk="1" hangingPunct="0">
        <a:spcBef>
          <a:spcPct val="20000"/>
        </a:spcBef>
        <a:spcAft>
          <a:spcPct val="0"/>
        </a:spcAft>
        <a:buClr>
          <a:srgbClr val="ED6D00"/>
        </a:buClr>
        <a:buFont typeface="Wingdings" pitchFamily="2" charset="2"/>
        <a:buChar char="Ø"/>
        <a:defRPr kumimoji="1" sz="1600" b="1">
          <a:solidFill>
            <a:srgbClr val="333333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굴림" charset="-127"/>
          <a:ea typeface="굴림" charset="-127"/>
        </a:defRPr>
      </a:lvl4pPr>
      <a:lvl5pPr marL="2209800" indent="-381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6670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31242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5814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40386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92075" y="333375"/>
            <a:ext cx="9721850" cy="0"/>
          </a:xfrm>
          <a:prstGeom prst="line">
            <a:avLst/>
          </a:prstGeom>
          <a:noFill/>
          <a:ln w="3175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buClr>
                <a:srgbClr val="BA0602"/>
              </a:buClr>
              <a:buFont typeface="Wingdings" pitchFamily="2" charset="2"/>
              <a:buChar char="l"/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6988" name="슬라이드 번호 개체 틀 3"/>
          <p:cNvSpPr txBox="1">
            <a:spLocks noGrp="1"/>
          </p:cNvSpPr>
          <p:nvPr/>
        </p:nvSpPr>
        <p:spPr bwMode="auto">
          <a:xfrm>
            <a:off x="3794125" y="6588125"/>
            <a:ext cx="2311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327B679C-EAED-40B9-B951-A1E77D83CBB3}" type="slidenum"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8280400" y="100013"/>
            <a:ext cx="15748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700" i="1" dirty="0">
                <a:solidFill>
                  <a:srgbClr val="969696"/>
                </a:solidFill>
                <a:latin typeface="HY헤드라인M" pitchFamily="18" charset="-127"/>
                <a:ea typeface="HY헤드라인M" pitchFamily="18" charset="-127"/>
              </a:rPr>
              <a:t>고객 맞춤형 금융서비스 플랫폼구축 컨설팅</a:t>
            </a:r>
            <a:endParaRPr lang="en-US" altLang="ko-KR" sz="700" i="1" dirty="0">
              <a:solidFill>
                <a:srgbClr val="96969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27254" name="Group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60786"/>
              </p:ext>
            </p:extLst>
          </p:nvPr>
        </p:nvGraphicFramePr>
        <p:xfrm>
          <a:off x="88900" y="377825"/>
          <a:ext cx="9725024" cy="768351"/>
        </p:xfrm>
        <a:graphic>
          <a:graphicData uri="http://schemas.openxmlformats.org/drawingml/2006/table">
            <a:tbl>
              <a:tblPr/>
              <a:tblGrid>
                <a:gridCol w="385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통합아키텍처  원칙 정의서</a:t>
                      </a:r>
                    </a:p>
                  </a:txBody>
                  <a:tcPr marT="45735" marB="45735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그룹업무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그룹코드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문서번호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서브업무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서브코드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작성자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작성업체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VERSION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작성일</a:t>
                      </a: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1" lang="en-US" altLang="ko-KR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35" marB="45735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038" name="Rectangle 62"/>
          <p:cNvSpPr>
            <a:spLocks noChangeArrowheads="1"/>
          </p:cNvSpPr>
          <p:nvPr/>
        </p:nvSpPr>
        <p:spPr bwMode="auto">
          <a:xfrm>
            <a:off x="92075" y="1169988"/>
            <a:ext cx="9721850" cy="531971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buClr>
                <a:srgbClr val="BA0602"/>
              </a:buClr>
              <a:buFont typeface="Wingdings" pitchFamily="2" charset="2"/>
              <a:buChar char="l"/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8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9pPr>
    </p:titleStyle>
    <p:bodyStyle>
      <a:lvl1pPr marL="304800" indent="-3048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•"/>
        <a:defRPr kumimoji="1" sz="1600">
          <a:solidFill>
            <a:srgbClr val="333333"/>
          </a:solidFill>
          <a:latin typeface="+mn-lt"/>
          <a:ea typeface="+mn-ea"/>
          <a:cs typeface="+mn-cs"/>
        </a:defRPr>
      </a:lvl1pPr>
      <a:lvl2pPr marL="658813" indent="-304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1400">
          <a:solidFill>
            <a:schemeClr val="tx1"/>
          </a:solidFill>
          <a:latin typeface="+mn-lt"/>
          <a:ea typeface="+mn-ea"/>
        </a:defRPr>
      </a:lvl2pPr>
      <a:lvl3pPr marL="1027113" indent="-304800" algn="l" rtl="0" eaLnBrk="0" fontAlgn="base" latinLnBrk="1" hangingPunct="0">
        <a:spcBef>
          <a:spcPct val="20000"/>
        </a:spcBef>
        <a:spcAft>
          <a:spcPct val="0"/>
        </a:spcAft>
        <a:buClr>
          <a:srgbClr val="ED6D00"/>
        </a:buClr>
        <a:buFont typeface="Wingdings" pitchFamily="2" charset="2"/>
        <a:buChar char="Ø"/>
        <a:defRPr kumimoji="1" sz="1600" b="1">
          <a:solidFill>
            <a:srgbClr val="333333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굴림" charset="-127"/>
          <a:ea typeface="굴림" charset="-127"/>
        </a:defRPr>
      </a:lvl4pPr>
      <a:lvl5pPr marL="2209800" indent="-381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6670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31242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5814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40386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jp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/>
          <p:cNvSpPr txBox="1">
            <a:spLocks noChangeArrowheads="1"/>
          </p:cNvSpPr>
          <p:nvPr/>
        </p:nvSpPr>
        <p:spPr bwMode="auto">
          <a:xfrm>
            <a:off x="415925" y="2513013"/>
            <a:ext cx="71802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통합아키텍처 정의서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7330" name="Group 162"/>
          <p:cNvGraphicFramePr>
            <a:graphicFrameLocks noGrp="1"/>
          </p:cNvGraphicFramePr>
          <p:nvPr/>
        </p:nvGraphicFramePr>
        <p:xfrm>
          <a:off x="5327650" y="404813"/>
          <a:ext cx="4233864" cy="1441450"/>
        </p:xfrm>
        <a:graphic>
          <a:graphicData uri="http://schemas.openxmlformats.org/drawingml/2006/table">
            <a:tbl>
              <a:tblPr/>
              <a:tblGrid>
                <a:gridCol w="56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구분 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담당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PL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PM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92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확   인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marT="45703" marB="45703"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년    월    일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년   월    일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15925" y="2204864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EC6D1E"/>
                </a:solidFill>
                <a:latin typeface="+mn-ea"/>
              </a:rPr>
              <a:t>*****</a:t>
            </a:r>
            <a:r>
              <a:rPr lang="ko-KR" altLang="en-US" sz="2400" b="1" dirty="0">
                <a:solidFill>
                  <a:srgbClr val="EC6D1E"/>
                </a:solidFill>
                <a:latin typeface="+mn-ea"/>
              </a:rPr>
              <a:t>플랫폼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329" name="직사각형 2957328"/>
          <p:cNvSpPr/>
          <p:nvPr/>
        </p:nvSpPr>
        <p:spPr bwMode="auto">
          <a:xfrm>
            <a:off x="272480" y="3634850"/>
            <a:ext cx="9123289" cy="2674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AutoShape 25"/>
          <p:cNvSpPr>
            <a:spLocks noChangeArrowheads="1"/>
          </p:cNvSpPr>
          <p:nvPr/>
        </p:nvSpPr>
        <p:spPr bwMode="auto">
          <a:xfrm>
            <a:off x="487932" y="3782888"/>
            <a:ext cx="8713540" cy="294183"/>
          </a:xfrm>
          <a:prstGeom prst="roundRect">
            <a:avLst>
              <a:gd name="adj" fmla="val 11963"/>
            </a:avLst>
          </a:prstGeom>
          <a:solidFill>
            <a:srgbClr val="FF6600"/>
          </a:solidFill>
          <a:ln>
            <a:noFill/>
          </a:ln>
        </p:spPr>
        <p:txBody>
          <a:bodyPr wrap="none" anchor="ctr"/>
          <a:lstStyle/>
          <a:p>
            <a:pPr font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고정전문 방식 전문 처리의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내의 동작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15715" y="1569607"/>
            <a:ext cx="4969533" cy="1931401"/>
            <a:chOff x="344488" y="1569607"/>
            <a:chExt cx="4969533" cy="1931401"/>
          </a:xfrm>
        </p:grpSpPr>
        <p:sp>
          <p:nvSpPr>
            <p:cNvPr id="28" name="오른쪽 화살표 27"/>
            <p:cNvSpPr/>
            <p:nvPr/>
          </p:nvSpPr>
          <p:spPr>
            <a:xfrm>
              <a:off x="1439324" y="2539650"/>
              <a:ext cx="431967" cy="362524"/>
            </a:xfrm>
            <a:prstGeom prst="rightArrow">
              <a:avLst/>
            </a:prstGeom>
            <a:solidFill>
              <a:srgbClr val="92D050">
                <a:alpha val="93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soft" dir="t"/>
            </a:scene3d>
            <a:sp3d>
              <a:bevelT/>
            </a:sp3d>
          </p:spPr>
          <p:txBody>
            <a:bodyPr rtlCol="0" anchor="ctr"/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400" kern="0" dirty="0">
                <a:solidFill>
                  <a:srgbClr val="1F497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89"/>
            <p:cNvSpPr txBox="1">
              <a:spLocks noChangeArrowheads="1"/>
            </p:cNvSpPr>
            <p:nvPr/>
          </p:nvSpPr>
          <p:spPr bwMode="auto">
            <a:xfrm>
              <a:off x="820596" y="2884248"/>
              <a:ext cx="604993" cy="1724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>
                <a:spcBef>
                  <a:spcPct val="20000"/>
                </a:spcBef>
                <a:buClr>
                  <a:srgbClr val="808080"/>
                </a:buClr>
                <a:buSzPct val="100000"/>
                <a:defRPr/>
              </a:pPr>
              <a:r>
                <a:rPr lang="en-US" altLang="ko-KR" sz="800" spc="-80" dirty="0">
                  <a:latin typeface="맑은 고딕" pitchFamily="50" charset="-127"/>
                  <a:ea typeface="맑은 고딕" pitchFamily="50" charset="-127"/>
                </a:rPr>
                <a:t>TCP/IP </a:t>
              </a:r>
              <a:r>
                <a:rPr lang="ko-KR" altLang="en-US" sz="800" spc="-80" dirty="0">
                  <a:latin typeface="맑은 고딕" pitchFamily="50" charset="-127"/>
                  <a:ea typeface="맑은 고딕" pitchFamily="50" charset="-127"/>
                </a:rPr>
                <a:t>전문</a:t>
              </a:r>
              <a:endParaRPr kumimoji="0" lang="ko-KR" altLang="en-US" sz="800" spc="-8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488" y="1821561"/>
              <a:ext cx="932529" cy="874920"/>
            </a:xfrm>
            <a:prstGeom prst="rect">
              <a:avLst/>
            </a:prstGeom>
          </p:spPr>
        </p:pic>
        <p:grpSp>
          <p:nvGrpSpPr>
            <p:cNvPr id="31" name="그룹 154"/>
            <p:cNvGrpSpPr/>
            <p:nvPr/>
          </p:nvGrpSpPr>
          <p:grpSpPr>
            <a:xfrm>
              <a:off x="969024" y="2455694"/>
              <a:ext cx="302740" cy="447578"/>
              <a:chOff x="2455631" y="5748338"/>
              <a:chExt cx="357187" cy="415925"/>
            </a:xfrm>
          </p:grpSpPr>
          <p:sp>
            <p:nvSpPr>
              <p:cNvPr id="32" name="모서리가 접힌 도형 31"/>
              <p:cNvSpPr/>
              <p:nvPr/>
            </p:nvSpPr>
            <p:spPr bwMode="auto">
              <a:xfrm flipV="1">
                <a:off x="2455631" y="5748338"/>
                <a:ext cx="357187" cy="415925"/>
              </a:xfrm>
              <a:prstGeom prst="foldedCorner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ko-KR" altLang="en-US" sz="900" b="1" spc="-8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3" name="Picture 9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90224" y="5812300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407615" y="2589610"/>
              <a:ext cx="456565" cy="313354"/>
            </a:xfrm>
            <a:prstGeom prst="rect">
              <a:avLst/>
            </a:prstGeom>
            <a:noFill/>
            <a:ln>
              <a:noFill/>
              <a:prstDash val="sysDash"/>
            </a:ln>
            <a:effectLst/>
          </p:spPr>
          <p:txBody>
            <a:bodyPr wrap="none" lIns="360000" anchor="ctr"/>
            <a:lstStyle/>
            <a:p>
              <a:pPr algn="r"/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금융사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903991" y="1609274"/>
              <a:ext cx="1681838" cy="1891734"/>
              <a:chOff x="3015867" y="1475418"/>
              <a:chExt cx="1681838" cy="1891734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3529" y="2047852"/>
                <a:ext cx="701107" cy="876384"/>
              </a:xfrm>
              <a:prstGeom prst="rect">
                <a:avLst/>
              </a:prstGeom>
            </p:spPr>
          </p:pic>
          <p:sp>
            <p:nvSpPr>
              <p:cNvPr id="37" name="AutoShape 25"/>
              <p:cNvSpPr>
                <a:spLocks noChangeArrowheads="1"/>
              </p:cNvSpPr>
              <p:nvPr/>
            </p:nvSpPr>
            <p:spPr bwMode="auto">
              <a:xfrm>
                <a:off x="3015867" y="1475418"/>
                <a:ext cx="934073" cy="538028"/>
              </a:xfrm>
              <a:prstGeom prst="roundRect">
                <a:avLst>
                  <a:gd name="adj" fmla="val 11963"/>
                </a:avLst>
              </a:prstGeom>
              <a:solidFill>
                <a:srgbClr val="FF6600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ctr"/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고정전문</a:t>
                </a:r>
                <a:endPara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 fontAlgn="ctr"/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금융사 전문서버</a:t>
                </a:r>
                <a:endPara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 fontAlgn="ctr"/>
                <a:r>
                  <a:rPr lang="en-US" altLang="ko-KR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(FEP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</a:t>
                </a:r>
                <a:r>
                  <a:rPr lang="en-US" altLang="ko-KR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567225" y="2337123"/>
                <a:ext cx="1130480" cy="1030029"/>
              </a:xfrm>
              <a:prstGeom prst="roundRect">
                <a:avLst>
                  <a:gd name="adj" fmla="val 2258"/>
                </a:avLst>
              </a:prstGeom>
              <a:solidFill>
                <a:schemeClr val="bg1">
                  <a:lumMod val="50000"/>
                  <a:alpha val="50196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3616147" y="2996952"/>
                <a:ext cx="987772" cy="3125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TCP/IP</a:t>
                </a:r>
                <a:endPara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3616147" y="2414292"/>
                <a:ext cx="1022157" cy="578757"/>
              </a:xfrm>
              <a:prstGeom prst="roundRect">
                <a:avLst>
                  <a:gd name="adj" fmla="val 5513"/>
                </a:avLst>
              </a:prstGeom>
              <a:ln w="1905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674289" y="2454522"/>
                <a:ext cx="883302" cy="4748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금융사 별</a:t>
                </a:r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전문처리</a:t>
                </a:r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I/F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235289" y="1569607"/>
              <a:ext cx="1078732" cy="1399716"/>
              <a:chOff x="6220407" y="1524520"/>
              <a:chExt cx="1078732" cy="1399716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7960" y="2047852"/>
                <a:ext cx="701107" cy="876384"/>
              </a:xfrm>
              <a:prstGeom prst="rect">
                <a:avLst/>
              </a:prstGeom>
            </p:spPr>
          </p:pic>
          <p:sp>
            <p:nvSpPr>
              <p:cNvPr id="50" name="AutoShape 25"/>
              <p:cNvSpPr>
                <a:spLocks noChangeArrowheads="1"/>
              </p:cNvSpPr>
              <p:nvPr/>
            </p:nvSpPr>
            <p:spPr bwMode="auto">
              <a:xfrm>
                <a:off x="6220407" y="1524520"/>
                <a:ext cx="934073" cy="538028"/>
              </a:xfrm>
              <a:prstGeom prst="roundRect">
                <a:avLst>
                  <a:gd name="adj" fmla="val 11963"/>
                </a:avLst>
              </a:prstGeom>
              <a:solidFill>
                <a:srgbClr val="FF6600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ctr"/>
                <a:r>
                  <a:rPr lang="en-US" altLang="ko-KR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WAS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</a:t>
                </a:r>
              </a:p>
            </p:txBody>
          </p: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4685" y="2420888"/>
                <a:ext cx="594454" cy="449968"/>
              </a:xfrm>
              <a:prstGeom prst="rect">
                <a:avLst/>
              </a:prstGeom>
              <a:ln>
                <a:solidFill>
                  <a:schemeClr val="accent4">
                    <a:lumMod val="50000"/>
                    <a:lumOff val="50000"/>
                  </a:schemeClr>
                </a:solidFill>
              </a:ln>
            </p:spPr>
          </p:pic>
        </p:grpSp>
        <p:sp>
          <p:nvSpPr>
            <p:cNvPr id="100" name="오른쪽 화살표 99"/>
            <p:cNvSpPr/>
            <p:nvPr/>
          </p:nvSpPr>
          <p:spPr>
            <a:xfrm>
              <a:off x="3801934" y="2527375"/>
              <a:ext cx="431967" cy="362524"/>
            </a:xfrm>
            <a:prstGeom prst="rightArrow">
              <a:avLst/>
            </a:prstGeom>
            <a:solidFill>
              <a:srgbClr val="92D050">
                <a:alpha val="93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soft" dir="t"/>
            </a:scene3d>
            <a:sp3d>
              <a:bevelT/>
            </a:sp3d>
          </p:spPr>
          <p:txBody>
            <a:bodyPr rtlCol="0" anchor="ctr"/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400" kern="0" dirty="0">
                <a:solidFill>
                  <a:srgbClr val="1F497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2" name="직사각형 151"/>
          <p:cNvSpPr/>
          <p:nvPr/>
        </p:nvSpPr>
        <p:spPr bwMode="auto">
          <a:xfrm>
            <a:off x="284682" y="1042562"/>
            <a:ext cx="9111087" cy="25434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AutoShape 25"/>
          <p:cNvSpPr>
            <a:spLocks noChangeArrowheads="1"/>
          </p:cNvSpPr>
          <p:nvPr/>
        </p:nvSpPr>
        <p:spPr bwMode="auto">
          <a:xfrm>
            <a:off x="415515" y="1118593"/>
            <a:ext cx="8785957" cy="294183"/>
          </a:xfrm>
          <a:prstGeom prst="roundRect">
            <a:avLst>
              <a:gd name="adj" fmla="val 11963"/>
            </a:avLst>
          </a:prstGeom>
          <a:solidFill>
            <a:srgbClr val="FF6600"/>
          </a:solidFill>
          <a:ln>
            <a:noFill/>
          </a:ln>
        </p:spPr>
        <p:txBody>
          <a:bodyPr wrap="none" anchor="ctr"/>
          <a:lstStyle/>
          <a:p>
            <a:pPr algn="ctr" font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금융사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FEP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서버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WAS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57334" name="그룹 2957333"/>
          <p:cNvGrpSpPr/>
          <p:nvPr/>
        </p:nvGrpSpPr>
        <p:grpSpPr>
          <a:xfrm>
            <a:off x="406333" y="4221087"/>
            <a:ext cx="8723131" cy="1952750"/>
            <a:chOff x="190309" y="4221087"/>
            <a:chExt cx="8723131" cy="1952750"/>
          </a:xfrm>
        </p:grpSpPr>
        <p:grpSp>
          <p:nvGrpSpPr>
            <p:cNvPr id="2957325" name="그룹 2957324"/>
            <p:cNvGrpSpPr/>
            <p:nvPr/>
          </p:nvGrpSpPr>
          <p:grpSpPr>
            <a:xfrm>
              <a:off x="1064568" y="4221087"/>
              <a:ext cx="7848872" cy="1952750"/>
              <a:chOff x="416496" y="4218052"/>
              <a:chExt cx="7848872" cy="1952750"/>
            </a:xfrm>
          </p:grpSpPr>
          <p:grpSp>
            <p:nvGrpSpPr>
              <p:cNvPr id="2957323" name="그룹 2957322"/>
              <p:cNvGrpSpPr/>
              <p:nvPr/>
            </p:nvGrpSpPr>
            <p:grpSpPr>
              <a:xfrm>
                <a:off x="5644230" y="4218052"/>
                <a:ext cx="1108970" cy="1952750"/>
                <a:chOff x="2288705" y="4131600"/>
                <a:chExt cx="1108970" cy="1952750"/>
              </a:xfrm>
            </p:grpSpPr>
            <p:sp>
              <p:nvSpPr>
                <p:cNvPr id="2957321" name="모서리가 둥근 직사각형 2957320"/>
                <p:cNvSpPr/>
                <p:nvPr/>
              </p:nvSpPr>
              <p:spPr bwMode="auto">
                <a:xfrm>
                  <a:off x="2288705" y="4131600"/>
                  <a:ext cx="1108970" cy="195275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2363442" y="4188693"/>
                  <a:ext cx="922314" cy="315298"/>
                </a:xfrm>
                <a:prstGeom prst="roundRect">
                  <a:avLst/>
                </a:prstGeom>
                <a:solidFill>
                  <a:srgbClr val="CCCCFF"/>
                </a:solidFill>
                <a:ln w="19050">
                  <a:solidFill>
                    <a:srgbClr val="7030A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JSON Parser</a:t>
                  </a:r>
                  <a:endPara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" name="모서리가 둥근 직사각형 24"/>
                <p:cNvSpPr>
                  <a:spLocks/>
                </p:cNvSpPr>
                <p:nvPr/>
              </p:nvSpPr>
              <p:spPr>
                <a:xfrm>
                  <a:off x="2367293" y="4985910"/>
                  <a:ext cx="914611" cy="315298"/>
                </a:xfrm>
                <a:prstGeom prst="roundRect">
                  <a:avLst/>
                </a:prstGeom>
                <a:solidFill>
                  <a:srgbClr val="CCCCFF"/>
                </a:solidFill>
                <a:ln w="19050">
                  <a:solidFill>
                    <a:srgbClr val="7030A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CubeOne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암호화 </a:t>
                  </a:r>
                </a:p>
              </p:txBody>
            </p:sp>
            <p:sp>
              <p:nvSpPr>
                <p:cNvPr id="26" name="모서리가 둥근 직사각형 25"/>
                <p:cNvSpPr>
                  <a:spLocks/>
                </p:cNvSpPr>
                <p:nvPr/>
              </p:nvSpPr>
              <p:spPr>
                <a:xfrm>
                  <a:off x="2360712" y="4582291"/>
                  <a:ext cx="914611" cy="315298"/>
                </a:xfrm>
                <a:prstGeom prst="roundRect">
                  <a:avLst/>
                </a:prstGeom>
                <a:solidFill>
                  <a:srgbClr val="CCCCFF"/>
                </a:solidFill>
                <a:ln w="19050">
                  <a:solidFill>
                    <a:srgbClr val="7030A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Google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유틸</a:t>
                  </a:r>
                </a:p>
              </p:txBody>
            </p:sp>
            <p:grpSp>
              <p:nvGrpSpPr>
                <p:cNvPr id="2957322" name="그룹 2957321"/>
                <p:cNvGrpSpPr/>
                <p:nvPr/>
              </p:nvGrpSpPr>
              <p:grpSpPr>
                <a:xfrm>
                  <a:off x="2374501" y="5373216"/>
                  <a:ext cx="922315" cy="624143"/>
                  <a:chOff x="2393105" y="5464725"/>
                  <a:chExt cx="922315" cy="624143"/>
                </a:xfrm>
              </p:grpSpPr>
              <p:sp>
                <p:nvSpPr>
                  <p:cNvPr id="24" name="모서리가 둥근 직사각형 23"/>
                  <p:cNvSpPr/>
                  <p:nvPr/>
                </p:nvSpPr>
                <p:spPr>
                  <a:xfrm>
                    <a:off x="2393105" y="5773570"/>
                    <a:ext cx="922315" cy="315298"/>
                  </a:xfrm>
                  <a:prstGeom prst="roundRect">
                    <a:avLst/>
                  </a:prstGeom>
                  <a:solidFill>
                    <a:srgbClr val="CCCCFF"/>
                  </a:solidFill>
                  <a:ln w="19050">
                    <a:solidFill>
                      <a:srgbClr val="7030A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 err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복호화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46" name="그룹 45"/>
                  <p:cNvGrpSpPr/>
                  <p:nvPr/>
                </p:nvGrpSpPr>
                <p:grpSpPr>
                  <a:xfrm>
                    <a:off x="2472667" y="5464725"/>
                    <a:ext cx="763190" cy="334366"/>
                    <a:chOff x="492955" y="4263488"/>
                    <a:chExt cx="1726729" cy="1171575"/>
                  </a:xfrm>
                </p:grpSpPr>
                <p:pic>
                  <p:nvPicPr>
                    <p:cNvPr id="34" name="그림 33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492955" y="4329375"/>
                      <a:ext cx="876300" cy="105727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pic>
                  <p:nvPicPr>
                    <p:cNvPr id="35" name="그림 34"/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1314809" y="4263488"/>
                      <a:ext cx="904875" cy="117157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</p:grpSp>
          </p:grpSp>
          <p:grpSp>
            <p:nvGrpSpPr>
              <p:cNvPr id="62" name="그룹 61"/>
              <p:cNvGrpSpPr/>
              <p:nvPr/>
            </p:nvGrpSpPr>
            <p:grpSpPr>
              <a:xfrm>
                <a:off x="416496" y="4270936"/>
                <a:ext cx="1182054" cy="1442305"/>
                <a:chOff x="5325647" y="2247598"/>
                <a:chExt cx="1182054" cy="1442305"/>
              </a:xfrm>
            </p:grpSpPr>
            <p:grpSp>
              <p:nvGrpSpPr>
                <p:cNvPr id="52" name="그룹 51"/>
                <p:cNvGrpSpPr/>
                <p:nvPr/>
              </p:nvGrpSpPr>
              <p:grpSpPr>
                <a:xfrm>
                  <a:off x="5517728" y="2247598"/>
                  <a:ext cx="908652" cy="1157724"/>
                  <a:chOff x="8176837" y="3495412"/>
                  <a:chExt cx="908652" cy="1157724"/>
                </a:xfrm>
              </p:grpSpPr>
              <p:pic>
                <p:nvPicPr>
                  <p:cNvPr id="55" name="Picture 151" descr="routeswtchproc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76837" y="3495412"/>
                    <a:ext cx="597281" cy="7273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7" name="그림 46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653983" y="3873397"/>
                    <a:ext cx="431506" cy="779739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5325647" y="3440874"/>
                  <a:ext cx="1182054" cy="249029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FC 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게이트웨이</a:t>
                  </a:r>
                </a:p>
              </p:txBody>
            </p:sp>
          </p:grpSp>
          <p:grpSp>
            <p:nvGrpSpPr>
              <p:cNvPr id="2957318" name="그룹 2957317"/>
              <p:cNvGrpSpPr/>
              <p:nvPr/>
            </p:nvGrpSpPr>
            <p:grpSpPr>
              <a:xfrm>
                <a:off x="4163014" y="4564501"/>
                <a:ext cx="1182054" cy="1146336"/>
                <a:chOff x="8384985" y="3356992"/>
                <a:chExt cx="1182054" cy="1146336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8439206" y="3356992"/>
                  <a:ext cx="1028650" cy="629926"/>
                  <a:chOff x="8515457" y="2988535"/>
                  <a:chExt cx="1028650" cy="629926"/>
                </a:xfrm>
              </p:grpSpPr>
              <p:pic>
                <p:nvPicPr>
                  <p:cNvPr id="39" name="그림 38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787639" y="3009946"/>
                    <a:ext cx="756468" cy="608515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515457" y="2988535"/>
                    <a:ext cx="874507" cy="18363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8384985" y="4254299"/>
                  <a:ext cx="1182054" cy="249029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표준 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Mapping</a:t>
                  </a:r>
                  <a:endPara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957317" name="그룹 2957316"/>
              <p:cNvGrpSpPr/>
              <p:nvPr/>
            </p:nvGrpSpPr>
            <p:grpSpPr>
              <a:xfrm>
                <a:off x="1668444" y="4363922"/>
                <a:ext cx="1182054" cy="1354373"/>
                <a:chOff x="5890415" y="3156413"/>
                <a:chExt cx="1182054" cy="1354373"/>
              </a:xfrm>
            </p:grpSpPr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5890415" y="4261757"/>
                  <a:ext cx="1182054" cy="249029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전문 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Mapping</a:t>
                  </a:r>
                  <a:endPara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957315" name="그룹 2957314"/>
                <p:cNvGrpSpPr/>
                <p:nvPr/>
              </p:nvGrpSpPr>
              <p:grpSpPr>
                <a:xfrm>
                  <a:off x="6098315" y="3156413"/>
                  <a:ext cx="853185" cy="989359"/>
                  <a:chOff x="6098315" y="3156413"/>
                  <a:chExt cx="853185" cy="989359"/>
                </a:xfrm>
              </p:grpSpPr>
              <p:pic>
                <p:nvPicPr>
                  <p:cNvPr id="60" name="그림 59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098315" y="3156413"/>
                    <a:ext cx="766253" cy="39428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6161107" y="3566765"/>
                    <a:ext cx="790393" cy="579007"/>
                    <a:chOff x="6466863" y="1472007"/>
                    <a:chExt cx="1433000" cy="1042288"/>
                  </a:xfrm>
                </p:grpSpPr>
                <p:pic>
                  <p:nvPicPr>
                    <p:cNvPr id="54" name="그림 53"/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994988" y="1599895"/>
                      <a:ext cx="904875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그림 52"/>
                    <p:cNvPicPr>
                      <a:picLocks noChangeAspect="1"/>
                    </p:cNvPicPr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6466863" y="1472007"/>
                      <a:ext cx="988733" cy="61179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2957320" name="그룹 2957319"/>
              <p:cNvGrpSpPr/>
              <p:nvPr/>
            </p:nvGrpSpPr>
            <p:grpSpPr>
              <a:xfrm>
                <a:off x="7083314" y="4736459"/>
                <a:ext cx="1182054" cy="962469"/>
                <a:chOff x="5931384" y="4626771"/>
                <a:chExt cx="1182054" cy="962469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5931384" y="5340211"/>
                  <a:ext cx="1182054" cy="249029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DAO (CRUD)</a:t>
                  </a:r>
                  <a:endPara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1" name="그룹 70"/>
                <p:cNvGrpSpPr/>
                <p:nvPr/>
              </p:nvGrpSpPr>
              <p:grpSpPr>
                <a:xfrm>
                  <a:off x="6127214" y="4626771"/>
                  <a:ext cx="790393" cy="579007"/>
                  <a:chOff x="6466863" y="1472007"/>
                  <a:chExt cx="1433000" cy="1042288"/>
                </a:xfrm>
              </p:grpSpPr>
              <p:pic>
                <p:nvPicPr>
                  <p:cNvPr id="72" name="그림 71"/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994988" y="1599895"/>
                    <a:ext cx="904875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그림 72"/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466863" y="1472007"/>
                    <a:ext cx="988733" cy="61179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957316" name="그룹 2957315"/>
              <p:cNvGrpSpPr/>
              <p:nvPr/>
            </p:nvGrpSpPr>
            <p:grpSpPr>
              <a:xfrm>
                <a:off x="2876679" y="4564501"/>
                <a:ext cx="1287851" cy="1151555"/>
                <a:chOff x="7098650" y="3356992"/>
                <a:chExt cx="1287851" cy="1151555"/>
              </a:xfrm>
            </p:grpSpPr>
            <p:grpSp>
              <p:nvGrpSpPr>
                <p:cNvPr id="2957312" name="그룹 2957311"/>
                <p:cNvGrpSpPr/>
                <p:nvPr/>
              </p:nvGrpSpPr>
              <p:grpSpPr>
                <a:xfrm>
                  <a:off x="7098650" y="3356992"/>
                  <a:ext cx="1287851" cy="636259"/>
                  <a:chOff x="5537356" y="3987282"/>
                  <a:chExt cx="2677133" cy="1210445"/>
                </a:xfrm>
              </p:grpSpPr>
              <p:pic>
                <p:nvPicPr>
                  <p:cNvPr id="9" name="그림 8"/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537356" y="3987282"/>
                    <a:ext cx="1431868" cy="1210445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/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716075" y="4024880"/>
                    <a:ext cx="1498414" cy="113015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7137700" y="4259518"/>
                  <a:ext cx="1182054" cy="249029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문자열 </a:t>
                  </a:r>
                  <a:r>
                    <a:rPr lang="en-US" altLang="ko-KR" sz="1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parsing</a:t>
                  </a:r>
                  <a:endPara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2" name="오른쪽 화살표 91"/>
              <p:cNvSpPr/>
              <p:nvPr/>
            </p:nvSpPr>
            <p:spPr>
              <a:xfrm>
                <a:off x="1605773" y="4944205"/>
                <a:ext cx="252058" cy="373724"/>
              </a:xfrm>
              <a:prstGeom prst="rightArrow">
                <a:avLst/>
              </a:prstGeom>
              <a:solidFill>
                <a:srgbClr val="1F497D">
                  <a:lumMod val="20000"/>
                  <a:lumOff val="80000"/>
                  <a:alpha val="93000"/>
                </a:srgb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soft" dir="t"/>
              </a:scene3d>
              <a:sp3d>
                <a:bevelT/>
              </a:sp3d>
            </p:spPr>
            <p:txBody>
              <a:bodyPr rtlCol="0" anchor="ctr"/>
              <a:lstStyle/>
              <a:p>
                <a:pPr algn="l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400" kern="0" dirty="0">
                  <a:solidFill>
                    <a:srgbClr val="1F497D">
                      <a:lumMod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오른쪽 화살표 92"/>
              <p:cNvSpPr/>
              <p:nvPr/>
            </p:nvSpPr>
            <p:spPr>
              <a:xfrm>
                <a:off x="2756726" y="4941168"/>
                <a:ext cx="252058" cy="373724"/>
              </a:xfrm>
              <a:prstGeom prst="rightArrow">
                <a:avLst/>
              </a:prstGeom>
              <a:solidFill>
                <a:srgbClr val="1F497D">
                  <a:lumMod val="20000"/>
                  <a:lumOff val="80000"/>
                  <a:alpha val="93000"/>
                </a:srgb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soft" dir="t"/>
              </a:scene3d>
              <a:sp3d>
                <a:bevelT/>
              </a:sp3d>
            </p:spPr>
            <p:txBody>
              <a:bodyPr rtlCol="0" anchor="ctr"/>
              <a:lstStyle/>
              <a:p>
                <a:pPr algn="l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400" kern="0" dirty="0">
                  <a:solidFill>
                    <a:srgbClr val="1F497D">
                      <a:lumMod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오른쪽 화살표 93"/>
              <p:cNvSpPr/>
              <p:nvPr/>
            </p:nvSpPr>
            <p:spPr>
              <a:xfrm>
                <a:off x="4052870" y="4941168"/>
                <a:ext cx="252058" cy="373724"/>
              </a:xfrm>
              <a:prstGeom prst="rightArrow">
                <a:avLst/>
              </a:prstGeom>
              <a:solidFill>
                <a:srgbClr val="1F497D">
                  <a:lumMod val="20000"/>
                  <a:lumOff val="80000"/>
                  <a:alpha val="93000"/>
                </a:srgb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soft" dir="t"/>
              </a:scene3d>
              <a:sp3d>
                <a:bevelT/>
              </a:sp3d>
            </p:spPr>
            <p:txBody>
              <a:bodyPr rtlCol="0" anchor="ctr"/>
              <a:lstStyle/>
              <a:p>
                <a:pPr algn="l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400" kern="0" dirty="0">
                  <a:solidFill>
                    <a:srgbClr val="1F497D">
                      <a:lumMod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오른쪽 화살표 94"/>
              <p:cNvSpPr/>
              <p:nvPr/>
            </p:nvSpPr>
            <p:spPr>
              <a:xfrm>
                <a:off x="5277006" y="4941168"/>
                <a:ext cx="252058" cy="373724"/>
              </a:xfrm>
              <a:prstGeom prst="rightArrow">
                <a:avLst/>
              </a:prstGeom>
              <a:solidFill>
                <a:srgbClr val="1F497D">
                  <a:lumMod val="20000"/>
                  <a:lumOff val="80000"/>
                  <a:alpha val="93000"/>
                </a:srgb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soft" dir="t"/>
              </a:scene3d>
              <a:sp3d>
                <a:bevelT/>
              </a:sp3d>
            </p:spPr>
            <p:txBody>
              <a:bodyPr rtlCol="0" anchor="ctr"/>
              <a:lstStyle/>
              <a:p>
                <a:pPr algn="l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400" kern="0" dirty="0">
                  <a:solidFill>
                    <a:srgbClr val="1F497D">
                      <a:lumMod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>
                <a:off x="6861182" y="4941168"/>
                <a:ext cx="252058" cy="373724"/>
              </a:xfrm>
              <a:prstGeom prst="rightArrow">
                <a:avLst/>
              </a:prstGeom>
              <a:solidFill>
                <a:srgbClr val="1F497D">
                  <a:lumMod val="20000"/>
                  <a:lumOff val="80000"/>
                  <a:alpha val="93000"/>
                </a:srgb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soft" dir="t"/>
              </a:scene3d>
              <a:sp3d>
                <a:bevelT/>
              </a:sp3d>
            </p:spPr>
            <p:txBody>
              <a:bodyPr rtlCol="0" anchor="ctr"/>
              <a:lstStyle/>
              <a:p>
                <a:pPr algn="l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400" kern="0" dirty="0">
                  <a:solidFill>
                    <a:srgbClr val="1F497D">
                      <a:lumMod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5" name="TextBox 89"/>
            <p:cNvSpPr txBox="1">
              <a:spLocks noChangeArrowheads="1"/>
            </p:cNvSpPr>
            <p:nvPr/>
          </p:nvSpPr>
          <p:spPr bwMode="auto">
            <a:xfrm>
              <a:off x="190309" y="5121367"/>
              <a:ext cx="830284" cy="21496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>
                <a:spcBef>
                  <a:spcPct val="20000"/>
                </a:spcBef>
                <a:buClr>
                  <a:srgbClr val="808080"/>
                </a:buClr>
                <a:buSzPct val="100000"/>
                <a:defRPr/>
              </a:pPr>
              <a:r>
                <a:rPr lang="en-US" altLang="ko-KR" sz="800" spc="-80" dirty="0">
                  <a:latin typeface="맑은 고딕" pitchFamily="50" charset="-127"/>
                  <a:ea typeface="맑은 고딕" pitchFamily="50" charset="-127"/>
                </a:rPr>
                <a:t>TCP/IP </a:t>
              </a:r>
              <a:r>
                <a:rPr lang="ko-KR" altLang="en-US" sz="800" spc="-80" dirty="0">
                  <a:latin typeface="맑은 고딕" pitchFamily="50" charset="-127"/>
                  <a:ea typeface="맑은 고딕" pitchFamily="50" charset="-127"/>
                </a:rPr>
                <a:t>전문</a:t>
              </a:r>
              <a:endParaRPr kumimoji="0" lang="ko-KR" altLang="en-US" sz="800" spc="-8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6" name="그룹 154"/>
            <p:cNvGrpSpPr/>
            <p:nvPr/>
          </p:nvGrpSpPr>
          <p:grpSpPr>
            <a:xfrm>
              <a:off x="394010" y="4587299"/>
              <a:ext cx="415476" cy="557775"/>
              <a:chOff x="2455631" y="5748338"/>
              <a:chExt cx="357187" cy="415925"/>
            </a:xfrm>
          </p:grpSpPr>
          <p:sp>
            <p:nvSpPr>
              <p:cNvPr id="157" name="모서리가 접힌 도형 156"/>
              <p:cNvSpPr/>
              <p:nvPr/>
            </p:nvSpPr>
            <p:spPr bwMode="auto">
              <a:xfrm flipV="1">
                <a:off x="2455631" y="5748338"/>
                <a:ext cx="357187" cy="415925"/>
              </a:xfrm>
              <a:prstGeom prst="foldedCorner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ko-KR" altLang="en-US" sz="900" b="1" spc="-8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58" name="Picture 9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90224" y="5812300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60" name="오른쪽 화살표 159"/>
            <p:cNvSpPr/>
            <p:nvPr/>
          </p:nvSpPr>
          <p:spPr>
            <a:xfrm>
              <a:off x="956526" y="4941168"/>
              <a:ext cx="252058" cy="373724"/>
            </a:xfrm>
            <a:prstGeom prst="rightArrow">
              <a:avLst/>
            </a:prstGeom>
            <a:solidFill>
              <a:srgbClr val="92D050">
                <a:alpha val="93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soft" dir="t"/>
            </a:scene3d>
            <a:sp3d>
              <a:bevelT/>
            </a:sp3d>
          </p:spPr>
          <p:txBody>
            <a:bodyPr rtlCol="0" anchor="ctr"/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400" kern="0" dirty="0">
                <a:solidFill>
                  <a:srgbClr val="1F497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957335" name="그림 29573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07746" y="4302626"/>
            <a:ext cx="1165715" cy="185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3" name="그림 16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37176" y="4622239"/>
            <a:ext cx="873929" cy="139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2.2 </a:t>
            </a:r>
            <a:r>
              <a:rPr lang="ko-KR" altLang="en-US" dirty="0">
                <a:solidFill>
                  <a:srgbClr val="000000"/>
                </a:solidFill>
              </a:rPr>
              <a:t>어플리케이션 아키텍처 맵</a:t>
            </a:r>
            <a:endParaRPr lang="en-US" altLang="ko-KR" dirty="0">
              <a:solidFill>
                <a:srgbClr val="000000"/>
              </a:solidFill>
            </a:endParaRPr>
          </a:p>
          <a:p>
            <a:pPr marL="361950" indent="-361950"/>
            <a:r>
              <a:rPr lang="en-US" altLang="ko-KR" sz="1400" b="0" dirty="0"/>
              <a:t>     - </a:t>
            </a:r>
            <a:r>
              <a:rPr lang="ko-KR" altLang="en-US" sz="1400" dirty="0">
                <a:solidFill>
                  <a:schemeClr val="tx1"/>
                </a:solidFill>
              </a:rPr>
              <a:t>어플리케이션 구성도 </a:t>
            </a:r>
            <a:r>
              <a:rPr lang="en-US" altLang="ko-KR" sz="1400" dirty="0">
                <a:solidFill>
                  <a:schemeClr val="tx1"/>
                </a:solidFill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</a:rPr>
              <a:t>고정전문방식 서버 구성도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8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329" name="직사각형 2957328"/>
          <p:cNvSpPr/>
          <p:nvPr/>
        </p:nvSpPr>
        <p:spPr bwMode="auto">
          <a:xfrm>
            <a:off x="272480" y="3634850"/>
            <a:ext cx="9123289" cy="2674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AutoShape 25"/>
          <p:cNvSpPr>
            <a:spLocks noChangeArrowheads="1"/>
          </p:cNvSpPr>
          <p:nvPr/>
        </p:nvSpPr>
        <p:spPr bwMode="auto">
          <a:xfrm>
            <a:off x="487932" y="3782888"/>
            <a:ext cx="8713540" cy="294183"/>
          </a:xfrm>
          <a:prstGeom prst="roundRect">
            <a:avLst>
              <a:gd name="adj" fmla="val 11963"/>
            </a:avLst>
          </a:prstGeom>
          <a:solidFill>
            <a:srgbClr val="FF6600"/>
          </a:solidFill>
          <a:ln>
            <a:noFill/>
          </a:ln>
        </p:spPr>
        <p:txBody>
          <a:bodyPr wrap="none" anchor="ctr"/>
          <a:lstStyle/>
          <a:p>
            <a:pPr algn="ctr" font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RESTful 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 전문 처리의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내의 동작</a:t>
            </a:r>
          </a:p>
        </p:txBody>
      </p:sp>
      <p:sp>
        <p:nvSpPr>
          <p:cNvPr id="152" name="직사각형 151"/>
          <p:cNvSpPr/>
          <p:nvPr/>
        </p:nvSpPr>
        <p:spPr bwMode="auto">
          <a:xfrm>
            <a:off x="284682" y="1042562"/>
            <a:ext cx="9111087" cy="25434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AutoShape 25"/>
          <p:cNvSpPr>
            <a:spLocks noChangeArrowheads="1"/>
          </p:cNvSpPr>
          <p:nvPr/>
        </p:nvSpPr>
        <p:spPr bwMode="auto">
          <a:xfrm>
            <a:off x="415515" y="1118593"/>
            <a:ext cx="8785957" cy="294183"/>
          </a:xfrm>
          <a:prstGeom prst="roundRect">
            <a:avLst>
              <a:gd name="adj" fmla="val 11963"/>
            </a:avLst>
          </a:prstGeom>
          <a:solidFill>
            <a:srgbClr val="FF6600"/>
          </a:solidFill>
          <a:ln>
            <a:noFill/>
          </a:ln>
        </p:spPr>
        <p:txBody>
          <a:bodyPr wrap="none" anchor="ctr"/>
          <a:lstStyle/>
          <a:p>
            <a:pPr algn="ctr" font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금융사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WAS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57323" name="그룹 2957322"/>
          <p:cNvGrpSpPr/>
          <p:nvPr/>
        </p:nvGrpSpPr>
        <p:grpSpPr>
          <a:xfrm>
            <a:off x="6508326" y="4221087"/>
            <a:ext cx="1108970" cy="1952750"/>
            <a:chOff x="2288705" y="4131600"/>
            <a:chExt cx="1108970" cy="1952750"/>
          </a:xfrm>
        </p:grpSpPr>
        <p:sp>
          <p:nvSpPr>
            <p:cNvPr id="2957321" name="모서리가 둥근 직사각형 2957320"/>
            <p:cNvSpPr/>
            <p:nvPr/>
          </p:nvSpPr>
          <p:spPr bwMode="auto">
            <a:xfrm>
              <a:off x="2288705" y="4131600"/>
              <a:ext cx="1108970" cy="1952750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63442" y="4188693"/>
              <a:ext cx="922314" cy="315298"/>
            </a:xfrm>
            <a:prstGeom prst="roundRect">
              <a:avLst/>
            </a:prstGeom>
            <a:solidFill>
              <a:srgbClr val="CCCCFF"/>
            </a:solidFill>
            <a:ln w="1905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 Parser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24"/>
            <p:cNvSpPr>
              <a:spLocks/>
            </p:cNvSpPr>
            <p:nvPr/>
          </p:nvSpPr>
          <p:spPr>
            <a:xfrm>
              <a:off x="2367293" y="4985910"/>
              <a:ext cx="914611" cy="315298"/>
            </a:xfrm>
            <a:prstGeom prst="roundRect">
              <a:avLst/>
            </a:prstGeom>
            <a:solidFill>
              <a:srgbClr val="CCCCFF"/>
            </a:solidFill>
            <a:ln w="1905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CubeOne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암호화 </a:t>
              </a:r>
            </a:p>
          </p:txBody>
        </p:sp>
        <p:sp>
          <p:nvSpPr>
            <p:cNvPr id="26" name="모서리가 둥근 직사각형 25"/>
            <p:cNvSpPr>
              <a:spLocks/>
            </p:cNvSpPr>
            <p:nvPr/>
          </p:nvSpPr>
          <p:spPr>
            <a:xfrm>
              <a:off x="2360712" y="4582291"/>
              <a:ext cx="914611" cy="315298"/>
            </a:xfrm>
            <a:prstGeom prst="roundRect">
              <a:avLst/>
            </a:prstGeom>
            <a:solidFill>
              <a:srgbClr val="CCCCFF"/>
            </a:solidFill>
            <a:ln w="1905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Google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유틸</a:t>
              </a:r>
            </a:p>
          </p:txBody>
        </p:sp>
        <p:grpSp>
          <p:nvGrpSpPr>
            <p:cNvPr id="2957322" name="그룹 2957321"/>
            <p:cNvGrpSpPr/>
            <p:nvPr/>
          </p:nvGrpSpPr>
          <p:grpSpPr>
            <a:xfrm>
              <a:off x="2374501" y="5373216"/>
              <a:ext cx="922315" cy="624143"/>
              <a:chOff x="2393105" y="5464725"/>
              <a:chExt cx="922315" cy="624143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2393105" y="5773570"/>
                <a:ext cx="922315" cy="315298"/>
              </a:xfrm>
              <a:prstGeom prst="roundRect">
                <a:avLst/>
              </a:prstGeom>
              <a:solidFill>
                <a:srgbClr val="CCCCFF"/>
              </a:solidFill>
              <a:ln w="19050">
                <a:solidFill>
                  <a:srgbClr val="7030A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복호화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2472667" y="5464725"/>
                <a:ext cx="763190" cy="334366"/>
                <a:chOff x="492955" y="4263488"/>
                <a:chExt cx="1726729" cy="1171575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955" y="4329375"/>
                  <a:ext cx="876300" cy="105727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4809" y="4263488"/>
                  <a:ext cx="904875" cy="1171575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grpSp>
        <p:nvGrpSpPr>
          <p:cNvPr id="2957318" name="그룹 2957317"/>
          <p:cNvGrpSpPr/>
          <p:nvPr/>
        </p:nvGrpSpPr>
        <p:grpSpPr>
          <a:xfrm>
            <a:off x="5027110" y="4567536"/>
            <a:ext cx="1182054" cy="1146336"/>
            <a:chOff x="8384985" y="3356992"/>
            <a:chExt cx="1182054" cy="1146336"/>
          </a:xfrm>
        </p:grpSpPr>
        <p:grpSp>
          <p:nvGrpSpPr>
            <p:cNvPr id="40" name="그룹 39"/>
            <p:cNvGrpSpPr/>
            <p:nvPr/>
          </p:nvGrpSpPr>
          <p:grpSpPr>
            <a:xfrm>
              <a:off x="8439206" y="3356992"/>
              <a:ext cx="1028650" cy="629926"/>
              <a:chOff x="8515457" y="2988535"/>
              <a:chExt cx="1028650" cy="629926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7639" y="3009946"/>
                <a:ext cx="756468" cy="608515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5457" y="2988535"/>
                <a:ext cx="874507" cy="183635"/>
              </a:xfrm>
              <a:prstGeom prst="rect">
                <a:avLst/>
              </a:prstGeom>
            </p:spPr>
          </p:pic>
        </p:grpSp>
        <p:sp>
          <p:nvSpPr>
            <p:cNvPr id="65" name="모서리가 둥근 직사각형 64"/>
            <p:cNvSpPr/>
            <p:nvPr/>
          </p:nvSpPr>
          <p:spPr>
            <a:xfrm>
              <a:off x="8384985" y="4254299"/>
              <a:ext cx="1182054" cy="24902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Mapping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57317" name="그룹 2957316"/>
          <p:cNvGrpSpPr/>
          <p:nvPr/>
        </p:nvGrpSpPr>
        <p:grpSpPr>
          <a:xfrm>
            <a:off x="3656856" y="4366957"/>
            <a:ext cx="1182054" cy="1354373"/>
            <a:chOff x="5890415" y="3156413"/>
            <a:chExt cx="1182054" cy="135437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890415" y="4261757"/>
              <a:ext cx="1182054" cy="24902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전문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Mapping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57315" name="그룹 2957314"/>
            <p:cNvGrpSpPr/>
            <p:nvPr/>
          </p:nvGrpSpPr>
          <p:grpSpPr>
            <a:xfrm>
              <a:off x="6098315" y="3156413"/>
              <a:ext cx="853185" cy="989359"/>
              <a:chOff x="6098315" y="3156413"/>
              <a:chExt cx="853185" cy="989359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8315" y="3156413"/>
                <a:ext cx="766253" cy="3942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59" name="그룹 58"/>
              <p:cNvGrpSpPr/>
              <p:nvPr/>
            </p:nvGrpSpPr>
            <p:grpSpPr>
              <a:xfrm>
                <a:off x="6161107" y="3566765"/>
                <a:ext cx="790393" cy="579007"/>
                <a:chOff x="6466863" y="1472007"/>
                <a:chExt cx="1433000" cy="1042288"/>
              </a:xfrm>
            </p:grpSpPr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4988" y="1599895"/>
                  <a:ext cx="904875" cy="914400"/>
                </a:xfrm>
                <a:prstGeom prst="rect">
                  <a:avLst/>
                </a:prstGeom>
              </p:spPr>
            </p:pic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66863" y="1472007"/>
                  <a:ext cx="988733" cy="61179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957320" name="그룹 2957319"/>
          <p:cNvGrpSpPr/>
          <p:nvPr/>
        </p:nvGrpSpPr>
        <p:grpSpPr>
          <a:xfrm>
            <a:off x="7947410" y="4739494"/>
            <a:ext cx="1182054" cy="962469"/>
            <a:chOff x="5931384" y="4626771"/>
            <a:chExt cx="1182054" cy="962469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931384" y="5340211"/>
              <a:ext cx="1182054" cy="24902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 (CRUD)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6127214" y="4626771"/>
              <a:ext cx="790393" cy="579007"/>
              <a:chOff x="6466863" y="1472007"/>
              <a:chExt cx="1433000" cy="1042288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4988" y="1599895"/>
                <a:ext cx="904875" cy="914400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6863" y="1472007"/>
                <a:ext cx="988733" cy="611797"/>
              </a:xfrm>
              <a:prstGeom prst="rect">
                <a:avLst/>
              </a:prstGeom>
            </p:spPr>
          </p:pic>
        </p:grpSp>
      </p:grpSp>
      <p:sp>
        <p:nvSpPr>
          <p:cNvPr id="93" name="오른쪽 화살표 92"/>
          <p:cNvSpPr/>
          <p:nvPr/>
        </p:nvSpPr>
        <p:spPr>
          <a:xfrm>
            <a:off x="3620822" y="4944203"/>
            <a:ext cx="252058" cy="373724"/>
          </a:xfrm>
          <a:prstGeom prst="rightArrow">
            <a:avLst/>
          </a:prstGeom>
          <a:solidFill>
            <a:srgbClr val="1F497D">
              <a:lumMod val="20000"/>
              <a:lumOff val="80000"/>
              <a:alpha val="93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soft" dir="t"/>
          </a:scene3d>
          <a:sp3d>
            <a:bevelT/>
          </a:sp3d>
        </p:spPr>
        <p:txBody>
          <a:bodyPr rtlCol="0" anchor="ctr"/>
          <a:lstStyle/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dirty="0">
              <a:solidFill>
                <a:srgbClr val="1F497D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오른쪽 화살표 93"/>
          <p:cNvSpPr/>
          <p:nvPr/>
        </p:nvSpPr>
        <p:spPr>
          <a:xfrm>
            <a:off x="4916966" y="4944203"/>
            <a:ext cx="252058" cy="373724"/>
          </a:xfrm>
          <a:prstGeom prst="rightArrow">
            <a:avLst/>
          </a:prstGeom>
          <a:solidFill>
            <a:srgbClr val="1F497D">
              <a:lumMod val="20000"/>
              <a:lumOff val="80000"/>
              <a:alpha val="93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soft" dir="t"/>
          </a:scene3d>
          <a:sp3d>
            <a:bevelT/>
          </a:sp3d>
        </p:spPr>
        <p:txBody>
          <a:bodyPr rtlCol="0" anchor="ctr"/>
          <a:lstStyle/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dirty="0">
              <a:solidFill>
                <a:srgbClr val="1F497D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오른쪽 화살표 94"/>
          <p:cNvSpPr/>
          <p:nvPr/>
        </p:nvSpPr>
        <p:spPr>
          <a:xfrm>
            <a:off x="6141102" y="4944203"/>
            <a:ext cx="252058" cy="373724"/>
          </a:xfrm>
          <a:prstGeom prst="rightArrow">
            <a:avLst/>
          </a:prstGeom>
          <a:solidFill>
            <a:srgbClr val="1F497D">
              <a:lumMod val="20000"/>
              <a:lumOff val="80000"/>
              <a:alpha val="93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soft" dir="t"/>
          </a:scene3d>
          <a:sp3d>
            <a:bevelT/>
          </a:sp3d>
        </p:spPr>
        <p:txBody>
          <a:bodyPr rtlCol="0" anchor="ctr"/>
          <a:lstStyle/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dirty="0">
              <a:solidFill>
                <a:srgbClr val="1F497D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오른쪽 화살표 95"/>
          <p:cNvSpPr/>
          <p:nvPr/>
        </p:nvSpPr>
        <p:spPr>
          <a:xfrm>
            <a:off x="7725278" y="4944203"/>
            <a:ext cx="252058" cy="373724"/>
          </a:xfrm>
          <a:prstGeom prst="rightArrow">
            <a:avLst/>
          </a:prstGeom>
          <a:solidFill>
            <a:srgbClr val="1F497D">
              <a:lumMod val="20000"/>
              <a:lumOff val="80000"/>
              <a:alpha val="93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soft" dir="t"/>
          </a:scene3d>
          <a:sp3d>
            <a:bevelT/>
          </a:sp3d>
        </p:spPr>
        <p:txBody>
          <a:bodyPr rtlCol="0" anchor="ctr"/>
          <a:lstStyle/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dirty="0">
              <a:solidFill>
                <a:srgbClr val="1F497D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TextBox 89"/>
          <p:cNvSpPr txBox="1">
            <a:spLocks noChangeArrowheads="1"/>
          </p:cNvSpPr>
          <p:nvPr/>
        </p:nvSpPr>
        <p:spPr bwMode="auto">
          <a:xfrm>
            <a:off x="406333" y="5121367"/>
            <a:ext cx="830284" cy="21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spcBef>
                <a:spcPct val="20000"/>
              </a:spcBef>
              <a:buClr>
                <a:srgbClr val="808080"/>
              </a:buClr>
              <a:buSzPct val="100000"/>
              <a:defRPr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</a:rPr>
              <a:t>Key &amp; Value  </a:t>
            </a: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</a:rPr>
              <a:t>전문</a:t>
            </a:r>
          </a:p>
        </p:txBody>
      </p:sp>
      <p:grpSp>
        <p:nvGrpSpPr>
          <p:cNvPr id="156" name="그룹 154"/>
          <p:cNvGrpSpPr/>
          <p:nvPr/>
        </p:nvGrpSpPr>
        <p:grpSpPr>
          <a:xfrm>
            <a:off x="610034" y="4587299"/>
            <a:ext cx="415476" cy="557775"/>
            <a:chOff x="2455631" y="5748338"/>
            <a:chExt cx="357187" cy="415925"/>
          </a:xfrm>
        </p:grpSpPr>
        <p:sp>
          <p:nvSpPr>
            <p:cNvPr id="157" name="모서리가 접힌 도형 156"/>
            <p:cNvSpPr/>
            <p:nvPr/>
          </p:nvSpPr>
          <p:spPr bwMode="auto">
            <a:xfrm flipV="1">
              <a:off x="2455631" y="5748338"/>
              <a:ext cx="357187" cy="415925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ko-KR" altLang="en-US" sz="900" b="1" spc="-8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8" name="Picture 9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490224" y="5812300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57335" name="그림 29573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3686" y="5043438"/>
            <a:ext cx="1165715" cy="185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3" name="그림 1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7176" y="4622239"/>
            <a:ext cx="873929" cy="13900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152309" y="1616444"/>
            <a:ext cx="3312368" cy="1701405"/>
            <a:chOff x="344488" y="1569607"/>
            <a:chExt cx="3312368" cy="1701405"/>
          </a:xfrm>
        </p:grpSpPr>
        <p:sp>
          <p:nvSpPr>
            <p:cNvPr id="28" name="오른쪽 화살표 27"/>
            <p:cNvSpPr/>
            <p:nvPr/>
          </p:nvSpPr>
          <p:spPr>
            <a:xfrm>
              <a:off x="1712640" y="2539650"/>
              <a:ext cx="431967" cy="362524"/>
            </a:xfrm>
            <a:prstGeom prst="rightArrow">
              <a:avLst/>
            </a:prstGeom>
            <a:solidFill>
              <a:srgbClr val="92D050">
                <a:alpha val="93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soft" dir="t"/>
            </a:scene3d>
            <a:sp3d>
              <a:bevelT/>
            </a:sp3d>
          </p:spPr>
          <p:txBody>
            <a:bodyPr rtlCol="0" anchor="ctr"/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400" kern="0" dirty="0">
                <a:solidFill>
                  <a:srgbClr val="1F497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89"/>
            <p:cNvSpPr txBox="1">
              <a:spLocks noChangeArrowheads="1"/>
            </p:cNvSpPr>
            <p:nvPr/>
          </p:nvSpPr>
          <p:spPr bwMode="auto">
            <a:xfrm>
              <a:off x="610034" y="2884248"/>
              <a:ext cx="815555" cy="38676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>
                <a:spcBef>
                  <a:spcPct val="20000"/>
                </a:spcBef>
                <a:buClr>
                  <a:srgbClr val="808080"/>
                </a:buClr>
                <a:buSzPct val="100000"/>
                <a:defRPr/>
              </a:pPr>
              <a:r>
                <a:rPr lang="en-US" altLang="ko-KR" sz="800" spc="-80" dirty="0">
                  <a:latin typeface="맑은 고딕" pitchFamily="50" charset="-127"/>
                  <a:ea typeface="맑은 고딕" pitchFamily="50" charset="-127"/>
                </a:rPr>
                <a:t>Key &amp; Value  </a:t>
              </a:r>
              <a:r>
                <a:rPr lang="ko-KR" altLang="en-US" sz="800" spc="-80" dirty="0">
                  <a:latin typeface="맑은 고딕" pitchFamily="50" charset="-127"/>
                  <a:ea typeface="맑은 고딕" pitchFamily="50" charset="-127"/>
                </a:rPr>
                <a:t>전문</a:t>
              </a:r>
              <a:endParaRPr kumimoji="0" lang="ko-KR" altLang="en-US" sz="800" spc="-8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4488" y="1821561"/>
              <a:ext cx="932529" cy="874920"/>
            </a:xfrm>
            <a:prstGeom prst="rect">
              <a:avLst/>
            </a:prstGeom>
          </p:spPr>
        </p:pic>
        <p:grpSp>
          <p:nvGrpSpPr>
            <p:cNvPr id="31" name="그룹 154"/>
            <p:cNvGrpSpPr/>
            <p:nvPr/>
          </p:nvGrpSpPr>
          <p:grpSpPr>
            <a:xfrm>
              <a:off x="969024" y="2455694"/>
              <a:ext cx="302740" cy="447578"/>
              <a:chOff x="2455631" y="5748338"/>
              <a:chExt cx="357187" cy="415925"/>
            </a:xfrm>
          </p:grpSpPr>
          <p:sp>
            <p:nvSpPr>
              <p:cNvPr id="32" name="모서리가 접힌 도형 31"/>
              <p:cNvSpPr/>
              <p:nvPr/>
            </p:nvSpPr>
            <p:spPr bwMode="auto">
              <a:xfrm flipV="1">
                <a:off x="2455631" y="5748338"/>
                <a:ext cx="357187" cy="415925"/>
              </a:xfrm>
              <a:prstGeom prst="foldedCorner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ko-KR" altLang="en-US" sz="900" b="1" spc="-8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3" name="Picture 9"/>
              <p:cNvPicPr>
                <a:picLocks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490224" y="5812300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407615" y="2589610"/>
              <a:ext cx="456565" cy="313354"/>
            </a:xfrm>
            <a:prstGeom prst="rect">
              <a:avLst/>
            </a:prstGeom>
            <a:noFill/>
            <a:ln>
              <a:noFill/>
              <a:prstDash val="sysDash"/>
            </a:ln>
            <a:effectLst/>
          </p:spPr>
          <p:txBody>
            <a:bodyPr wrap="none" lIns="360000" anchor="ctr"/>
            <a:lstStyle/>
            <a:p>
              <a:pPr algn="r"/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금융사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578124" y="1569607"/>
              <a:ext cx="1078732" cy="1399716"/>
              <a:chOff x="6220407" y="1524520"/>
              <a:chExt cx="1078732" cy="1399716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7960" y="2047852"/>
                <a:ext cx="701107" cy="876384"/>
              </a:xfrm>
              <a:prstGeom prst="rect">
                <a:avLst/>
              </a:prstGeom>
            </p:spPr>
          </p:pic>
          <p:sp>
            <p:nvSpPr>
              <p:cNvPr id="50" name="AutoShape 25"/>
              <p:cNvSpPr>
                <a:spLocks noChangeArrowheads="1"/>
              </p:cNvSpPr>
              <p:nvPr/>
            </p:nvSpPr>
            <p:spPr bwMode="auto">
              <a:xfrm>
                <a:off x="6220407" y="1524520"/>
                <a:ext cx="934073" cy="538028"/>
              </a:xfrm>
              <a:prstGeom prst="roundRect">
                <a:avLst>
                  <a:gd name="adj" fmla="val 11963"/>
                </a:avLst>
              </a:prstGeom>
              <a:solidFill>
                <a:srgbClr val="FF6600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fontAlgn="ctr"/>
                <a:r>
                  <a:rPr lang="en-US" altLang="ko-KR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WAS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</a:t>
                </a:r>
              </a:p>
            </p:txBody>
          </p: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04685" y="2420888"/>
                <a:ext cx="594454" cy="449968"/>
              </a:xfrm>
              <a:prstGeom prst="rect">
                <a:avLst/>
              </a:prstGeom>
              <a:ln>
                <a:solidFill>
                  <a:schemeClr val="accent4">
                    <a:lumMod val="50000"/>
                    <a:lumOff val="50000"/>
                  </a:schemeClr>
                </a:solidFill>
              </a:ln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1554023" y="1591628"/>
              <a:ext cx="810156" cy="995820"/>
              <a:chOff x="1554023" y="1591628"/>
              <a:chExt cx="810156" cy="99582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9889" y="2354171"/>
                <a:ext cx="644290" cy="233277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54023" y="1591628"/>
                <a:ext cx="662673" cy="785012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1424608" y="4174684"/>
            <a:ext cx="651624" cy="1146280"/>
            <a:chOff x="1584163" y="4174684"/>
            <a:chExt cx="651624" cy="1146280"/>
          </a:xfrm>
        </p:grpSpPr>
        <p:sp>
          <p:nvSpPr>
            <p:cNvPr id="92" name="오른쪽 화살표 91"/>
            <p:cNvSpPr/>
            <p:nvPr/>
          </p:nvSpPr>
          <p:spPr>
            <a:xfrm>
              <a:off x="1784648" y="4947240"/>
              <a:ext cx="252058" cy="373724"/>
            </a:xfrm>
            <a:prstGeom prst="rightArrow">
              <a:avLst/>
            </a:prstGeom>
            <a:solidFill>
              <a:srgbClr val="92D050">
                <a:alpha val="93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soft" dir="t"/>
            </a:scene3d>
            <a:sp3d>
              <a:bevelT/>
            </a:sp3d>
          </p:spPr>
          <p:txBody>
            <a:bodyPr rtlCol="0" anchor="ctr"/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400" kern="0" dirty="0">
                <a:solidFill>
                  <a:srgbClr val="1F497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1584163" y="4174684"/>
              <a:ext cx="651624" cy="801480"/>
              <a:chOff x="1554023" y="1591628"/>
              <a:chExt cx="810156" cy="995820"/>
            </a:xfrm>
          </p:grpSpPr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9889" y="2354171"/>
                <a:ext cx="644290" cy="233277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54023" y="1591628"/>
                <a:ext cx="662673" cy="785012"/>
              </a:xfrm>
              <a:prstGeom prst="rect">
                <a:avLst/>
              </a:prstGeom>
            </p:spPr>
          </p:pic>
        </p:grpSp>
      </p:grpSp>
      <p:sp>
        <p:nvSpPr>
          <p:cNvPr id="86" name="모서리가 둥근 직사각형 85"/>
          <p:cNvSpPr/>
          <p:nvPr/>
        </p:nvSpPr>
        <p:spPr>
          <a:xfrm>
            <a:off x="2288704" y="5480060"/>
            <a:ext cx="1182054" cy="24902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Jason Mapping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2.2 </a:t>
            </a:r>
            <a:r>
              <a:rPr lang="ko-KR" altLang="en-US" dirty="0">
                <a:solidFill>
                  <a:srgbClr val="000000"/>
                </a:solidFill>
              </a:rPr>
              <a:t>어플리케이션 아키텍처 맵</a:t>
            </a:r>
            <a:endParaRPr lang="en-US" altLang="ko-KR" dirty="0">
              <a:solidFill>
                <a:srgbClr val="000000"/>
              </a:solidFill>
            </a:endParaRPr>
          </a:p>
          <a:p>
            <a:pPr marL="361950" indent="-361950"/>
            <a:r>
              <a:rPr lang="en-US" altLang="ko-KR" sz="1400" b="0" dirty="0"/>
              <a:t>     - </a:t>
            </a:r>
            <a:r>
              <a:rPr lang="ko-KR" altLang="en-US" sz="1400" dirty="0">
                <a:solidFill>
                  <a:schemeClr val="tx1"/>
                </a:solidFill>
              </a:rPr>
              <a:t>어플리케이션 구성도 </a:t>
            </a:r>
            <a:r>
              <a:rPr lang="en-US" altLang="ko-KR" sz="1400" dirty="0">
                <a:solidFill>
                  <a:schemeClr val="tx1"/>
                </a:solidFill>
              </a:rPr>
              <a:t>– RESTful</a:t>
            </a:r>
            <a:r>
              <a:rPr lang="ko-KR" altLang="en-US" sz="1400" dirty="0">
                <a:solidFill>
                  <a:schemeClr val="tx1"/>
                </a:solidFill>
              </a:rPr>
              <a:t>방식 서버 구성도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9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2.3 </a:t>
            </a:r>
            <a:r>
              <a:rPr lang="ko-KR" altLang="en-US" dirty="0">
                <a:solidFill>
                  <a:srgbClr val="000000"/>
                </a:solidFill>
              </a:rPr>
              <a:t>어플리케이션 정의</a:t>
            </a:r>
            <a:endParaRPr lang="en-US" altLang="ko-KR" dirty="0">
              <a:solidFill>
                <a:srgbClr val="000000"/>
              </a:solidFill>
            </a:endParaRPr>
          </a:p>
          <a:p>
            <a:pPr marL="361950" indent="-361950"/>
            <a:endParaRPr lang="en-US" altLang="ko-KR" sz="600" dirty="0">
              <a:solidFill>
                <a:srgbClr val="000000"/>
              </a:solidFill>
            </a:endParaRPr>
          </a:p>
          <a:p>
            <a:pPr marL="361950" indent="-361950"/>
            <a:r>
              <a:rPr lang="ko-KR" altLang="en-US" dirty="0"/>
              <a:t>      </a:t>
            </a:r>
            <a:r>
              <a:rPr lang="en-US" altLang="ko-KR" sz="1400" b="0" dirty="0"/>
              <a:t>- </a:t>
            </a:r>
            <a:r>
              <a:rPr lang="ko-KR" altLang="en-US" sz="1400" dirty="0" err="1"/>
              <a:t>대분류</a:t>
            </a:r>
            <a:r>
              <a:rPr lang="en-US" altLang="ko-KR" sz="1400" dirty="0"/>
              <a:t> - </a:t>
            </a:r>
            <a:r>
              <a:rPr lang="ko-KR" altLang="en-US" sz="1400" dirty="0"/>
              <a:t>계정계</a:t>
            </a:r>
            <a:endParaRPr lang="en-US" altLang="ko-KR" sz="1400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5967"/>
              </p:ext>
            </p:extLst>
          </p:nvPr>
        </p:nvGraphicFramePr>
        <p:xfrm>
          <a:off x="236475" y="1243122"/>
          <a:ext cx="9530674" cy="207786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76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36">
                <a:tc rowSpan="6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회원정보에 따른 필터링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금융사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계정계시스템 관리를 위한 프로그램 권한관리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 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통계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 회원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금융사관리자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 관리자 생성 및 권한 설정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36476" y="908720"/>
            <a:ext cx="9530673" cy="334403"/>
            <a:chOff x="236476" y="908720"/>
            <a:chExt cx="9530673" cy="33440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rot="10800000" flipV="1">
              <a:off x="236476" y="908720"/>
              <a:ext cx="1476164" cy="334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9600" tIns="44450" rIns="54000" bIns="44450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333399"/>
                </a:buClr>
                <a:buFont typeface="Wingdings" pitchFamily="2" charset="2"/>
                <a:buNone/>
                <a:defRPr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대분류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rot="10800000" flipV="1">
              <a:off x="1712640" y="908720"/>
              <a:ext cx="3217219" cy="334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9600" tIns="44450" rIns="54000" bIns="44450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333399"/>
                </a:buClr>
                <a:buFont typeface="Wingdings" pitchFamily="2" charset="2"/>
                <a:buNone/>
                <a:defRPr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중분류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 rot="10800000" flipV="1">
              <a:off x="4929859" y="908721"/>
              <a:ext cx="4837290" cy="334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9600" tIns="44450" rIns="54000" bIns="44450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333399"/>
                </a:buClr>
                <a:buFont typeface="Wingdings" pitchFamily="2" charset="2"/>
                <a:buNone/>
                <a:defRPr/>
              </a:pPr>
              <a:r>
                <a:rPr lang="ko-KR" altLang="en-US" dirty="0"/>
                <a:t>업무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873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2.3 </a:t>
            </a:r>
            <a:r>
              <a:rPr lang="ko-KR" altLang="en-US" dirty="0">
                <a:solidFill>
                  <a:srgbClr val="000000"/>
                </a:solidFill>
              </a:rPr>
              <a:t>어플리케이션 정의</a:t>
            </a:r>
            <a:endParaRPr lang="en-US" altLang="ko-KR" dirty="0">
              <a:solidFill>
                <a:srgbClr val="000000"/>
              </a:solidFill>
            </a:endParaRPr>
          </a:p>
          <a:p>
            <a:pPr marL="361950" indent="-361950"/>
            <a:endParaRPr lang="en-US" altLang="ko-KR" sz="600" dirty="0">
              <a:solidFill>
                <a:srgbClr val="000000"/>
              </a:solidFill>
            </a:endParaRPr>
          </a:p>
          <a:p>
            <a:pPr marL="361950" indent="-361950"/>
            <a:r>
              <a:rPr lang="en-US" altLang="ko-KR" sz="1400" b="0" dirty="0"/>
              <a:t>	- </a:t>
            </a:r>
            <a:r>
              <a:rPr lang="ko-KR" altLang="en-US" sz="1400" dirty="0" err="1"/>
              <a:t>대분류</a:t>
            </a:r>
            <a:r>
              <a:rPr lang="en-US" altLang="ko-KR" sz="1400" dirty="0"/>
              <a:t> – </a:t>
            </a:r>
            <a:r>
              <a:rPr lang="ko-KR" altLang="en-US" sz="1400" dirty="0"/>
              <a:t>고객서비스</a:t>
            </a:r>
            <a:r>
              <a:rPr lang="en-US" altLang="ko-KR" sz="1400" dirty="0"/>
              <a:t>(FRONT)</a:t>
            </a:r>
            <a:endParaRPr lang="en-US" altLang="ko-KR" sz="1400" b="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52070"/>
              </p:ext>
            </p:extLst>
          </p:nvPr>
        </p:nvGraphicFramePr>
        <p:xfrm>
          <a:off x="244436" y="1243122"/>
          <a:ext cx="9530674" cy="434611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437">
                <a:tc rowSpan="14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상담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금융컨설팅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정보를 통한 금융컨설팅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정보를 통한 대출내역에 대한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디자인 및 스플래쉬 페이지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상품실행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상품에 대한 맞춤대출 실행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금융사의 상품리스트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상품추전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상품에 대한 고객 추천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정보를 통한 소비관리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스크래핑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고객입력 편의 성 및 정합성을 위한 개인정보 스크래핑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개인 신용정보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정보를 통한 자산관리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증권사연계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증권사 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고객회원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36476" y="908720"/>
            <a:ext cx="9530673" cy="334403"/>
            <a:chOff x="236476" y="908720"/>
            <a:chExt cx="9530673" cy="334403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rot="10800000" flipV="1">
              <a:off x="236476" y="908720"/>
              <a:ext cx="1476164" cy="334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9600" tIns="44450" rIns="54000" bIns="44450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333399"/>
                </a:buClr>
                <a:buFont typeface="Wingdings" pitchFamily="2" charset="2"/>
                <a:buNone/>
                <a:defRPr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대분류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rot="10800000" flipV="1">
              <a:off x="1712640" y="908720"/>
              <a:ext cx="3217219" cy="334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9600" tIns="44450" rIns="54000" bIns="44450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333399"/>
                </a:buClr>
                <a:buFont typeface="Wingdings" pitchFamily="2" charset="2"/>
                <a:buNone/>
                <a:defRPr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중분류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rot="10800000" flipV="1">
              <a:off x="4929859" y="908721"/>
              <a:ext cx="4837290" cy="334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9600" tIns="44450" rIns="54000" bIns="44450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333399"/>
                </a:buClr>
                <a:buFont typeface="Wingdings" pitchFamily="2" charset="2"/>
                <a:buNone/>
                <a:defRPr/>
              </a:pPr>
              <a:r>
                <a:rPr lang="ko-KR" altLang="en-US" dirty="0"/>
                <a:t>업무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3444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2.3 </a:t>
            </a:r>
            <a:r>
              <a:rPr lang="ko-KR" altLang="en-US" dirty="0">
                <a:solidFill>
                  <a:srgbClr val="000000"/>
                </a:solidFill>
              </a:rPr>
              <a:t>어플리케이션 정의</a:t>
            </a:r>
            <a:endParaRPr lang="en-US" altLang="ko-KR" dirty="0">
              <a:solidFill>
                <a:srgbClr val="000000"/>
              </a:solidFill>
            </a:endParaRPr>
          </a:p>
          <a:p>
            <a:pPr marL="361950" indent="-361950"/>
            <a:endParaRPr lang="en-US" altLang="ko-KR" sz="600" dirty="0">
              <a:solidFill>
                <a:srgbClr val="000000"/>
              </a:solidFill>
            </a:endParaRPr>
          </a:p>
          <a:p>
            <a:pPr marL="361950" indent="-361950"/>
            <a:r>
              <a:rPr lang="en-US" altLang="ko-KR" sz="1400" b="0" dirty="0"/>
              <a:t>	- </a:t>
            </a:r>
            <a:r>
              <a:rPr lang="ko-KR" altLang="en-US" sz="1400" dirty="0" err="1"/>
              <a:t>대분류</a:t>
            </a:r>
            <a:r>
              <a:rPr lang="en-US" altLang="ko-KR" sz="1400" dirty="0"/>
              <a:t> – </a:t>
            </a:r>
            <a:r>
              <a:rPr lang="ko-KR" altLang="en-US" sz="1400" dirty="0"/>
              <a:t>대외계 및 인프라</a:t>
            </a:r>
            <a:endParaRPr lang="en-US" altLang="ko-KR" sz="1400" b="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1317"/>
              </p:ext>
            </p:extLst>
          </p:nvPr>
        </p:nvGraphicFramePr>
        <p:xfrm>
          <a:off x="236475" y="1243122"/>
          <a:ext cx="9530674" cy="279794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76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425">
                <a:tc rowSpan="4">
                  <a:txBody>
                    <a:bodyPr/>
                    <a:lstStyle/>
                    <a:p>
                      <a:pPr lvl="0" algn="ctr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대외계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대외계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연계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대외계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금융사연계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금융사별 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r>
                        <a:rPr lang="en-US" altLang="ko-KR" sz="11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1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 </a:t>
                      </a:r>
                      <a:r>
                        <a:rPr lang="ko-KR" altLang="en-US" sz="11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연계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25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대외계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 금감원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부동산정보 등 외부 연계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25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대외계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실명인증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모듈을 통한 실명인증 처리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25">
                <a:tc rowSpan="5">
                  <a:txBody>
                    <a:bodyPr/>
                    <a:lstStyle/>
                    <a:p>
                      <a:pPr lvl="0" algn="ctr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인프라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및 전문관련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425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환경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배포 및 레이어 환경관리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425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 / SVN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지속적 통합 배포 툴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금융사간 전용선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VPN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전용망 관련 지속적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FEP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 통신을 위한 전문 서버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36476" y="908720"/>
            <a:ext cx="9530673" cy="334403"/>
            <a:chOff x="236476" y="908720"/>
            <a:chExt cx="9530673" cy="334403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rot="10800000" flipV="1">
              <a:off x="236476" y="908720"/>
              <a:ext cx="1476164" cy="334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9600" tIns="44450" rIns="54000" bIns="44450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333399"/>
                </a:buClr>
                <a:buFont typeface="Wingdings" pitchFamily="2" charset="2"/>
                <a:buNone/>
                <a:defRPr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대분류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rot="10800000" flipV="1">
              <a:off x="1712640" y="908720"/>
              <a:ext cx="3217219" cy="334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9600" tIns="44450" rIns="54000" bIns="44450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333399"/>
                </a:buClr>
                <a:buFont typeface="Wingdings" pitchFamily="2" charset="2"/>
                <a:buNone/>
                <a:defRPr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중분류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rot="10800000" flipV="1">
              <a:off x="4929859" y="908721"/>
              <a:ext cx="4837290" cy="334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9600" tIns="44450" rIns="54000" bIns="44450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333399"/>
                </a:buClr>
                <a:buFont typeface="Wingdings" pitchFamily="2" charset="2"/>
                <a:buNone/>
                <a:defRPr/>
              </a:pPr>
              <a:r>
                <a:rPr lang="ko-KR" altLang="en-US" dirty="0"/>
                <a:t>업무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0096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15083"/>
            <a:ext cx="4899025" cy="371497"/>
          </a:xfrm>
        </p:spPr>
        <p:txBody>
          <a:bodyPr/>
          <a:lstStyle/>
          <a:p>
            <a:pPr eaLnBrk="1" hangingPunct="1"/>
            <a:r>
              <a:rPr lang="en-US" altLang="ko-KR" sz="1800" dirty="0"/>
              <a:t>5. </a:t>
            </a:r>
            <a:r>
              <a:rPr lang="ko-KR" altLang="en-US" sz="1800" dirty="0"/>
              <a:t>사업관리</a:t>
            </a:r>
          </a:p>
        </p:txBody>
      </p:sp>
      <p:sp>
        <p:nvSpPr>
          <p:cNvPr id="55310" name="Text Box 44"/>
          <p:cNvSpPr txBox="1">
            <a:spLocks noChangeArrowheads="1"/>
          </p:cNvSpPr>
          <p:nvPr/>
        </p:nvSpPr>
        <p:spPr bwMode="auto">
          <a:xfrm>
            <a:off x="411707" y="812541"/>
            <a:ext cx="8821738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l"/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Continuous Integration(CI)</a:t>
            </a: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"지속적인 통합"을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위한 </a:t>
            </a:r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svn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을 사용한 소스 형상관리를 수행하게 되며</a:t>
            </a: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코드의 품질</a:t>
            </a:r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을 보장하기 위하여 CI라는 개념을 도입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함</a:t>
            </a: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오픈소스 툴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인 </a:t>
            </a:r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Jenkins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 사용하여 </a:t>
            </a: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Build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테스팅을 실시 하며 배포 시 </a:t>
            </a: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failure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없는 배포 보장을 통한 </a:t>
            </a:r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"지속적인 통합＂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구현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71" y="1772816"/>
            <a:ext cx="7736453" cy="4076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 bwMode="auto">
          <a:xfrm>
            <a:off x="992560" y="5949280"/>
            <a:ext cx="158417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1.</a:t>
            </a:r>
            <a:r>
              <a:rPr lang="ko-KR" altLang="en-US" dirty="0"/>
              <a:t>개발자</a:t>
            </a:r>
            <a:r>
              <a:rPr lang="en-US" altLang="ko-KR" dirty="0"/>
              <a:t> </a:t>
            </a:r>
            <a:r>
              <a:rPr lang="ko-KR" altLang="en-US" dirty="0"/>
              <a:t>별 </a:t>
            </a:r>
            <a:r>
              <a:rPr lang="en-US" altLang="ko-KR" dirty="0"/>
              <a:t>Commit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512840" y="5949280"/>
            <a:ext cx="158417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2.SVN </a:t>
            </a:r>
            <a:r>
              <a:rPr lang="ko-KR" altLang="en-US" dirty="0"/>
              <a:t>서버를 통한 소스 형상관리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457056" y="5949280"/>
            <a:ext cx="158417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3.Jenkins</a:t>
            </a:r>
            <a:r>
              <a:rPr lang="ko-KR" altLang="en-US" dirty="0"/>
              <a:t>를 이용한 </a:t>
            </a:r>
            <a:endParaRPr lang="en-US" altLang="ko-KR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CI(</a:t>
            </a:r>
            <a:r>
              <a:rPr lang="ko-KR" altLang="en-US" dirty="0"/>
              <a:t>지속적인 통합</a:t>
            </a:r>
            <a:r>
              <a:rPr lang="en-US" altLang="ko-KR" dirty="0"/>
              <a:t>)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29264" y="5949280"/>
            <a:ext cx="158417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4.</a:t>
            </a:r>
            <a:r>
              <a:rPr lang="ko-KR" altLang="en-US" dirty="0"/>
              <a:t>소스전체의 버전관리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9285" y="2720330"/>
            <a:ext cx="809625" cy="1428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3982" y="3202792"/>
            <a:ext cx="931937" cy="2162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7441" y="2114031"/>
            <a:ext cx="421623" cy="319145"/>
          </a:xfrm>
          <a:prstGeom prst="rect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32920" y="3327841"/>
            <a:ext cx="329339" cy="245175"/>
          </a:xfrm>
          <a:prstGeom prst="rect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67858" y="3449479"/>
            <a:ext cx="370612" cy="123537"/>
          </a:xfrm>
          <a:prstGeom prst="rect">
            <a:avLst/>
          </a:prstGeom>
        </p:spPr>
      </p:pic>
      <p:sp>
        <p:nvSpPr>
          <p:cNvPr id="17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2.4 </a:t>
            </a:r>
            <a:r>
              <a:rPr lang="ko-KR" altLang="en-US" dirty="0">
                <a:solidFill>
                  <a:srgbClr val="000000"/>
                </a:solidFill>
              </a:rPr>
              <a:t>어플리케이션 </a:t>
            </a:r>
            <a:r>
              <a:rPr lang="ko-KR" altLang="en-US" dirty="0">
                <a:solidFill>
                  <a:schemeClr val="tx1"/>
                </a:solidFill>
              </a:rPr>
              <a:t>형상관리</a:t>
            </a:r>
            <a:endParaRPr lang="en-US" altLang="ko-KR" dirty="0">
              <a:solidFill>
                <a:srgbClr val="000000"/>
              </a:solidFill>
            </a:endParaRPr>
          </a:p>
          <a:p>
            <a:pPr marL="361950" indent="-361950"/>
            <a:r>
              <a:rPr lang="en-US" altLang="ko-KR" sz="1400" b="0" dirty="0"/>
              <a:t>     - </a:t>
            </a:r>
            <a:r>
              <a:rPr lang="ko-KR" altLang="ko-KR" sz="1400" dirty="0">
                <a:cs typeface="Tahoma" panose="020B0604030504040204" pitchFamily="34" charset="0"/>
              </a:rPr>
              <a:t>Continuous Integration(CI)</a:t>
            </a:r>
            <a:r>
              <a:rPr lang="en-US" altLang="ko-KR" sz="1400" dirty="0">
                <a:cs typeface="Tahoma" panose="020B0604030504040204" pitchFamily="34" charset="0"/>
              </a:rPr>
              <a:t> -</a:t>
            </a:r>
            <a:r>
              <a:rPr lang="ko-KR" altLang="ko-KR" sz="1400" dirty="0">
                <a:cs typeface="Tahoma" panose="020B0604030504040204" pitchFamily="34" charset="0"/>
              </a:rPr>
              <a:t> svn </a:t>
            </a:r>
            <a:r>
              <a:rPr lang="en-US" altLang="ko-KR" sz="1400" dirty="0">
                <a:cs typeface="Tahoma" panose="020B0604030504040204" pitchFamily="34" charset="0"/>
              </a:rPr>
              <a:t>, </a:t>
            </a:r>
            <a:r>
              <a:rPr lang="ko-KR" altLang="ko-KR" sz="1400" dirty="0">
                <a:cs typeface="Tahoma" panose="020B0604030504040204" pitchFamily="34" charset="0"/>
              </a:rPr>
              <a:t>Jenkins</a:t>
            </a:r>
            <a:r>
              <a:rPr lang="en-US" altLang="ko-KR" sz="1400" dirty="0">
                <a:cs typeface="Tahoma" panose="020B0604030504040204" pitchFamily="34" charset="0"/>
              </a:rPr>
              <a:t>, Build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0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2.5 </a:t>
            </a:r>
            <a:r>
              <a:rPr lang="ko-KR" altLang="en-US" dirty="0">
                <a:solidFill>
                  <a:srgbClr val="000000"/>
                </a:solidFill>
              </a:rPr>
              <a:t>업무 구성도</a:t>
            </a:r>
            <a:endParaRPr lang="en-US" altLang="ko-KR" dirty="0"/>
          </a:p>
        </p:txBody>
      </p:sp>
      <p:sp>
        <p:nvSpPr>
          <p:cNvPr id="127" name="Rectangle 57"/>
          <p:cNvSpPr>
            <a:spLocks noChangeArrowheads="1"/>
          </p:cNvSpPr>
          <p:nvPr/>
        </p:nvSpPr>
        <p:spPr bwMode="auto">
          <a:xfrm>
            <a:off x="912795" y="1189043"/>
            <a:ext cx="1157006" cy="4940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lIns="29250" tIns="29250" rIns="0" bIns="0" anchor="t" anchorCtr="0"/>
          <a:lstStyle/>
          <a:p>
            <a:pPr algn="ctr" latinLnBrk="0">
              <a:spcBef>
                <a:spcPct val="50000"/>
              </a:spcBef>
              <a:defRPr/>
            </a:pPr>
            <a:r>
              <a:rPr lang="ko-KR" altLang="en-US" sz="1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메타관리</a:t>
            </a:r>
            <a:endParaRPr lang="en-US" altLang="ko-KR" sz="1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Rectangle 57"/>
          <p:cNvSpPr>
            <a:spLocks noChangeArrowheads="1"/>
          </p:cNvSpPr>
          <p:nvPr/>
        </p:nvSpPr>
        <p:spPr bwMode="auto">
          <a:xfrm>
            <a:off x="7792960" y="1189042"/>
            <a:ext cx="1186673" cy="49402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lIns="29250" tIns="29250" rIns="0" bIns="0" anchor="t" anchorCtr="0"/>
          <a:lstStyle/>
          <a:p>
            <a:pPr algn="ctr" latinLnBrk="0">
              <a:spcBef>
                <a:spcPct val="50000"/>
              </a:spcBef>
              <a:defRPr/>
            </a:pPr>
            <a:r>
              <a:rPr lang="ko-KR" altLang="en-US" sz="1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운영지원</a:t>
            </a:r>
          </a:p>
        </p:txBody>
      </p:sp>
      <p:sp>
        <p:nvSpPr>
          <p:cNvPr id="130" name="Rectangle 58" descr="어두운 상향 대각선"/>
          <p:cNvSpPr>
            <a:spLocks noChangeArrowheads="1"/>
          </p:cNvSpPr>
          <p:nvPr/>
        </p:nvSpPr>
        <p:spPr bwMode="auto">
          <a:xfrm>
            <a:off x="7881961" y="1426378"/>
            <a:ext cx="979005" cy="9711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29250" rIns="0" bIns="0"/>
          <a:lstStyle/>
          <a:p>
            <a:pPr algn="ctr" latinLnBrk="0">
              <a:spcBef>
                <a:spcPct val="50000"/>
              </a:spcBef>
              <a:defRPr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Rectangle 56"/>
          <p:cNvSpPr>
            <a:spLocks noChangeArrowheads="1"/>
          </p:cNvSpPr>
          <p:nvPr/>
        </p:nvSpPr>
        <p:spPr bwMode="auto">
          <a:xfrm>
            <a:off x="2502870" y="1189044"/>
            <a:ext cx="4865357" cy="139434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29250" rIns="0" bIns="29250"/>
          <a:lstStyle/>
          <a:p>
            <a:pPr>
              <a:spcBef>
                <a:spcPct val="50000"/>
              </a:spcBef>
              <a:defRPr/>
            </a:pPr>
            <a:r>
              <a:rPr lang="en-US" altLang="ko-KR" sz="10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Business </a:t>
            </a:r>
            <a:r>
              <a:rPr lang="ko-KR" altLang="en-US" sz="10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lang="en-US" altLang="ko-KR" sz="10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Rectangle 58" descr="어두운 상향 대각선"/>
          <p:cNvSpPr>
            <a:spLocks noChangeArrowheads="1"/>
          </p:cNvSpPr>
          <p:nvPr/>
        </p:nvSpPr>
        <p:spPr bwMode="auto">
          <a:xfrm>
            <a:off x="2502869" y="2553717"/>
            <a:ext cx="4865357" cy="116138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34925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29250" rIns="0" bIns="0"/>
          <a:lstStyle/>
          <a:p>
            <a:pPr latinLnBrk="0">
              <a:spcBef>
                <a:spcPct val="50000"/>
              </a:spcBef>
              <a:defRPr/>
            </a:pPr>
            <a:r>
              <a:rPr lang="en-US" altLang="ko-KR" sz="1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Rectangle 57"/>
          <p:cNvSpPr>
            <a:spLocks noChangeArrowheads="1"/>
          </p:cNvSpPr>
          <p:nvPr/>
        </p:nvSpPr>
        <p:spPr bwMode="auto">
          <a:xfrm>
            <a:off x="2502869" y="3767944"/>
            <a:ext cx="4863806" cy="2361356"/>
          </a:xfrm>
          <a:prstGeom prst="rect">
            <a:avLst/>
          </a:prstGeom>
          <a:solidFill>
            <a:schemeClr val="tx2">
              <a:alpha val="90000"/>
            </a:schemeClr>
          </a:solidFill>
          <a:ln w="19050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0" tIns="29250" rIns="0" bIns="0"/>
          <a:lstStyle/>
          <a:p>
            <a:pPr latinLnBrk="0">
              <a:spcBef>
                <a:spcPct val="50000"/>
              </a:spcBef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Channel  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</a:p>
        </p:txBody>
      </p:sp>
      <p:sp>
        <p:nvSpPr>
          <p:cNvPr id="160" name="AutoShape 153"/>
          <p:cNvSpPr>
            <a:spLocks noChangeArrowheads="1"/>
          </p:cNvSpPr>
          <p:nvPr/>
        </p:nvSpPr>
        <p:spPr bwMode="auto">
          <a:xfrm>
            <a:off x="7970961" y="2473776"/>
            <a:ext cx="814821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AutoShape 153"/>
          <p:cNvSpPr>
            <a:spLocks noChangeArrowheads="1"/>
          </p:cNvSpPr>
          <p:nvPr/>
        </p:nvSpPr>
        <p:spPr bwMode="auto">
          <a:xfrm>
            <a:off x="7970961" y="2800851"/>
            <a:ext cx="814821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AutoShape 153"/>
          <p:cNvSpPr>
            <a:spLocks noChangeArrowheads="1"/>
          </p:cNvSpPr>
          <p:nvPr/>
        </p:nvSpPr>
        <p:spPr bwMode="auto">
          <a:xfrm>
            <a:off x="7970961" y="3127926"/>
            <a:ext cx="814821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AutoShape 153"/>
          <p:cNvSpPr>
            <a:spLocks noChangeArrowheads="1"/>
          </p:cNvSpPr>
          <p:nvPr/>
        </p:nvSpPr>
        <p:spPr bwMode="auto">
          <a:xfrm>
            <a:off x="7970961" y="3782076"/>
            <a:ext cx="814821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백업관리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AutoShape 153"/>
          <p:cNvSpPr>
            <a:spLocks noChangeArrowheads="1"/>
          </p:cNvSpPr>
          <p:nvPr/>
        </p:nvSpPr>
        <p:spPr bwMode="auto">
          <a:xfrm>
            <a:off x="7970961" y="1663312"/>
            <a:ext cx="814821" cy="3109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AutoShape 153"/>
          <p:cNvSpPr>
            <a:spLocks noChangeArrowheads="1"/>
          </p:cNvSpPr>
          <p:nvPr/>
        </p:nvSpPr>
        <p:spPr bwMode="auto">
          <a:xfrm>
            <a:off x="7970961" y="3455001"/>
            <a:ext cx="814821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Rectangle 58" descr="어두운 상향 대각선"/>
          <p:cNvSpPr>
            <a:spLocks noChangeArrowheads="1"/>
          </p:cNvSpPr>
          <p:nvPr/>
        </p:nvSpPr>
        <p:spPr bwMode="auto">
          <a:xfrm>
            <a:off x="2651203" y="3208022"/>
            <a:ext cx="4628023" cy="4618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29250" rIns="0" bIns="0"/>
          <a:lstStyle/>
          <a:p>
            <a:pPr algn="ctr" latinLnBrk="0">
              <a:spcBef>
                <a:spcPct val="50000"/>
              </a:spcBef>
              <a:defRPr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I/O</a:t>
            </a:r>
          </a:p>
        </p:txBody>
      </p:sp>
      <p:sp>
        <p:nvSpPr>
          <p:cNvPr id="167" name="AutoShape 153"/>
          <p:cNvSpPr>
            <a:spLocks noChangeArrowheads="1"/>
          </p:cNvSpPr>
          <p:nvPr/>
        </p:nvSpPr>
        <p:spPr bwMode="auto">
          <a:xfrm>
            <a:off x="4556131" y="3384571"/>
            <a:ext cx="73125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AutoShape 153"/>
          <p:cNvSpPr>
            <a:spLocks noChangeArrowheads="1"/>
          </p:cNvSpPr>
          <p:nvPr/>
        </p:nvSpPr>
        <p:spPr bwMode="auto">
          <a:xfrm>
            <a:off x="5556404" y="3384571"/>
            <a:ext cx="73125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Rectangle 58" descr="어두운 상향 대각선"/>
          <p:cNvSpPr>
            <a:spLocks noChangeArrowheads="1"/>
          </p:cNvSpPr>
          <p:nvPr/>
        </p:nvSpPr>
        <p:spPr bwMode="auto">
          <a:xfrm>
            <a:off x="2651203" y="2754538"/>
            <a:ext cx="4628023" cy="422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0" tIns="29250" rIns="0" bIns="0"/>
          <a:lstStyle/>
          <a:p>
            <a:pPr algn="ctr" latinLnBrk="0">
              <a:spcBef>
                <a:spcPct val="50000"/>
              </a:spcBef>
              <a:defRPr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Service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AutoShape 153"/>
          <p:cNvSpPr>
            <a:spLocks noChangeArrowheads="1"/>
          </p:cNvSpPr>
          <p:nvPr/>
        </p:nvSpPr>
        <p:spPr bwMode="auto">
          <a:xfrm>
            <a:off x="6036534" y="2951200"/>
            <a:ext cx="877500" cy="1729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 Type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AutoShape 153"/>
          <p:cNvSpPr>
            <a:spLocks noChangeArrowheads="1"/>
          </p:cNvSpPr>
          <p:nvPr/>
        </p:nvSpPr>
        <p:spPr bwMode="auto">
          <a:xfrm>
            <a:off x="7970961" y="2014578"/>
            <a:ext cx="814821" cy="3109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Rectangle 58" descr="어두운 상향 대각선"/>
          <p:cNvSpPr>
            <a:spLocks noChangeArrowheads="1"/>
          </p:cNvSpPr>
          <p:nvPr/>
        </p:nvSpPr>
        <p:spPr bwMode="auto">
          <a:xfrm>
            <a:off x="2502869" y="1409840"/>
            <a:ext cx="4863807" cy="1084543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29250" rIns="0" bIns="0"/>
          <a:lstStyle/>
          <a:p>
            <a:pPr algn="ctr" latinLnBrk="0">
              <a:spcBef>
                <a:spcPct val="50000"/>
              </a:spcBef>
              <a:defRPr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User Business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AutoShape 151"/>
          <p:cNvSpPr>
            <a:spLocks noChangeArrowheads="1"/>
          </p:cNvSpPr>
          <p:nvPr/>
        </p:nvSpPr>
        <p:spPr bwMode="auto">
          <a:xfrm>
            <a:off x="3483587" y="1678948"/>
            <a:ext cx="684000" cy="31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</a:p>
        </p:txBody>
      </p:sp>
      <p:sp>
        <p:nvSpPr>
          <p:cNvPr id="174" name="AutoShape 151"/>
          <p:cNvSpPr>
            <a:spLocks noChangeArrowheads="1"/>
          </p:cNvSpPr>
          <p:nvPr/>
        </p:nvSpPr>
        <p:spPr bwMode="auto">
          <a:xfrm>
            <a:off x="4269283" y="2081010"/>
            <a:ext cx="704224" cy="31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사정보</a:t>
            </a:r>
          </a:p>
        </p:txBody>
      </p:sp>
      <p:sp>
        <p:nvSpPr>
          <p:cNvPr id="175" name="AutoShape 151"/>
          <p:cNvSpPr>
            <a:spLocks noChangeArrowheads="1"/>
          </p:cNvSpPr>
          <p:nvPr/>
        </p:nvSpPr>
        <p:spPr bwMode="auto">
          <a:xfrm>
            <a:off x="2769006" y="1678948"/>
            <a:ext cx="684000" cy="3092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보안코드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AutoShape 151"/>
          <p:cNvSpPr>
            <a:spLocks noChangeArrowheads="1"/>
          </p:cNvSpPr>
          <p:nvPr/>
        </p:nvSpPr>
        <p:spPr bwMode="auto">
          <a:xfrm>
            <a:off x="4198168" y="1678948"/>
            <a:ext cx="684000" cy="31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7" name="AutoShape 151"/>
          <p:cNvSpPr>
            <a:spLocks noChangeArrowheads="1"/>
          </p:cNvSpPr>
          <p:nvPr/>
        </p:nvSpPr>
        <p:spPr bwMode="auto">
          <a:xfrm>
            <a:off x="3523956" y="2081010"/>
            <a:ext cx="704224" cy="31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AutoShape 153"/>
          <p:cNvSpPr>
            <a:spLocks noChangeArrowheads="1"/>
          </p:cNvSpPr>
          <p:nvPr/>
        </p:nvSpPr>
        <p:spPr bwMode="auto">
          <a:xfrm>
            <a:off x="7970961" y="4109151"/>
            <a:ext cx="814821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Rectangle 58" descr="어두운 상향 대각선"/>
          <p:cNvSpPr>
            <a:spLocks noChangeArrowheads="1"/>
          </p:cNvSpPr>
          <p:nvPr/>
        </p:nvSpPr>
        <p:spPr bwMode="auto">
          <a:xfrm>
            <a:off x="2651204" y="4838062"/>
            <a:ext cx="4628022" cy="44500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19050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0" tIns="29250" rIns="0" bIns="0"/>
          <a:lstStyle/>
          <a:p>
            <a:pPr algn="ctr" latinLnBrk="0">
              <a:spcBef>
                <a:spcPct val="50000"/>
              </a:spcBef>
              <a:defRPr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 Control</a:t>
            </a:r>
          </a:p>
        </p:txBody>
      </p:sp>
      <p:sp>
        <p:nvSpPr>
          <p:cNvPr id="180" name="AutoShape 153"/>
          <p:cNvSpPr>
            <a:spLocks noChangeArrowheads="1"/>
          </p:cNvSpPr>
          <p:nvPr/>
        </p:nvSpPr>
        <p:spPr bwMode="auto">
          <a:xfrm>
            <a:off x="3630662" y="5016061"/>
            <a:ext cx="731250" cy="204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암호화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Rectangle 58" descr="어두운 상향 대각선"/>
          <p:cNvSpPr>
            <a:spLocks noChangeArrowheads="1"/>
          </p:cNvSpPr>
          <p:nvPr/>
        </p:nvSpPr>
        <p:spPr bwMode="auto">
          <a:xfrm>
            <a:off x="2651203" y="3968878"/>
            <a:ext cx="4628023" cy="839517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19050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0" tIns="29250" rIns="0" bIns="0"/>
          <a:lstStyle/>
          <a:p>
            <a:pPr algn="ctr" latinLnBrk="0">
              <a:spcBef>
                <a:spcPct val="50000"/>
              </a:spcBef>
              <a:defRPr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Control</a:t>
            </a:r>
          </a:p>
        </p:txBody>
      </p:sp>
      <p:sp>
        <p:nvSpPr>
          <p:cNvPr id="182" name="AutoShape 153"/>
          <p:cNvSpPr>
            <a:spLocks noChangeArrowheads="1"/>
          </p:cNvSpPr>
          <p:nvPr/>
        </p:nvSpPr>
        <p:spPr bwMode="auto">
          <a:xfrm>
            <a:off x="3513376" y="4536744"/>
            <a:ext cx="871125" cy="204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Mapping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AutoShape 153"/>
          <p:cNvSpPr>
            <a:spLocks noChangeArrowheads="1"/>
          </p:cNvSpPr>
          <p:nvPr/>
        </p:nvSpPr>
        <p:spPr bwMode="auto">
          <a:xfrm>
            <a:off x="5342521" y="5016061"/>
            <a:ext cx="731250" cy="204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</a:p>
        </p:txBody>
      </p:sp>
      <p:sp>
        <p:nvSpPr>
          <p:cNvPr id="184" name="AutoShape 153"/>
          <p:cNvSpPr>
            <a:spLocks noChangeArrowheads="1"/>
          </p:cNvSpPr>
          <p:nvPr/>
        </p:nvSpPr>
        <p:spPr bwMode="auto">
          <a:xfrm>
            <a:off x="2740203" y="4541393"/>
            <a:ext cx="720509" cy="204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유효성점검</a:t>
            </a:r>
          </a:p>
        </p:txBody>
      </p:sp>
      <p:sp>
        <p:nvSpPr>
          <p:cNvPr id="185" name="AutoShape 153"/>
          <p:cNvSpPr>
            <a:spLocks noChangeArrowheads="1"/>
          </p:cNvSpPr>
          <p:nvPr/>
        </p:nvSpPr>
        <p:spPr bwMode="auto">
          <a:xfrm>
            <a:off x="5165808" y="4541393"/>
            <a:ext cx="585000" cy="204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장애전환</a:t>
            </a:r>
          </a:p>
        </p:txBody>
      </p:sp>
      <p:sp>
        <p:nvSpPr>
          <p:cNvPr id="186" name="AutoShape 153"/>
          <p:cNvSpPr>
            <a:spLocks noChangeArrowheads="1"/>
          </p:cNvSpPr>
          <p:nvPr/>
        </p:nvSpPr>
        <p:spPr bwMode="auto">
          <a:xfrm>
            <a:off x="6214054" y="5016062"/>
            <a:ext cx="753946" cy="19992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금융사구간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AutoShape 153"/>
          <p:cNvSpPr>
            <a:spLocks noChangeArrowheads="1"/>
          </p:cNvSpPr>
          <p:nvPr/>
        </p:nvSpPr>
        <p:spPr bwMode="auto">
          <a:xfrm>
            <a:off x="1090796" y="5672522"/>
            <a:ext cx="78975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영향도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AutoShape 153"/>
          <p:cNvSpPr>
            <a:spLocks noChangeArrowheads="1"/>
          </p:cNvSpPr>
          <p:nvPr/>
        </p:nvSpPr>
        <p:spPr bwMode="auto">
          <a:xfrm>
            <a:off x="1092085" y="5425820"/>
            <a:ext cx="78975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요구의뢰관리</a:t>
            </a:r>
          </a:p>
        </p:txBody>
      </p:sp>
      <p:sp>
        <p:nvSpPr>
          <p:cNvPr id="189" name="AutoShape 153"/>
          <p:cNvSpPr>
            <a:spLocks noChangeArrowheads="1"/>
          </p:cNvSpPr>
          <p:nvPr/>
        </p:nvSpPr>
        <p:spPr bwMode="auto">
          <a:xfrm>
            <a:off x="1092085" y="4936962"/>
            <a:ext cx="78975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AutoShape 153"/>
          <p:cNvSpPr>
            <a:spLocks noChangeArrowheads="1"/>
          </p:cNvSpPr>
          <p:nvPr/>
        </p:nvSpPr>
        <p:spPr bwMode="auto">
          <a:xfrm>
            <a:off x="7970961" y="4436226"/>
            <a:ext cx="814821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1001796" y="2754539"/>
            <a:ext cx="979005" cy="1502554"/>
            <a:chOff x="388875" y="4245152"/>
            <a:chExt cx="1204929" cy="1849297"/>
          </a:xfrm>
        </p:grpSpPr>
        <p:sp>
          <p:nvSpPr>
            <p:cNvPr id="192" name="Rectangle 58" descr="어두운 상향 대각선"/>
            <p:cNvSpPr>
              <a:spLocks noChangeArrowheads="1"/>
            </p:cNvSpPr>
            <p:nvPr/>
          </p:nvSpPr>
          <p:spPr bwMode="auto">
            <a:xfrm>
              <a:off x="388875" y="4245152"/>
              <a:ext cx="1204929" cy="1849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29250" rIns="0" bIns="0"/>
            <a:lstStyle/>
            <a:p>
              <a:pPr algn="ctr" latinLnBrk="0">
                <a:spcBef>
                  <a:spcPct val="50000"/>
                </a:spcBef>
                <a:defRPr/>
              </a:pPr>
              <a:r>
                <a:rPr lang="ko-KR" altLang="en-US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데이타표준화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AutoShape 153"/>
            <p:cNvSpPr>
              <a:spLocks noChangeArrowheads="1"/>
            </p:cNvSpPr>
            <p:nvPr/>
          </p:nvSpPr>
          <p:spPr bwMode="auto">
            <a:xfrm>
              <a:off x="484563" y="4601007"/>
              <a:ext cx="972000" cy="252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1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전문관리</a:t>
              </a:r>
            </a:p>
          </p:txBody>
        </p:sp>
        <p:sp>
          <p:nvSpPr>
            <p:cNvPr id="194" name="AutoShape 153"/>
            <p:cNvSpPr>
              <a:spLocks noChangeArrowheads="1"/>
            </p:cNvSpPr>
            <p:nvPr/>
          </p:nvSpPr>
          <p:spPr bwMode="auto">
            <a:xfrm>
              <a:off x="475752" y="4889520"/>
              <a:ext cx="972000" cy="252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1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용어관리</a:t>
              </a:r>
            </a:p>
          </p:txBody>
        </p:sp>
        <p:sp>
          <p:nvSpPr>
            <p:cNvPr id="195" name="AutoShape 153"/>
            <p:cNvSpPr>
              <a:spLocks noChangeArrowheads="1"/>
            </p:cNvSpPr>
            <p:nvPr/>
          </p:nvSpPr>
          <p:spPr bwMode="auto">
            <a:xfrm>
              <a:off x="498414" y="5181624"/>
              <a:ext cx="972000" cy="252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10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도메인관리</a:t>
              </a:r>
              <a:endPara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AutoShape 153"/>
            <p:cNvSpPr>
              <a:spLocks noChangeArrowheads="1"/>
            </p:cNvSpPr>
            <p:nvPr/>
          </p:nvSpPr>
          <p:spPr bwMode="auto">
            <a:xfrm>
              <a:off x="498414" y="5473728"/>
              <a:ext cx="972000" cy="252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10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코드관리</a:t>
              </a:r>
              <a:endPara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AutoShape 153"/>
            <p:cNvSpPr>
              <a:spLocks noChangeArrowheads="1"/>
            </p:cNvSpPr>
            <p:nvPr/>
          </p:nvSpPr>
          <p:spPr bwMode="auto">
            <a:xfrm>
              <a:off x="498414" y="5769423"/>
              <a:ext cx="972000" cy="252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10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변경관리</a:t>
              </a:r>
              <a:endPara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1001796" y="1453579"/>
            <a:ext cx="979005" cy="1224945"/>
            <a:chOff x="388875" y="1052622"/>
            <a:chExt cx="1204929" cy="1507625"/>
          </a:xfrm>
        </p:grpSpPr>
        <p:sp>
          <p:nvSpPr>
            <p:cNvPr id="199" name="Rectangle 58" descr="어두운 상향 대각선"/>
            <p:cNvSpPr>
              <a:spLocks noChangeArrowheads="1"/>
            </p:cNvSpPr>
            <p:nvPr/>
          </p:nvSpPr>
          <p:spPr bwMode="auto">
            <a:xfrm>
              <a:off x="388875" y="1052622"/>
              <a:ext cx="1204929" cy="150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29250" rIns="0" bIns="0"/>
            <a:lstStyle/>
            <a:p>
              <a:pPr algn="ctr" latinLnBrk="0">
                <a:spcBef>
                  <a:spcPct val="50000"/>
                </a:spcBef>
                <a:defRPr/>
              </a:pP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ID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AutoShape 153"/>
            <p:cNvSpPr>
              <a:spLocks noChangeArrowheads="1"/>
            </p:cNvSpPr>
            <p:nvPr/>
          </p:nvSpPr>
          <p:spPr bwMode="auto">
            <a:xfrm>
              <a:off x="498414" y="1603350"/>
              <a:ext cx="972000" cy="252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1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금융사전문</a:t>
              </a:r>
            </a:p>
          </p:txBody>
        </p:sp>
        <p:sp>
          <p:nvSpPr>
            <p:cNvPr id="201" name="AutoShape 153"/>
            <p:cNvSpPr>
              <a:spLocks noChangeArrowheads="1"/>
            </p:cNvSpPr>
            <p:nvPr/>
          </p:nvSpPr>
          <p:spPr bwMode="auto">
            <a:xfrm>
              <a:off x="498414" y="1311246"/>
              <a:ext cx="972000" cy="252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1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금융사 정보</a:t>
              </a:r>
            </a:p>
          </p:txBody>
        </p:sp>
        <p:sp>
          <p:nvSpPr>
            <p:cNvPr id="202" name="AutoShape 153"/>
            <p:cNvSpPr>
              <a:spLocks noChangeArrowheads="1"/>
            </p:cNvSpPr>
            <p:nvPr/>
          </p:nvSpPr>
          <p:spPr bwMode="auto">
            <a:xfrm>
              <a:off x="498414" y="1891863"/>
              <a:ext cx="972000" cy="252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1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스크래핑</a:t>
              </a:r>
            </a:p>
          </p:txBody>
        </p:sp>
        <p:sp>
          <p:nvSpPr>
            <p:cNvPr id="203" name="AutoShape 153"/>
            <p:cNvSpPr>
              <a:spLocks noChangeArrowheads="1"/>
            </p:cNvSpPr>
            <p:nvPr/>
          </p:nvSpPr>
          <p:spPr bwMode="auto">
            <a:xfrm>
              <a:off x="493215" y="2183967"/>
              <a:ext cx="972000" cy="252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10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변경관리</a:t>
              </a:r>
              <a:endPara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4" name="AutoShape 153"/>
          <p:cNvSpPr>
            <a:spLocks noChangeArrowheads="1"/>
          </p:cNvSpPr>
          <p:nvPr/>
        </p:nvSpPr>
        <p:spPr bwMode="auto">
          <a:xfrm>
            <a:off x="1092085" y="4417148"/>
            <a:ext cx="78975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</a:t>
            </a:r>
          </a:p>
        </p:txBody>
      </p:sp>
      <p:sp>
        <p:nvSpPr>
          <p:cNvPr id="205" name="AutoShape 153"/>
          <p:cNvSpPr>
            <a:spLocks noChangeArrowheads="1"/>
          </p:cNvSpPr>
          <p:nvPr/>
        </p:nvSpPr>
        <p:spPr bwMode="auto">
          <a:xfrm>
            <a:off x="1092085" y="4687067"/>
            <a:ext cx="78975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AutoShape 153"/>
          <p:cNvSpPr>
            <a:spLocks noChangeArrowheads="1"/>
          </p:cNvSpPr>
          <p:nvPr/>
        </p:nvSpPr>
        <p:spPr bwMode="auto">
          <a:xfrm>
            <a:off x="7970961" y="5417451"/>
            <a:ext cx="814821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AutoShape 153"/>
          <p:cNvSpPr>
            <a:spLocks noChangeArrowheads="1"/>
          </p:cNvSpPr>
          <p:nvPr/>
        </p:nvSpPr>
        <p:spPr bwMode="auto">
          <a:xfrm>
            <a:off x="1092085" y="5188485"/>
            <a:ext cx="78975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</a:t>
            </a: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AutoShape 153"/>
          <p:cNvSpPr>
            <a:spLocks noChangeArrowheads="1"/>
          </p:cNvSpPr>
          <p:nvPr/>
        </p:nvSpPr>
        <p:spPr bwMode="auto">
          <a:xfrm>
            <a:off x="7970961" y="5744530"/>
            <a:ext cx="814821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AutoShape 153"/>
          <p:cNvSpPr>
            <a:spLocks noChangeArrowheads="1"/>
          </p:cNvSpPr>
          <p:nvPr/>
        </p:nvSpPr>
        <p:spPr bwMode="auto">
          <a:xfrm>
            <a:off x="7970961" y="4763301"/>
            <a:ext cx="814821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맵핑관리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AutoShape 153"/>
          <p:cNvSpPr>
            <a:spLocks noChangeArrowheads="1"/>
          </p:cNvSpPr>
          <p:nvPr/>
        </p:nvSpPr>
        <p:spPr bwMode="auto">
          <a:xfrm>
            <a:off x="7970961" y="5090376"/>
            <a:ext cx="814821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AutoShape 153"/>
          <p:cNvSpPr>
            <a:spLocks noChangeArrowheads="1"/>
          </p:cNvSpPr>
          <p:nvPr/>
        </p:nvSpPr>
        <p:spPr bwMode="auto">
          <a:xfrm>
            <a:off x="3579869" y="3386644"/>
            <a:ext cx="73125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AutoShape 153"/>
          <p:cNvSpPr>
            <a:spLocks noChangeArrowheads="1"/>
          </p:cNvSpPr>
          <p:nvPr/>
        </p:nvSpPr>
        <p:spPr bwMode="auto">
          <a:xfrm>
            <a:off x="2987498" y="2949741"/>
            <a:ext cx="877500" cy="1729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13" name="AutoShape 153"/>
          <p:cNvSpPr>
            <a:spLocks noChangeArrowheads="1"/>
          </p:cNvSpPr>
          <p:nvPr/>
        </p:nvSpPr>
        <p:spPr bwMode="auto">
          <a:xfrm>
            <a:off x="3996169" y="2946823"/>
            <a:ext cx="877500" cy="1729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</a:t>
            </a:r>
          </a:p>
        </p:txBody>
      </p:sp>
      <p:sp>
        <p:nvSpPr>
          <p:cNvPr id="214" name="AutoShape 153"/>
          <p:cNvSpPr>
            <a:spLocks noChangeArrowheads="1"/>
          </p:cNvSpPr>
          <p:nvPr/>
        </p:nvSpPr>
        <p:spPr bwMode="auto">
          <a:xfrm>
            <a:off x="5022003" y="2946823"/>
            <a:ext cx="877500" cy="1729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스케쥴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AutoShape 153"/>
          <p:cNvSpPr>
            <a:spLocks noChangeArrowheads="1"/>
          </p:cNvSpPr>
          <p:nvPr/>
        </p:nvSpPr>
        <p:spPr bwMode="auto">
          <a:xfrm>
            <a:off x="5813312" y="4541393"/>
            <a:ext cx="58500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Queuing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AutoShape 153"/>
          <p:cNvSpPr>
            <a:spLocks noChangeArrowheads="1"/>
          </p:cNvSpPr>
          <p:nvPr/>
        </p:nvSpPr>
        <p:spPr bwMode="auto">
          <a:xfrm>
            <a:off x="6482947" y="4541393"/>
            <a:ext cx="58500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Logging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7" name="AutoShape 153"/>
          <p:cNvSpPr>
            <a:spLocks noChangeArrowheads="1"/>
          </p:cNvSpPr>
          <p:nvPr/>
        </p:nvSpPr>
        <p:spPr bwMode="auto">
          <a:xfrm>
            <a:off x="4580778" y="5011240"/>
            <a:ext cx="585000" cy="204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8" name="Rectangle 58" descr="어두운 상향 대각선"/>
          <p:cNvSpPr>
            <a:spLocks noChangeArrowheads="1"/>
          </p:cNvSpPr>
          <p:nvPr/>
        </p:nvSpPr>
        <p:spPr bwMode="auto">
          <a:xfrm>
            <a:off x="2651203" y="5312730"/>
            <a:ext cx="4628022" cy="672553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19050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0" tIns="29250" rIns="0" bIns="0"/>
          <a:lstStyle/>
          <a:p>
            <a:pPr algn="ctr" latinLnBrk="0">
              <a:spcBef>
                <a:spcPct val="50000"/>
              </a:spcBef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Communcation Control</a:t>
            </a:r>
          </a:p>
        </p:txBody>
      </p:sp>
      <p:sp>
        <p:nvSpPr>
          <p:cNvPr id="219" name="AutoShape 153"/>
          <p:cNvSpPr>
            <a:spLocks noChangeArrowheads="1"/>
          </p:cNvSpPr>
          <p:nvPr/>
        </p:nvSpPr>
        <p:spPr bwMode="auto">
          <a:xfrm>
            <a:off x="3270878" y="5559127"/>
            <a:ext cx="356002" cy="27365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0" name="AutoShape 153"/>
          <p:cNvSpPr>
            <a:spLocks noChangeArrowheads="1"/>
          </p:cNvSpPr>
          <p:nvPr/>
        </p:nvSpPr>
        <p:spPr bwMode="auto">
          <a:xfrm>
            <a:off x="4317170" y="5553236"/>
            <a:ext cx="507612" cy="29015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 / IP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1" name="AutoShape 153"/>
          <p:cNvSpPr>
            <a:spLocks noChangeArrowheads="1"/>
          </p:cNvSpPr>
          <p:nvPr/>
        </p:nvSpPr>
        <p:spPr bwMode="auto">
          <a:xfrm>
            <a:off x="4866527" y="5559127"/>
            <a:ext cx="356002" cy="27365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AutoShape 153"/>
          <p:cNvSpPr>
            <a:spLocks noChangeArrowheads="1"/>
          </p:cNvSpPr>
          <p:nvPr/>
        </p:nvSpPr>
        <p:spPr bwMode="auto">
          <a:xfrm>
            <a:off x="5771886" y="5562659"/>
            <a:ext cx="356002" cy="27365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3" name="AutoShape 153"/>
          <p:cNvSpPr>
            <a:spLocks noChangeArrowheads="1"/>
          </p:cNvSpPr>
          <p:nvPr/>
        </p:nvSpPr>
        <p:spPr bwMode="auto">
          <a:xfrm>
            <a:off x="6151886" y="5559127"/>
            <a:ext cx="504337" cy="27365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AutoShape 151"/>
          <p:cNvSpPr>
            <a:spLocks noChangeArrowheads="1"/>
          </p:cNvSpPr>
          <p:nvPr/>
        </p:nvSpPr>
        <p:spPr bwMode="auto">
          <a:xfrm>
            <a:off x="2778629" y="2081010"/>
            <a:ext cx="704224" cy="31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225" name="AutoShape 151"/>
          <p:cNvSpPr>
            <a:spLocks noChangeArrowheads="1"/>
          </p:cNvSpPr>
          <p:nvPr/>
        </p:nvSpPr>
        <p:spPr bwMode="auto">
          <a:xfrm>
            <a:off x="5014610" y="2081010"/>
            <a:ext cx="704224" cy="31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금융사연계</a:t>
            </a:r>
          </a:p>
        </p:txBody>
      </p:sp>
      <p:sp>
        <p:nvSpPr>
          <p:cNvPr id="226" name="AutoShape 151"/>
          <p:cNvSpPr>
            <a:spLocks noChangeArrowheads="1"/>
          </p:cNvSpPr>
          <p:nvPr/>
        </p:nvSpPr>
        <p:spPr bwMode="auto">
          <a:xfrm>
            <a:off x="4912749" y="1678948"/>
            <a:ext cx="684000" cy="31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대출자료</a:t>
            </a:r>
          </a:p>
        </p:txBody>
      </p:sp>
      <p:sp>
        <p:nvSpPr>
          <p:cNvPr id="227" name="AutoShape 153"/>
          <p:cNvSpPr>
            <a:spLocks noChangeArrowheads="1"/>
          </p:cNvSpPr>
          <p:nvPr/>
        </p:nvSpPr>
        <p:spPr bwMode="auto">
          <a:xfrm>
            <a:off x="3648533" y="5555309"/>
            <a:ext cx="527704" cy="274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전용선</a:t>
            </a:r>
          </a:p>
        </p:txBody>
      </p:sp>
      <p:sp>
        <p:nvSpPr>
          <p:cNvPr id="228" name="AutoShape 153"/>
          <p:cNvSpPr>
            <a:spLocks noChangeArrowheads="1"/>
          </p:cNvSpPr>
          <p:nvPr/>
        </p:nvSpPr>
        <p:spPr bwMode="auto">
          <a:xfrm>
            <a:off x="6696826" y="5559126"/>
            <a:ext cx="514729" cy="2763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JASON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AutoShape 153"/>
          <p:cNvSpPr>
            <a:spLocks noChangeArrowheads="1"/>
          </p:cNvSpPr>
          <p:nvPr/>
        </p:nvSpPr>
        <p:spPr bwMode="auto">
          <a:xfrm>
            <a:off x="5297994" y="5559127"/>
            <a:ext cx="356002" cy="27365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AutoShape 151"/>
          <p:cNvSpPr>
            <a:spLocks noChangeArrowheads="1"/>
          </p:cNvSpPr>
          <p:nvPr/>
        </p:nvSpPr>
        <p:spPr bwMode="auto">
          <a:xfrm>
            <a:off x="5759937" y="2081010"/>
            <a:ext cx="704224" cy="31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</a:p>
        </p:txBody>
      </p:sp>
      <p:sp>
        <p:nvSpPr>
          <p:cNvPr id="231" name="AutoShape 151"/>
          <p:cNvSpPr>
            <a:spLocks noChangeArrowheads="1"/>
          </p:cNvSpPr>
          <p:nvPr/>
        </p:nvSpPr>
        <p:spPr bwMode="auto">
          <a:xfrm>
            <a:off x="5627330" y="1678948"/>
            <a:ext cx="684000" cy="31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분석정보</a:t>
            </a:r>
          </a:p>
        </p:txBody>
      </p:sp>
      <p:sp>
        <p:nvSpPr>
          <p:cNvPr id="232" name="AutoShape 151"/>
          <p:cNvSpPr>
            <a:spLocks noChangeArrowheads="1"/>
          </p:cNvSpPr>
          <p:nvPr/>
        </p:nvSpPr>
        <p:spPr bwMode="auto">
          <a:xfrm>
            <a:off x="6505266" y="2081010"/>
            <a:ext cx="704224" cy="31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</a:t>
            </a:r>
          </a:p>
        </p:txBody>
      </p:sp>
      <p:sp>
        <p:nvSpPr>
          <p:cNvPr id="233" name="AutoShape 151"/>
          <p:cNvSpPr>
            <a:spLocks noChangeArrowheads="1"/>
          </p:cNvSpPr>
          <p:nvPr/>
        </p:nvSpPr>
        <p:spPr bwMode="auto">
          <a:xfrm>
            <a:off x="6341910" y="1678948"/>
            <a:ext cx="684000" cy="31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추천정보</a:t>
            </a:r>
          </a:p>
        </p:txBody>
      </p:sp>
      <p:sp>
        <p:nvSpPr>
          <p:cNvPr id="234" name="AutoShape 153"/>
          <p:cNvSpPr>
            <a:spLocks noChangeArrowheads="1"/>
          </p:cNvSpPr>
          <p:nvPr/>
        </p:nvSpPr>
        <p:spPr bwMode="auto">
          <a:xfrm>
            <a:off x="2674050" y="5560643"/>
            <a:ext cx="527704" cy="274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스토어</a:t>
            </a:r>
          </a:p>
        </p:txBody>
      </p:sp>
      <p:sp>
        <p:nvSpPr>
          <p:cNvPr id="235" name="AutoShape 153"/>
          <p:cNvSpPr>
            <a:spLocks noChangeArrowheads="1"/>
          </p:cNvSpPr>
          <p:nvPr/>
        </p:nvSpPr>
        <p:spPr bwMode="auto">
          <a:xfrm>
            <a:off x="2729463" y="5016061"/>
            <a:ext cx="731250" cy="204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FCM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" name="AutoShape 153"/>
          <p:cNvSpPr>
            <a:spLocks noChangeArrowheads="1"/>
          </p:cNvSpPr>
          <p:nvPr/>
        </p:nvSpPr>
        <p:spPr bwMode="auto">
          <a:xfrm>
            <a:off x="2733973" y="4208608"/>
            <a:ext cx="896689" cy="2640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iOS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배포</a:t>
            </a:r>
          </a:p>
        </p:txBody>
      </p:sp>
      <p:sp>
        <p:nvSpPr>
          <p:cNvPr id="237" name="AutoShape 153"/>
          <p:cNvSpPr>
            <a:spLocks noChangeArrowheads="1"/>
          </p:cNvSpPr>
          <p:nvPr/>
        </p:nvSpPr>
        <p:spPr bwMode="auto">
          <a:xfrm>
            <a:off x="3710174" y="4208608"/>
            <a:ext cx="1058210" cy="2749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배포</a:t>
            </a:r>
          </a:p>
        </p:txBody>
      </p:sp>
      <p:sp>
        <p:nvSpPr>
          <p:cNvPr id="238" name="AutoShape 153"/>
          <p:cNvSpPr>
            <a:spLocks noChangeArrowheads="1"/>
          </p:cNvSpPr>
          <p:nvPr/>
        </p:nvSpPr>
        <p:spPr bwMode="auto">
          <a:xfrm>
            <a:off x="5029237" y="4208608"/>
            <a:ext cx="592929" cy="2640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</a:t>
            </a:r>
          </a:p>
        </p:txBody>
      </p:sp>
      <p:sp>
        <p:nvSpPr>
          <p:cNvPr id="239" name="AutoShape 153"/>
          <p:cNvSpPr>
            <a:spLocks noChangeArrowheads="1"/>
          </p:cNvSpPr>
          <p:nvPr/>
        </p:nvSpPr>
        <p:spPr bwMode="auto">
          <a:xfrm>
            <a:off x="5710519" y="4208608"/>
            <a:ext cx="592929" cy="2640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계정계</a:t>
            </a:r>
          </a:p>
        </p:txBody>
      </p:sp>
      <p:sp>
        <p:nvSpPr>
          <p:cNvPr id="240" name="AutoShape 153"/>
          <p:cNvSpPr>
            <a:spLocks noChangeArrowheads="1"/>
          </p:cNvSpPr>
          <p:nvPr/>
        </p:nvSpPr>
        <p:spPr bwMode="auto">
          <a:xfrm>
            <a:off x="6364414" y="4208609"/>
            <a:ext cx="711066" cy="2634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대외계</a:t>
            </a:r>
          </a:p>
        </p:txBody>
      </p:sp>
      <p:sp>
        <p:nvSpPr>
          <p:cNvPr id="241" name="AutoShape 153"/>
          <p:cNvSpPr>
            <a:spLocks noChangeArrowheads="1"/>
          </p:cNvSpPr>
          <p:nvPr/>
        </p:nvSpPr>
        <p:spPr bwMode="auto">
          <a:xfrm>
            <a:off x="4412119" y="4536362"/>
            <a:ext cx="585000" cy="204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금융상품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2.6 </a:t>
            </a:r>
            <a:r>
              <a:rPr lang="ko-KR" altLang="en-US" dirty="0">
                <a:solidFill>
                  <a:srgbClr val="000000"/>
                </a:solidFill>
              </a:rPr>
              <a:t>업무 구성도</a:t>
            </a:r>
            <a:endParaRPr lang="en-US" altLang="ko-KR" dirty="0">
              <a:solidFill>
                <a:srgbClr val="000000"/>
              </a:solidFill>
            </a:endParaRPr>
          </a:p>
          <a:p>
            <a:pPr marL="361950" indent="-361950"/>
            <a:endParaRPr lang="en-US" altLang="ko-KR" sz="600" dirty="0">
              <a:solidFill>
                <a:srgbClr val="000000"/>
              </a:solidFill>
            </a:endParaRPr>
          </a:p>
          <a:p>
            <a:pPr marL="361950" indent="-361950"/>
            <a:r>
              <a:rPr lang="ko-KR" altLang="en-US" sz="1400" b="0" dirty="0"/>
              <a:t>      </a:t>
            </a:r>
            <a:r>
              <a:rPr lang="en-US" altLang="ko-KR" sz="1400" b="0" dirty="0"/>
              <a:t>- </a:t>
            </a:r>
            <a:r>
              <a:rPr lang="ko-KR" altLang="en-US" sz="1400" b="0" dirty="0"/>
              <a:t>대외 </a:t>
            </a:r>
            <a:r>
              <a:rPr lang="en-US" altLang="ko-KR" sz="1400" b="0" dirty="0"/>
              <a:t>I/F</a:t>
            </a:r>
            <a:endParaRPr lang="en-US" altLang="ko-KR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009372" y="1801855"/>
            <a:ext cx="5217358" cy="739513"/>
            <a:chOff x="3355975" y="1780931"/>
            <a:chExt cx="7826285" cy="1274238"/>
          </a:xfrm>
        </p:grpSpPr>
        <p:sp>
          <p:nvSpPr>
            <p:cNvPr id="82" name="모서리가 둥근 직사각형 81"/>
            <p:cNvSpPr>
              <a:spLocks noChangeArrowheads="1"/>
            </p:cNvSpPr>
            <p:nvPr/>
          </p:nvSpPr>
          <p:spPr bwMode="auto">
            <a:xfrm>
              <a:off x="3355975" y="1780931"/>
              <a:ext cx="7826285" cy="1274238"/>
            </a:xfrm>
            <a:prstGeom prst="roundRect">
              <a:avLst>
                <a:gd name="adj" fmla="val 4500"/>
              </a:avLst>
            </a:prstGeom>
            <a:solidFill>
              <a:srgbClr val="00B0F0">
                <a:alpha val="7059"/>
              </a:srgbClr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45958" tIns="38911" rIns="45958" bIns="38911" anchor="ctr"/>
            <a:lstStyle/>
            <a:p>
              <a:pPr algn="ctr" eaLnBrk="0" latinLnBrk="0" hangingPunct="0">
                <a:spcBef>
                  <a:spcPct val="20000"/>
                </a:spcBef>
                <a:buSzPct val="100000"/>
              </a:pPr>
              <a:endParaRPr lang="ko-KR" altLang="en-US" sz="1000" b="1">
                <a:latin typeface="+mj-lt"/>
                <a:ea typeface="맑은 고딕" pitchFamily="50" charset="-127"/>
              </a:endParaRPr>
            </a:p>
          </p:txBody>
        </p:sp>
        <p:sp>
          <p:nvSpPr>
            <p:cNvPr id="83" name="TextBox 105"/>
            <p:cNvSpPr txBox="1">
              <a:spLocks noChangeArrowheads="1"/>
            </p:cNvSpPr>
            <p:nvPr/>
          </p:nvSpPr>
          <p:spPr bwMode="auto">
            <a:xfrm>
              <a:off x="6016308" y="1787360"/>
              <a:ext cx="2400300" cy="400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7823" tIns="38911" rIns="77823" bIns="38911">
              <a:spAutoFit/>
            </a:bodyPr>
            <a:lstStyle/>
            <a:p>
              <a:pPr algn="ctr"/>
              <a:r>
                <a:rPr lang="en-US" altLang="ko-KR" sz="1000" b="1" dirty="0">
                  <a:latin typeface="+mj-lt"/>
                  <a:ea typeface="맑은 고딕" pitchFamily="50" charset="-127"/>
                </a:rPr>
                <a:t>[</a:t>
              </a:r>
              <a:r>
                <a:rPr lang="ko-KR" altLang="en-US" sz="1000" dirty="0">
                  <a:latin typeface="+mj-lt"/>
                </a:rPr>
                <a:t>③ </a:t>
              </a:r>
              <a:r>
                <a:rPr lang="ko-KR" altLang="en-US" sz="1000" b="1" dirty="0">
                  <a:latin typeface="+mj-lt"/>
                  <a:ea typeface="맑은 고딕" pitchFamily="50" charset="-127"/>
                </a:rPr>
                <a:t>데이터 수신</a:t>
              </a:r>
              <a:r>
                <a:rPr lang="en-US" altLang="ko-KR" sz="1000" b="1" dirty="0">
                  <a:latin typeface="+mj-lt"/>
                  <a:ea typeface="맑은 고딕" pitchFamily="50" charset="-127"/>
                </a:rPr>
                <a:t>/</a:t>
              </a:r>
              <a:r>
                <a:rPr lang="ko-KR" altLang="en-US" sz="1000" b="1" dirty="0">
                  <a:latin typeface="+mj-lt"/>
                  <a:ea typeface="맑은 고딕" pitchFamily="50" charset="-127"/>
                </a:rPr>
                <a:t>적재</a:t>
              </a:r>
              <a:r>
                <a:rPr lang="en-US" altLang="ko-KR" sz="1000" b="1" dirty="0">
                  <a:latin typeface="+mj-lt"/>
                  <a:ea typeface="맑은 고딕" pitchFamily="50" charset="-127"/>
                </a:rPr>
                <a:t>]</a:t>
              </a:r>
              <a:endParaRPr lang="ko-KR" altLang="en-US" sz="1000" b="1" dirty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84" name="모서리가 둥근 직사각형 15"/>
            <p:cNvSpPr/>
            <p:nvPr/>
          </p:nvSpPr>
          <p:spPr bwMode="auto">
            <a:xfrm>
              <a:off x="3542665" y="2114068"/>
              <a:ext cx="2747010" cy="340341"/>
            </a:xfrm>
            <a:prstGeom prst="roundRect">
              <a:avLst>
                <a:gd name="adj" fmla="val 5201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사용자정보</a:t>
              </a:r>
              <a:endParaRPr lang="ko-KR" altLang="en-US" sz="1000" b="1" kern="0" dirty="0">
                <a:latin typeface="+mj-lt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 bwMode="auto">
            <a:xfrm>
              <a:off x="3547111" y="2600498"/>
              <a:ext cx="2733675" cy="324004"/>
            </a:xfrm>
            <a:prstGeom prst="roundRect">
              <a:avLst>
                <a:gd name="adj" fmla="val 5201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수신처리</a:t>
              </a:r>
              <a:r>
                <a:rPr lang="en-US" altLang="ko-KR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(</a:t>
              </a: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가공처리</a:t>
              </a:r>
              <a:r>
                <a:rPr lang="en-US" altLang="ko-KR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)</a:t>
              </a:r>
              <a:endParaRPr lang="ko-KR" altLang="en-US" sz="1000" kern="0" dirty="0">
                <a:latin typeface="+mj-lt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6" name="모서리가 둥근 직사각형 17"/>
            <p:cNvSpPr/>
            <p:nvPr/>
          </p:nvSpPr>
          <p:spPr bwMode="auto">
            <a:xfrm>
              <a:off x="6385244" y="2114068"/>
              <a:ext cx="2020252" cy="356677"/>
            </a:xfrm>
            <a:prstGeom prst="roundRect">
              <a:avLst>
                <a:gd name="adj" fmla="val 5201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금융사 상품정보</a:t>
              </a:r>
              <a:endParaRPr lang="ko-KR" altLang="en-US" sz="1000" b="1" kern="0" dirty="0">
                <a:latin typeface="+mj-lt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7" name="모서리가 둥근 직사각형 18"/>
            <p:cNvSpPr/>
            <p:nvPr/>
          </p:nvSpPr>
          <p:spPr bwMode="auto">
            <a:xfrm>
              <a:off x="8558848" y="2111846"/>
              <a:ext cx="2018030" cy="356678"/>
            </a:xfrm>
            <a:prstGeom prst="roundRect">
              <a:avLst>
                <a:gd name="adj" fmla="val 5201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개인신용정보</a:t>
              </a:r>
              <a:endParaRPr lang="ko-KR" altLang="en-US" sz="1000" b="1" kern="0" dirty="0">
                <a:latin typeface="+mj-lt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 bwMode="auto">
            <a:xfrm>
              <a:off x="7383145" y="2610816"/>
              <a:ext cx="2115820" cy="315380"/>
            </a:xfrm>
            <a:prstGeom prst="roundRect">
              <a:avLst>
                <a:gd name="adj" fmla="val 5201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데이터적재</a:t>
              </a:r>
            </a:p>
          </p:txBody>
        </p:sp>
        <p:cxnSp>
          <p:nvCxnSpPr>
            <p:cNvPr id="89" name="구부러진 연결선 88"/>
            <p:cNvCxnSpPr>
              <a:cxnSpLocks noChangeShapeType="1"/>
              <a:stCxn id="86" idx="2"/>
              <a:endCxn id="88" idx="0"/>
            </p:cNvCxnSpPr>
            <p:nvPr/>
          </p:nvCxnSpPr>
          <p:spPr bwMode="auto">
            <a:xfrm rot="16200000" flipH="1">
              <a:off x="7848177" y="2017937"/>
              <a:ext cx="140071" cy="1045686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구부러진 연결선 89"/>
            <p:cNvCxnSpPr>
              <a:cxnSpLocks noChangeShapeType="1"/>
              <a:stCxn id="87" idx="2"/>
              <a:endCxn id="88" idx="0"/>
            </p:cNvCxnSpPr>
            <p:nvPr/>
          </p:nvCxnSpPr>
          <p:spPr bwMode="auto">
            <a:xfrm rot="5400000">
              <a:off x="8933314" y="1976267"/>
              <a:ext cx="142292" cy="1126808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구부러진 연결선 90"/>
            <p:cNvCxnSpPr>
              <a:cxnSpLocks noChangeShapeType="1"/>
              <a:stCxn id="85" idx="3"/>
              <a:endCxn id="88" idx="1"/>
            </p:cNvCxnSpPr>
            <p:nvPr/>
          </p:nvCxnSpPr>
          <p:spPr bwMode="auto">
            <a:xfrm>
              <a:off x="6280786" y="2762500"/>
              <a:ext cx="1102359" cy="6006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92" name="구부러진 연결선 91"/>
            <p:cNvCxnSpPr>
              <a:cxnSpLocks noChangeShapeType="1"/>
              <a:endCxn id="85" idx="0"/>
            </p:cNvCxnSpPr>
            <p:nvPr/>
          </p:nvCxnSpPr>
          <p:spPr bwMode="auto">
            <a:xfrm rot="5400000">
              <a:off x="4849497" y="2533823"/>
              <a:ext cx="131127" cy="2222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93" name="꺾인 연결선 92"/>
          <p:cNvCxnSpPr>
            <a:cxnSpLocks noChangeShapeType="1"/>
            <a:stCxn id="82" idx="2"/>
            <a:endCxn id="96" idx="0"/>
          </p:cNvCxnSpPr>
          <p:nvPr/>
        </p:nvCxnSpPr>
        <p:spPr bwMode="auto">
          <a:xfrm rot="5400000">
            <a:off x="3338442" y="1610291"/>
            <a:ext cx="348532" cy="22106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94" name="그룹 93"/>
          <p:cNvGrpSpPr/>
          <p:nvPr/>
        </p:nvGrpSpPr>
        <p:grpSpPr>
          <a:xfrm>
            <a:off x="1579365" y="2876482"/>
            <a:ext cx="1655997" cy="3144806"/>
            <a:chOff x="3146193" y="3477617"/>
            <a:chExt cx="2471989" cy="4968981"/>
          </a:xfrm>
        </p:grpSpPr>
        <p:sp>
          <p:nvSpPr>
            <p:cNvPr id="95" name="모서리가 둥근 직사각형 94"/>
            <p:cNvSpPr/>
            <p:nvPr/>
          </p:nvSpPr>
          <p:spPr bwMode="auto">
            <a:xfrm>
              <a:off x="3324861" y="3477617"/>
              <a:ext cx="1828030" cy="4968981"/>
            </a:xfrm>
            <a:prstGeom prst="roundRect">
              <a:avLst>
                <a:gd name="adj" fmla="val 481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45958" tIns="38911" rIns="45958" bIns="38911" anchor="ctr"/>
            <a:lstStyle/>
            <a:p>
              <a:pPr algn="ctr" eaLnBrk="0" latinLnBrk="0" hangingPunct="0">
                <a:spcBef>
                  <a:spcPct val="20000"/>
                </a:spcBef>
                <a:buSzPct val="100000"/>
                <a:defRPr/>
              </a:pPr>
              <a:endParaRPr lang="ko-KR" altLang="en-US" sz="1000" dirty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96" name="TextBox 105"/>
            <p:cNvSpPr txBox="1">
              <a:spLocks noChangeArrowheads="1"/>
            </p:cNvSpPr>
            <p:nvPr/>
          </p:nvSpPr>
          <p:spPr bwMode="auto">
            <a:xfrm>
              <a:off x="3146193" y="3498818"/>
              <a:ext cx="2471989" cy="665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7823" tIns="38911" rIns="77823" bIns="38911">
              <a:spAutoFit/>
            </a:bodyPr>
            <a:lstStyle/>
            <a:p>
              <a:pPr algn="ctr"/>
              <a:r>
                <a:rPr lang="en-US" altLang="ko-KR" sz="1000" b="1" dirty="0">
                  <a:latin typeface="+mj-lt"/>
                  <a:ea typeface="맑은 고딕" pitchFamily="50" charset="-127"/>
                </a:rPr>
                <a:t>[</a:t>
              </a:r>
              <a:r>
                <a:rPr lang="ko-KR" altLang="en-US" sz="1000" dirty="0">
                  <a:latin typeface="+mj-lt"/>
                </a:rPr>
                <a:t>④ 데이터 송수신 구간</a:t>
              </a:r>
              <a:r>
                <a:rPr lang="en-US" altLang="ko-KR" sz="1000" dirty="0">
                  <a:latin typeface="+mj-lt"/>
                </a:rPr>
                <a:t> </a:t>
              </a:r>
              <a:r>
                <a:rPr lang="en-US" altLang="ko-KR" sz="1000" b="1" dirty="0">
                  <a:latin typeface="+mj-lt"/>
                  <a:ea typeface="맑은 고딕" pitchFamily="50" charset="-127"/>
                </a:rPr>
                <a:t>]</a:t>
              </a:r>
              <a:endParaRPr lang="ko-KR" altLang="en-US" sz="1000" b="1" dirty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 bwMode="auto">
            <a:xfrm>
              <a:off x="3510805" y="5071324"/>
              <a:ext cx="1397953" cy="623506"/>
            </a:xfrm>
            <a:prstGeom prst="roundRect">
              <a:avLst>
                <a:gd name="adj" fmla="val 5201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메타정보</a:t>
              </a:r>
              <a:endParaRPr lang="en-US" altLang="ko-KR" sz="1000" kern="0" dirty="0">
                <a:latin typeface="+mj-lt"/>
                <a:ea typeface="맑은 고딕" pitchFamily="50" charset="-127"/>
                <a:cs typeface="Arial" pitchFamily="34" charset="0"/>
              </a:endParaRPr>
            </a:p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인터페이스</a:t>
              </a:r>
              <a:endParaRPr lang="ko-KR" altLang="en-US" sz="1000" b="1" kern="0" dirty="0">
                <a:latin typeface="+mj-lt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 bwMode="auto">
            <a:xfrm>
              <a:off x="3510805" y="4165940"/>
              <a:ext cx="1395730" cy="623506"/>
            </a:xfrm>
            <a:prstGeom prst="roundRect">
              <a:avLst>
                <a:gd name="adj" fmla="val 5201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en-US" altLang="ko-KR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FEP</a:t>
              </a:r>
            </a:p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인터페이스</a:t>
              </a:r>
              <a:endParaRPr lang="ko-KR" altLang="en-US" sz="1000" b="1" kern="0" dirty="0">
                <a:latin typeface="+mj-lt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 bwMode="auto">
            <a:xfrm>
              <a:off x="3517474" y="5976708"/>
              <a:ext cx="1397952" cy="901223"/>
            </a:xfrm>
            <a:prstGeom prst="roundRect">
              <a:avLst>
                <a:gd name="adj" fmla="val 5201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표준 데이터 </a:t>
              </a:r>
              <a:r>
                <a:rPr lang="en-US" altLang="ko-KR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 I/O</a:t>
              </a:r>
              <a:endParaRPr lang="ko-KR" altLang="en-US" sz="1000" b="1" kern="0" dirty="0">
                <a:latin typeface="+mj-lt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 bwMode="auto">
            <a:xfrm>
              <a:off x="3517474" y="7159808"/>
              <a:ext cx="1397952" cy="898501"/>
            </a:xfrm>
            <a:prstGeom prst="roundRect">
              <a:avLst>
                <a:gd name="adj" fmla="val 5201"/>
              </a:avLst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en-US" altLang="ko-KR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Cache</a:t>
              </a:r>
            </a:p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표준 데이터 </a:t>
              </a:r>
              <a:r>
                <a:rPr lang="en-US" altLang="ko-KR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 I/O</a:t>
              </a:r>
              <a:endParaRPr lang="ko-KR" altLang="en-US" sz="1000" b="1" kern="0" dirty="0">
                <a:latin typeface="+mj-lt"/>
                <a:ea typeface="맑은 고딕" pitchFamily="50" charset="-127"/>
                <a:cs typeface="Arial" pitchFamily="34" charset="0"/>
              </a:endParaRPr>
            </a:p>
          </p:txBody>
        </p:sp>
      </p:grpSp>
      <p:cxnSp>
        <p:nvCxnSpPr>
          <p:cNvPr id="101" name="꺾인 연결선 100"/>
          <p:cNvCxnSpPr>
            <a:cxnSpLocks noChangeShapeType="1"/>
            <a:stCxn id="134" idx="3"/>
            <a:endCxn id="95" idx="1"/>
          </p:cNvCxnSpPr>
          <p:nvPr/>
        </p:nvCxnSpPr>
        <p:spPr bwMode="auto">
          <a:xfrm>
            <a:off x="1457335" y="2465727"/>
            <a:ext cx="241721" cy="198315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02" name="꺾인 연결선 101"/>
          <p:cNvCxnSpPr>
            <a:stCxn id="95" idx="1"/>
            <a:endCxn id="144" idx="3"/>
          </p:cNvCxnSpPr>
          <p:nvPr/>
        </p:nvCxnSpPr>
        <p:spPr>
          <a:xfrm rot="10800000" flipV="1">
            <a:off x="1457336" y="4448885"/>
            <a:ext cx="241720" cy="20055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105" idx="1"/>
            <a:endCxn id="95" idx="3"/>
          </p:cNvCxnSpPr>
          <p:nvPr/>
        </p:nvCxnSpPr>
        <p:spPr>
          <a:xfrm flipH="1">
            <a:off x="2923662" y="4448885"/>
            <a:ext cx="21765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3141312" y="2876482"/>
            <a:ext cx="1745158" cy="3144806"/>
            <a:chOff x="5189539" y="3477617"/>
            <a:chExt cx="3007042" cy="4968981"/>
          </a:xfrm>
        </p:grpSpPr>
        <p:sp>
          <p:nvSpPr>
            <p:cNvPr id="105" name="모서리가 둥근 직사각형 104"/>
            <p:cNvSpPr/>
            <p:nvPr/>
          </p:nvSpPr>
          <p:spPr bwMode="auto">
            <a:xfrm>
              <a:off x="5189539" y="3477617"/>
              <a:ext cx="3007042" cy="4968981"/>
            </a:xfrm>
            <a:prstGeom prst="roundRect">
              <a:avLst>
                <a:gd name="adj" fmla="val 4812"/>
              </a:avLst>
            </a:prstGeom>
            <a:solidFill>
              <a:schemeClr val="accent3">
                <a:lumMod val="40000"/>
                <a:lumOff val="60000"/>
                <a:alpha val="15000"/>
              </a:scheme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45958" tIns="38911" rIns="45958" bIns="38911" anchor="ctr"/>
            <a:lstStyle/>
            <a:p>
              <a:pPr algn="ctr" eaLnBrk="0" latinLnBrk="0" hangingPunct="0">
                <a:spcBef>
                  <a:spcPct val="20000"/>
                </a:spcBef>
                <a:buSzPct val="100000"/>
                <a:defRPr/>
              </a:pPr>
              <a:endParaRPr lang="ko-KR" altLang="en-US" sz="1000" dirty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 bwMode="auto">
            <a:xfrm>
              <a:off x="6783632" y="5887312"/>
              <a:ext cx="1157362" cy="776668"/>
            </a:xfrm>
            <a:prstGeom prst="roundRect">
              <a:avLst>
                <a:gd name="adj" fmla="val 520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스크래핑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 bwMode="auto">
            <a:xfrm>
              <a:off x="5416230" y="5896202"/>
              <a:ext cx="1192774" cy="776668"/>
            </a:xfrm>
            <a:prstGeom prst="roundRect">
              <a:avLst>
                <a:gd name="adj" fmla="val 520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개인신용</a:t>
              </a:r>
              <a:endParaRPr lang="en-US" altLang="ko-KR" sz="1000" kern="0" dirty="0">
                <a:latin typeface="+mj-lt"/>
                <a:ea typeface="맑은 고딕" pitchFamily="50" charset="-127"/>
                <a:cs typeface="Arial" pitchFamily="34" charset="0"/>
              </a:endParaRPr>
            </a:p>
            <a:p>
              <a:pPr algn="ctr" latinLnBrk="0">
                <a:defRPr/>
              </a:pPr>
              <a:r>
                <a:rPr lang="ko-KR" altLang="en-US" sz="1000" b="1" kern="0" dirty="0">
                  <a:latin typeface="+mj-lt"/>
                  <a:ea typeface="맑은 고딕" pitchFamily="50" charset="-127"/>
                  <a:cs typeface="Arial" pitchFamily="34" charset="0"/>
                </a:rPr>
                <a:t>서비스</a:t>
              </a:r>
            </a:p>
          </p:txBody>
        </p:sp>
        <p:sp>
          <p:nvSpPr>
            <p:cNvPr id="108" name="모서리가 둥근 직사각형 107"/>
            <p:cNvSpPr/>
            <p:nvPr/>
          </p:nvSpPr>
          <p:spPr bwMode="auto">
            <a:xfrm>
              <a:off x="6648849" y="4053245"/>
              <a:ext cx="1272141" cy="778695"/>
            </a:xfrm>
            <a:prstGeom prst="roundRect">
              <a:avLst>
                <a:gd name="adj" fmla="val 520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대출 정보</a:t>
              </a:r>
              <a:endParaRPr lang="en-US" altLang="ko-KR" sz="1000" kern="0" dirty="0">
                <a:latin typeface="+mj-lt"/>
                <a:ea typeface="맑은 고딕" pitchFamily="50" charset="-127"/>
                <a:cs typeface="Arial" pitchFamily="34" charset="0"/>
              </a:endParaRPr>
            </a:p>
            <a:p>
              <a:pPr algn="ctr" latinLnBrk="0">
                <a:defRPr/>
              </a:pPr>
              <a:r>
                <a:rPr lang="ko-KR" altLang="en-US" sz="1000" b="1" kern="0" dirty="0">
                  <a:latin typeface="+mj-lt"/>
                  <a:ea typeface="맑은 고딕" pitchFamily="50" charset="-127"/>
                  <a:cs typeface="Arial" pitchFamily="34" charset="0"/>
                </a:rPr>
                <a:t>서비스</a:t>
              </a:r>
              <a:endParaRPr lang="en-US" altLang="ko-KR" sz="1000" b="1" kern="0" dirty="0">
                <a:latin typeface="+mj-lt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 bwMode="auto">
            <a:xfrm>
              <a:off x="5334000" y="7251512"/>
              <a:ext cx="1262380" cy="811374"/>
            </a:xfrm>
            <a:prstGeom prst="roundRect">
              <a:avLst>
                <a:gd name="adj" fmla="val 520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금융사별</a:t>
              </a:r>
              <a:endParaRPr lang="en-US" altLang="ko-KR" sz="1000" kern="0" dirty="0">
                <a:latin typeface="+mj-lt"/>
                <a:ea typeface="맑은 고딕" pitchFamily="50" charset="-127"/>
                <a:cs typeface="Arial" pitchFamily="34" charset="0"/>
              </a:endParaRPr>
            </a:p>
            <a:p>
              <a:pPr algn="ctr" latinLnBrk="0">
                <a:defRPr/>
              </a:pPr>
              <a:r>
                <a:rPr lang="ko-KR" altLang="en-US" sz="1000" b="1" kern="0" dirty="0">
                  <a:latin typeface="+mj-lt"/>
                  <a:ea typeface="맑은 고딕" pitchFamily="50" charset="-127"/>
                  <a:cs typeface="Arial" pitchFamily="34" charset="0"/>
                </a:rPr>
                <a:t>맞춤대출 대응</a:t>
              </a:r>
            </a:p>
          </p:txBody>
        </p:sp>
        <p:sp>
          <p:nvSpPr>
            <p:cNvPr id="110" name="모서리가 둥근 직사각형 109"/>
            <p:cNvSpPr/>
            <p:nvPr/>
          </p:nvSpPr>
          <p:spPr bwMode="auto">
            <a:xfrm>
              <a:off x="6796405" y="7251512"/>
              <a:ext cx="1262380" cy="811374"/>
            </a:xfrm>
            <a:prstGeom prst="roundRect">
              <a:avLst>
                <a:gd name="adj" fmla="val 520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개인신용정보</a:t>
              </a:r>
              <a:endParaRPr lang="en-US" altLang="ko-KR" sz="1000" kern="0" dirty="0">
                <a:latin typeface="+mj-lt"/>
                <a:ea typeface="맑은 고딕" pitchFamily="50" charset="-127"/>
                <a:cs typeface="Arial" pitchFamily="34" charset="0"/>
              </a:endParaRPr>
            </a:p>
            <a:p>
              <a:pPr algn="ctr" latinLnBrk="0">
                <a:defRPr/>
              </a:pPr>
              <a:r>
                <a:rPr lang="ko-KR" altLang="en-US" sz="1000" b="1" kern="0" dirty="0">
                  <a:latin typeface="+mj-lt"/>
                  <a:ea typeface="맑은 고딕" pitchFamily="50" charset="-127"/>
                  <a:cs typeface="Arial" pitchFamily="34" charset="0"/>
                </a:rPr>
                <a:t>관리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 bwMode="auto">
            <a:xfrm>
              <a:off x="6053378" y="4954326"/>
              <a:ext cx="1215739" cy="670779"/>
            </a:xfrm>
            <a:prstGeom prst="roundRect">
              <a:avLst>
                <a:gd name="adj" fmla="val 520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맞춤 대출</a:t>
              </a:r>
              <a:endParaRPr lang="en-US" altLang="ko-KR" sz="1000" kern="0" dirty="0">
                <a:latin typeface="+mj-lt"/>
                <a:ea typeface="맑은 고딕" pitchFamily="50" charset="-127"/>
                <a:cs typeface="Arial" pitchFamily="34" charset="0"/>
              </a:endParaRPr>
            </a:p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서비스</a:t>
              </a:r>
            </a:p>
          </p:txBody>
        </p:sp>
        <p:sp>
          <p:nvSpPr>
            <p:cNvPr id="112" name="모서리가 둥근 직사각형 111"/>
            <p:cNvSpPr/>
            <p:nvPr/>
          </p:nvSpPr>
          <p:spPr bwMode="auto">
            <a:xfrm>
              <a:off x="5405618" y="4053145"/>
              <a:ext cx="1189208" cy="700586"/>
            </a:xfrm>
            <a:prstGeom prst="roundRect">
              <a:avLst>
                <a:gd name="adj" fmla="val 520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  <a:effectLst/>
          </p:spPr>
          <p:txBody>
            <a:bodyPr lIns="71044" tIns="35523" rIns="71044" bIns="35523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금융정보</a:t>
              </a:r>
              <a:endParaRPr lang="en-US" altLang="ko-KR" sz="1000" kern="0" dirty="0">
                <a:latin typeface="+mj-lt"/>
                <a:ea typeface="맑은 고딕" pitchFamily="50" charset="-127"/>
                <a:cs typeface="Arial" pitchFamily="34" charset="0"/>
              </a:endParaRPr>
            </a:p>
            <a:p>
              <a:pPr algn="ctr" latinLnBrk="0">
                <a:defRPr/>
              </a:pPr>
              <a:r>
                <a:rPr lang="ko-KR" altLang="en-US" sz="1000" kern="0" dirty="0">
                  <a:latin typeface="+mj-lt"/>
                  <a:ea typeface="맑은 고딕" pitchFamily="50" charset="-127"/>
                  <a:cs typeface="Arial" pitchFamily="34" charset="0"/>
                </a:rPr>
                <a:t>서비스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316220" y="3915450"/>
              <a:ext cx="2704783" cy="2849245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>
                <a:latin typeface="+mj-lt"/>
              </a:endParaRPr>
            </a:p>
          </p:txBody>
        </p:sp>
        <p:sp>
          <p:nvSpPr>
            <p:cNvPr id="114" name="TextBox 105"/>
            <p:cNvSpPr txBox="1">
              <a:spLocks noChangeArrowheads="1"/>
            </p:cNvSpPr>
            <p:nvPr/>
          </p:nvSpPr>
          <p:spPr bwMode="auto">
            <a:xfrm>
              <a:off x="5716272" y="3480674"/>
              <a:ext cx="2104708" cy="400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7823" tIns="38911" rIns="77823" bIns="38911">
              <a:spAutoFit/>
            </a:bodyPr>
            <a:lstStyle/>
            <a:p>
              <a:pPr algn="ctr"/>
              <a:r>
                <a:rPr lang="en-US" altLang="ko-KR" sz="1000" b="1" dirty="0">
                  <a:latin typeface="+mj-lt"/>
                  <a:ea typeface="맑은 고딕" pitchFamily="50" charset="-127"/>
                </a:rPr>
                <a:t>[</a:t>
              </a:r>
              <a:r>
                <a:rPr lang="ko-KR" altLang="en-US" sz="1000" dirty="0">
                  <a:latin typeface="+mj-lt"/>
                </a:rPr>
                <a:t>⑤ 데이터 서비스</a:t>
              </a:r>
              <a:r>
                <a:rPr lang="en-US" altLang="ko-KR" sz="1000" b="1" dirty="0">
                  <a:latin typeface="+mj-lt"/>
                  <a:ea typeface="맑은 고딕" pitchFamily="50" charset="-127"/>
                </a:rPr>
                <a:t>]</a:t>
              </a:r>
              <a:endParaRPr lang="ko-KR" altLang="en-US" sz="1000" b="1" dirty="0">
                <a:latin typeface="+mj-lt"/>
                <a:ea typeface="맑은 고딕" pitchFamily="50" charset="-127"/>
              </a:endParaRPr>
            </a:p>
          </p:txBody>
        </p:sp>
        <p:cxnSp>
          <p:nvCxnSpPr>
            <p:cNvPr id="115" name="꺾인 연결선 114"/>
            <p:cNvCxnSpPr>
              <a:stCxn id="110" idx="0"/>
              <a:endCxn id="113" idx="2"/>
            </p:cNvCxnSpPr>
            <p:nvPr/>
          </p:nvCxnSpPr>
          <p:spPr>
            <a:xfrm rot="16200000" flipV="1">
              <a:off x="6804696" y="6628612"/>
              <a:ext cx="486817" cy="75898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>
              <a:stCxn id="113" idx="2"/>
              <a:endCxn id="109" idx="0"/>
            </p:cNvCxnSpPr>
            <p:nvPr/>
          </p:nvCxnSpPr>
          <p:spPr>
            <a:xfrm rot="5400000">
              <a:off x="6073493" y="6656392"/>
              <a:ext cx="486817" cy="7034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직선 화살표 연결선 116"/>
          <p:cNvCxnSpPr>
            <a:stCxn id="119" idx="1"/>
            <a:endCxn id="105" idx="3"/>
          </p:cNvCxnSpPr>
          <p:nvPr/>
        </p:nvCxnSpPr>
        <p:spPr>
          <a:xfrm flipH="1">
            <a:off x="4886470" y="4448625"/>
            <a:ext cx="199306" cy="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6587697" y="2870742"/>
            <a:ext cx="1245623" cy="3150546"/>
            <a:chOff x="9995816" y="3467726"/>
            <a:chExt cx="1773362" cy="4978872"/>
          </a:xfrm>
        </p:grpSpPr>
        <p:sp>
          <p:nvSpPr>
            <p:cNvPr id="122" name="모서리가 둥근 직사각형 229"/>
            <p:cNvSpPr>
              <a:spLocks noChangeArrowheads="1"/>
            </p:cNvSpPr>
            <p:nvPr/>
          </p:nvSpPr>
          <p:spPr bwMode="auto">
            <a:xfrm>
              <a:off x="10061426" y="3477616"/>
              <a:ext cx="1480916" cy="4968982"/>
            </a:xfrm>
            <a:prstGeom prst="roundRect">
              <a:avLst>
                <a:gd name="adj" fmla="val 4810"/>
              </a:avLst>
            </a:prstGeom>
            <a:solidFill>
              <a:srgbClr val="00B0F0">
                <a:alpha val="7059"/>
              </a:srgbClr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45958" tIns="38911" rIns="45958" bIns="38911" anchor="ctr"/>
            <a:lstStyle/>
            <a:p>
              <a:pPr algn="ctr" eaLnBrk="0" latinLnBrk="0" hangingPunct="0">
                <a:spcBef>
                  <a:spcPct val="20000"/>
                </a:spcBef>
                <a:buSzPct val="100000"/>
              </a:pPr>
              <a:endParaRPr lang="ko-KR" altLang="en-US" sz="1000" b="1">
                <a:latin typeface="+mj-lt"/>
                <a:ea typeface="맑은 고딕" pitchFamily="50" charset="-127"/>
              </a:endParaRPr>
            </a:p>
          </p:txBody>
        </p:sp>
        <p:sp>
          <p:nvSpPr>
            <p:cNvPr id="123" name="모서리가 둥근 직사각형 6"/>
            <p:cNvSpPr>
              <a:spLocks noChangeArrowheads="1"/>
            </p:cNvSpPr>
            <p:nvPr/>
          </p:nvSpPr>
          <p:spPr bwMode="auto">
            <a:xfrm>
              <a:off x="10218119" y="4157279"/>
              <a:ext cx="1120649" cy="1274238"/>
            </a:xfrm>
            <a:prstGeom prst="roundRect">
              <a:avLst>
                <a:gd name="adj" fmla="val 4500"/>
              </a:avLst>
            </a:prstGeom>
            <a:solidFill>
              <a:srgbClr val="FFC000">
                <a:alpha val="7059"/>
              </a:srgbClr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45958" tIns="38911" rIns="45958" bIns="38911" anchor="ctr"/>
            <a:lstStyle/>
            <a:p>
              <a:pPr algn="ctr" eaLnBrk="0" latinLnBrk="0" hangingPunct="0">
                <a:spcBef>
                  <a:spcPct val="20000"/>
                </a:spcBef>
                <a:buSzPct val="100000"/>
              </a:pPr>
              <a:endParaRPr lang="ko-KR" altLang="en-US" sz="1000" b="1">
                <a:latin typeface="+mj-lt"/>
                <a:ea typeface="맑은 고딕" pitchFamily="50" charset="-127"/>
              </a:endParaRPr>
            </a:p>
          </p:txBody>
        </p:sp>
        <p:pic>
          <p:nvPicPr>
            <p:cNvPr id="124" name="Picture 208" descr="D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90222" y="4785757"/>
              <a:ext cx="371157" cy="318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5" name="Picture 208" descr="D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99113" y="4656854"/>
              <a:ext cx="371157" cy="32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6" name="TextBox 105"/>
            <p:cNvSpPr txBox="1">
              <a:spLocks noChangeArrowheads="1"/>
            </p:cNvSpPr>
            <p:nvPr/>
          </p:nvSpPr>
          <p:spPr bwMode="auto">
            <a:xfrm>
              <a:off x="10244511" y="4172837"/>
              <a:ext cx="973456" cy="400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7823" tIns="38911" rIns="77823" bIns="38911">
              <a:spAutoFit/>
            </a:bodyPr>
            <a:lstStyle/>
            <a:p>
              <a:r>
                <a:rPr lang="en-US" altLang="ko-KR" sz="1000" dirty="0">
                  <a:latin typeface="+mj-lt"/>
                  <a:ea typeface="맑은 고딕" pitchFamily="50" charset="-127"/>
                </a:rPr>
                <a:t>  [DB]</a:t>
              </a:r>
              <a:endParaRPr lang="ko-KR" altLang="en-US" sz="1000" dirty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127" name="모서리가 둥근 직사각형 6"/>
            <p:cNvSpPr>
              <a:spLocks noChangeArrowheads="1"/>
            </p:cNvSpPr>
            <p:nvPr/>
          </p:nvSpPr>
          <p:spPr bwMode="auto">
            <a:xfrm>
              <a:off x="10244511" y="6794322"/>
              <a:ext cx="1117917" cy="1271515"/>
            </a:xfrm>
            <a:prstGeom prst="roundRect">
              <a:avLst>
                <a:gd name="adj" fmla="val 4500"/>
              </a:avLst>
            </a:prstGeom>
            <a:solidFill>
              <a:srgbClr val="FFC000">
                <a:alpha val="7059"/>
              </a:srgbClr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45958" tIns="38911" rIns="45958" bIns="38911" anchor="ctr"/>
            <a:lstStyle/>
            <a:p>
              <a:pPr algn="ctr" eaLnBrk="0" latinLnBrk="0" hangingPunct="0">
                <a:spcBef>
                  <a:spcPct val="20000"/>
                </a:spcBef>
                <a:buSzPct val="100000"/>
              </a:pPr>
              <a:endParaRPr lang="ko-KR" altLang="en-US" sz="1000" b="1">
                <a:latin typeface="+mj-lt"/>
                <a:ea typeface="맑은 고딕" pitchFamily="50" charset="-127"/>
              </a:endParaRPr>
            </a:p>
          </p:txBody>
        </p:sp>
        <p:sp>
          <p:nvSpPr>
            <p:cNvPr id="128" name="TextBox 105"/>
            <p:cNvSpPr txBox="1">
              <a:spLocks noChangeArrowheads="1"/>
            </p:cNvSpPr>
            <p:nvPr/>
          </p:nvSpPr>
          <p:spPr bwMode="auto">
            <a:xfrm>
              <a:off x="10194772" y="6776513"/>
              <a:ext cx="1437379" cy="665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7823" tIns="38911" rIns="77823" bIns="38911">
              <a:spAutoFit/>
            </a:bodyPr>
            <a:lstStyle/>
            <a:p>
              <a:r>
                <a:rPr lang="en-US" altLang="ko-KR" sz="1000" dirty="0">
                  <a:latin typeface="+mj-lt"/>
                  <a:ea typeface="맑은 고딕" pitchFamily="50" charset="-127"/>
                </a:rPr>
                <a:t>[image File]</a:t>
              </a:r>
              <a:endParaRPr lang="ko-KR" altLang="en-US" sz="1000" dirty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129" name="평행 사변형 128"/>
            <p:cNvSpPr/>
            <p:nvPr/>
          </p:nvSpPr>
          <p:spPr>
            <a:xfrm>
              <a:off x="10741901" y="7238540"/>
              <a:ext cx="315595" cy="408409"/>
            </a:xfrm>
            <a:prstGeom prst="parallelogram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96900" dist="1193800" dir="10260000" sx="94000" sy="94000" algn="ctr" rotWithShape="0">
                <a:schemeClr val="accent2">
                  <a:lumMod val="60000"/>
                  <a:lumOff val="40000"/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>
                <a:latin typeface="+mj-lt"/>
              </a:endParaRPr>
            </a:p>
          </p:txBody>
        </p:sp>
        <p:sp>
          <p:nvSpPr>
            <p:cNvPr id="130" name="평행 사변형 129"/>
            <p:cNvSpPr/>
            <p:nvPr/>
          </p:nvSpPr>
          <p:spPr>
            <a:xfrm>
              <a:off x="10592684" y="7293737"/>
              <a:ext cx="315595" cy="408409"/>
            </a:xfrm>
            <a:prstGeom prst="parallelogram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96900" dist="1193800" dir="10260000" sx="94000" sy="94000" algn="ctr" rotWithShape="0">
                <a:schemeClr val="accent2">
                  <a:lumMod val="60000"/>
                  <a:lumOff val="40000"/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>
                <a:latin typeface="+mj-lt"/>
              </a:endParaRPr>
            </a:p>
          </p:txBody>
        </p:sp>
        <p:sp>
          <p:nvSpPr>
            <p:cNvPr id="131" name="TextBox 105"/>
            <p:cNvSpPr txBox="1">
              <a:spLocks noChangeArrowheads="1"/>
            </p:cNvSpPr>
            <p:nvPr/>
          </p:nvSpPr>
          <p:spPr bwMode="auto">
            <a:xfrm>
              <a:off x="9995816" y="3467726"/>
              <a:ext cx="1773362" cy="665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7823" tIns="38911" rIns="77823" bIns="38911">
              <a:spAutoFit/>
            </a:bodyPr>
            <a:lstStyle/>
            <a:p>
              <a:r>
                <a:rPr lang="en-US" altLang="ko-KR" sz="1000" dirty="0">
                  <a:latin typeface="+mj-lt"/>
                </a:rPr>
                <a:t>[</a:t>
              </a:r>
              <a:r>
                <a:rPr lang="ko-KR" altLang="en-US" sz="1000" dirty="0">
                  <a:latin typeface="+mj-lt"/>
                </a:rPr>
                <a:t>⑦데이터 보관</a:t>
              </a:r>
              <a:r>
                <a:rPr lang="en-US" altLang="ko-KR" sz="1000" b="1" dirty="0">
                  <a:latin typeface="+mj-lt"/>
                  <a:ea typeface="맑은 고딕" pitchFamily="50" charset="-127"/>
                </a:rPr>
                <a:t>]</a:t>
              </a:r>
              <a:endParaRPr lang="en-US" altLang="ko-KR" sz="1000" dirty="0">
                <a:latin typeface="+mj-lt"/>
              </a:endParaRPr>
            </a:p>
          </p:txBody>
        </p:sp>
      </p:grpSp>
      <p:cxnSp>
        <p:nvCxnSpPr>
          <p:cNvPr id="132" name="직선 화살표 연결선 131"/>
          <p:cNvCxnSpPr>
            <a:stCxn id="119" idx="3"/>
            <a:endCxn id="122" idx="1"/>
          </p:cNvCxnSpPr>
          <p:nvPr/>
        </p:nvCxnSpPr>
        <p:spPr>
          <a:xfrm>
            <a:off x="6395668" y="4448625"/>
            <a:ext cx="238114" cy="5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193362" y="1700929"/>
            <a:ext cx="1340432" cy="1456906"/>
            <a:chOff x="758002" y="1607028"/>
            <a:chExt cx="2309668" cy="2510361"/>
          </a:xfrm>
        </p:grpSpPr>
        <p:sp>
          <p:nvSpPr>
            <p:cNvPr id="134" name="모서리가 둥근 직사각형 133"/>
            <p:cNvSpPr>
              <a:spLocks noChangeArrowheads="1"/>
            </p:cNvSpPr>
            <p:nvPr/>
          </p:nvSpPr>
          <p:spPr bwMode="auto">
            <a:xfrm>
              <a:off x="857305" y="1732279"/>
              <a:ext cx="2078620" cy="2385110"/>
            </a:xfrm>
            <a:prstGeom prst="roundRect">
              <a:avLst>
                <a:gd name="adj" fmla="val 4810"/>
              </a:avLst>
            </a:prstGeom>
            <a:solidFill>
              <a:srgbClr val="00B0F0">
                <a:alpha val="7059"/>
              </a:srgbClr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45958" tIns="38911" rIns="45958" bIns="38911" anchor="ctr"/>
            <a:lstStyle/>
            <a:p>
              <a:pPr algn="ctr" eaLnBrk="0" latinLnBrk="0" hangingPunct="0">
                <a:spcBef>
                  <a:spcPct val="20000"/>
                </a:spcBef>
                <a:buSzPct val="100000"/>
              </a:pPr>
              <a:endParaRPr lang="ko-KR" altLang="en-US" sz="1000" b="1" dirty="0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135" name="그룹 241"/>
            <p:cNvGrpSpPr>
              <a:grpSpLocks/>
            </p:cNvGrpSpPr>
            <p:nvPr/>
          </p:nvGrpSpPr>
          <p:grpSpPr bwMode="auto">
            <a:xfrm>
              <a:off x="1255980" y="2062655"/>
              <a:ext cx="1298274" cy="890090"/>
              <a:chOff x="438422" y="-780793"/>
              <a:chExt cx="638002" cy="503110"/>
            </a:xfrm>
          </p:grpSpPr>
          <p:sp>
            <p:nvSpPr>
              <p:cNvPr id="141" name="직사각형 140"/>
              <p:cNvSpPr/>
              <p:nvPr/>
            </p:nvSpPr>
            <p:spPr bwMode="auto">
              <a:xfrm>
                <a:off x="438422" y="-482230"/>
                <a:ext cx="638002" cy="204547"/>
              </a:xfrm>
              <a:prstGeom prst="rect">
                <a:avLst/>
              </a:prstGeom>
            </p:spPr>
            <p:txBody>
              <a:bodyPr wrap="none" lIns="55587" tIns="27794" rIns="55587" bIns="27794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1000" kern="0" dirty="0">
                    <a:latin typeface="+mj-lt"/>
                    <a:ea typeface="맑은 고딕" pitchFamily="50" charset="-127"/>
                  </a:rPr>
                  <a:t>표준데이터</a:t>
                </a:r>
              </a:p>
            </p:txBody>
          </p:sp>
          <p:pic>
            <p:nvPicPr>
              <p:cNvPr id="142" name="Picture 201" descr="서버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63701" y="-780793"/>
                <a:ext cx="198766" cy="267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6" name="그룹 105"/>
            <p:cNvGrpSpPr>
              <a:grpSpLocks/>
            </p:cNvGrpSpPr>
            <p:nvPr/>
          </p:nvGrpSpPr>
          <p:grpSpPr bwMode="auto">
            <a:xfrm>
              <a:off x="1634668" y="3458336"/>
              <a:ext cx="609272" cy="417685"/>
              <a:chOff x="6715463" y="-1550443"/>
              <a:chExt cx="366600" cy="303676"/>
            </a:xfrm>
          </p:grpSpPr>
          <p:pic>
            <p:nvPicPr>
              <p:cNvPr id="139" name="Picture 208" descr="D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15463" y="-1436095"/>
                <a:ext cx="361315" cy="189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0" name="Picture 208" descr="D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20747" y="-1550443"/>
                <a:ext cx="361316" cy="189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7" name="TextBox 105"/>
            <p:cNvSpPr txBox="1">
              <a:spLocks noChangeArrowheads="1"/>
            </p:cNvSpPr>
            <p:nvPr/>
          </p:nvSpPr>
          <p:spPr bwMode="auto">
            <a:xfrm>
              <a:off x="1355068" y="3089450"/>
              <a:ext cx="1151589" cy="400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7823" tIns="38911" rIns="77823" bIns="38911">
              <a:spAutoFit/>
            </a:bodyPr>
            <a:lstStyle/>
            <a:p>
              <a:pPr algn="ctr"/>
              <a:r>
                <a:rPr lang="ko-KR" altLang="en-US" sz="1000" b="1">
                  <a:latin typeface="+mj-lt"/>
                  <a:ea typeface="맑은 고딕" pitchFamily="50" charset="-127"/>
                </a:rPr>
                <a:t>메타</a:t>
              </a:r>
              <a:r>
                <a:rPr lang="en-US" altLang="ko-KR" sz="1000" b="1">
                  <a:latin typeface="+mj-lt"/>
                  <a:ea typeface="맑은 고딕" pitchFamily="50" charset="-127"/>
                </a:rPr>
                <a:t>DB</a:t>
              </a:r>
              <a:endParaRPr lang="ko-KR" altLang="en-US" sz="1000" b="1">
                <a:latin typeface="+mj-lt"/>
                <a:ea typeface="맑은 고딕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58002" y="1607028"/>
              <a:ext cx="2309668" cy="556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39313" indent="-139313">
                <a:lnSpc>
                  <a:spcPct val="150000"/>
                </a:lnSpc>
                <a:defRPr/>
              </a:pPr>
              <a:r>
                <a:rPr lang="ko-KR" altLang="en-US" sz="1000" dirty="0">
                  <a:latin typeface="+mj-lt"/>
                </a:rPr>
                <a:t>① 표준 데이터 구간</a:t>
              </a:r>
              <a:endParaRPr lang="en-US" altLang="ko-KR" sz="1000" dirty="0">
                <a:latin typeface="+mj-lt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27814" y="3277589"/>
            <a:ext cx="1297150" cy="2743699"/>
            <a:chOff x="817366" y="4323736"/>
            <a:chExt cx="2235088" cy="4293340"/>
          </a:xfrm>
        </p:grpSpPr>
        <p:sp>
          <p:nvSpPr>
            <p:cNvPr id="144" name="모서리가 둥근 직사각형 157"/>
            <p:cNvSpPr>
              <a:spLocks noChangeArrowheads="1"/>
            </p:cNvSpPr>
            <p:nvPr/>
          </p:nvSpPr>
          <p:spPr bwMode="auto">
            <a:xfrm>
              <a:off x="857305" y="4323736"/>
              <a:ext cx="2078620" cy="4293340"/>
            </a:xfrm>
            <a:prstGeom prst="roundRect">
              <a:avLst>
                <a:gd name="adj" fmla="val 4810"/>
              </a:avLst>
            </a:prstGeom>
            <a:solidFill>
              <a:srgbClr val="00B0F0">
                <a:alpha val="7059"/>
              </a:srgbClr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45958" tIns="38911" rIns="45958" bIns="38911" anchor="ctr"/>
            <a:lstStyle/>
            <a:p>
              <a:pPr algn="ctr" eaLnBrk="0" latinLnBrk="0" hangingPunct="0">
                <a:spcBef>
                  <a:spcPct val="20000"/>
                </a:spcBef>
                <a:buSzPct val="100000"/>
              </a:pPr>
              <a:endParaRPr lang="ko-KR" altLang="en-US" sz="1000" b="1" dirty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145" name="Rectangle 180"/>
            <p:cNvSpPr>
              <a:spLocks noChangeArrowheads="1"/>
            </p:cNvSpPr>
            <p:nvPr/>
          </p:nvSpPr>
          <p:spPr bwMode="auto">
            <a:xfrm>
              <a:off x="1323640" y="6561912"/>
              <a:ext cx="1222904" cy="3757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30000"/>
                </a:lnSpc>
                <a:spcBef>
                  <a:spcPct val="30000"/>
                </a:spcBef>
              </a:pPr>
              <a:r>
                <a:rPr lang="ko-KR" altLang="en-US" sz="1000" dirty="0">
                  <a:latin typeface="+mj-lt"/>
                  <a:ea typeface="맑은 고딕" pitchFamily="50" charset="-127"/>
                </a:rPr>
                <a:t>상품</a:t>
              </a:r>
              <a:r>
                <a:rPr lang="en-US" altLang="ko-KR" sz="1000" dirty="0">
                  <a:latin typeface="+mj-lt"/>
                  <a:ea typeface="맑은 고딕" pitchFamily="50" charset="-127"/>
                </a:rPr>
                <a:t>DATA</a:t>
              </a:r>
            </a:p>
            <a:p>
              <a:pPr algn="ctr">
                <a:lnSpc>
                  <a:spcPct val="130000"/>
                </a:lnSpc>
                <a:spcBef>
                  <a:spcPct val="30000"/>
                </a:spcBef>
              </a:pPr>
              <a:r>
                <a:rPr lang="en-US" altLang="ko-KR" sz="1000" dirty="0">
                  <a:latin typeface="+mj-lt"/>
                  <a:ea typeface="맑은 고딕" pitchFamily="50" charset="-127"/>
                </a:rPr>
                <a:t>(</a:t>
              </a:r>
              <a:r>
                <a:rPr lang="ko-KR" altLang="en-US" sz="1000" dirty="0" err="1">
                  <a:latin typeface="+mj-lt"/>
                  <a:ea typeface="맑은 고딕" pitchFamily="50" charset="-127"/>
                </a:rPr>
                <a:t>금융사상품</a:t>
              </a:r>
              <a:r>
                <a:rPr lang="en-US" altLang="ko-KR" sz="1000" dirty="0">
                  <a:latin typeface="+mj-lt"/>
                  <a:ea typeface="맑은 고딕" pitchFamily="50" charset="-127"/>
                </a:rPr>
                <a:t>)</a:t>
              </a:r>
            </a:p>
          </p:txBody>
        </p:sp>
        <p:grpSp>
          <p:nvGrpSpPr>
            <p:cNvPr id="146" name="그룹 253"/>
            <p:cNvGrpSpPr>
              <a:grpSpLocks/>
            </p:cNvGrpSpPr>
            <p:nvPr/>
          </p:nvGrpSpPr>
          <p:grpSpPr bwMode="auto">
            <a:xfrm>
              <a:off x="1191769" y="5103952"/>
              <a:ext cx="1465900" cy="702464"/>
              <a:chOff x="451462" y="2620990"/>
              <a:chExt cx="882929" cy="514210"/>
            </a:xfrm>
          </p:grpSpPr>
          <p:grpSp>
            <p:nvGrpSpPr>
              <p:cNvPr id="155" name="그룹 254"/>
              <p:cNvGrpSpPr>
                <a:grpSpLocks/>
              </p:cNvGrpSpPr>
              <p:nvPr/>
            </p:nvGrpSpPr>
            <p:grpSpPr bwMode="auto">
              <a:xfrm>
                <a:off x="706000" y="2620988"/>
                <a:ext cx="351581" cy="229209"/>
                <a:chOff x="1856548" y="1840698"/>
                <a:chExt cx="351581" cy="229209"/>
              </a:xfrm>
            </p:grpSpPr>
            <p:grpSp>
              <p:nvGrpSpPr>
                <p:cNvPr id="157" name="그룹 256"/>
                <p:cNvGrpSpPr>
                  <a:grpSpLocks/>
                </p:cNvGrpSpPr>
                <p:nvPr/>
              </p:nvGrpSpPr>
              <p:grpSpPr bwMode="auto">
                <a:xfrm>
                  <a:off x="1856548" y="1840698"/>
                  <a:ext cx="351581" cy="153466"/>
                  <a:chOff x="1948702" y="1362138"/>
                  <a:chExt cx="351581" cy="182825"/>
                </a:xfrm>
              </p:grpSpPr>
              <p:sp>
                <p:nvSpPr>
                  <p:cNvPr id="161" name="직사각형 160"/>
                  <p:cNvSpPr/>
                  <p:nvPr/>
                </p:nvSpPr>
                <p:spPr>
                  <a:xfrm>
                    <a:off x="2120515" y="1362138"/>
                    <a:ext cx="179768" cy="182825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5587" tIns="27794" rIns="55587" bIns="27794" anchor="ctr"/>
                  <a:lstStyle/>
                  <a:p>
                    <a:pPr algn="ctr">
                      <a:defRPr/>
                    </a:pPr>
                    <a:endParaRPr lang="ko-KR" altLang="en-US" sz="1000" dirty="0">
                      <a:solidFill>
                        <a:schemeClr val="tx1"/>
                      </a:solidFill>
                      <a:latin typeface="+mj-lt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62" name="직사각형 161"/>
                  <p:cNvSpPr/>
                  <p:nvPr/>
                </p:nvSpPr>
                <p:spPr>
                  <a:xfrm>
                    <a:off x="1948702" y="1362138"/>
                    <a:ext cx="179768" cy="182825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5587" tIns="27794" rIns="55587" bIns="27794" anchor="ctr"/>
                  <a:lstStyle/>
                  <a:p>
                    <a:pPr algn="ctr">
                      <a:defRPr/>
                    </a:pPr>
                    <a:endParaRPr lang="ko-KR" altLang="en-US" sz="1000" dirty="0">
                      <a:solidFill>
                        <a:schemeClr val="tx1"/>
                      </a:solidFill>
                      <a:latin typeface="+mj-lt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58" name="그룹 257"/>
                <p:cNvGrpSpPr>
                  <a:grpSpLocks/>
                </p:cNvGrpSpPr>
                <p:nvPr/>
              </p:nvGrpSpPr>
              <p:grpSpPr bwMode="auto">
                <a:xfrm>
                  <a:off x="1856548" y="1960287"/>
                  <a:ext cx="351581" cy="109620"/>
                  <a:chOff x="1948702" y="1531132"/>
                  <a:chExt cx="351581" cy="179068"/>
                </a:xfrm>
              </p:grpSpPr>
              <p:sp>
                <p:nvSpPr>
                  <p:cNvPr id="159" name="직사각형 158"/>
                  <p:cNvSpPr/>
                  <p:nvPr/>
                </p:nvSpPr>
                <p:spPr>
                  <a:xfrm>
                    <a:off x="2120515" y="1531132"/>
                    <a:ext cx="179768" cy="17906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5587" tIns="27794" rIns="55587" bIns="27794" anchor="ctr"/>
                  <a:lstStyle/>
                  <a:p>
                    <a:pPr algn="ctr">
                      <a:defRPr/>
                    </a:pPr>
                    <a:endParaRPr lang="ko-KR" altLang="en-US" sz="1000" dirty="0">
                      <a:solidFill>
                        <a:schemeClr val="tx1"/>
                      </a:solidFill>
                      <a:latin typeface="+mj-lt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60" name="직사각형 159"/>
                  <p:cNvSpPr/>
                  <p:nvPr/>
                </p:nvSpPr>
                <p:spPr>
                  <a:xfrm>
                    <a:off x="1948702" y="1531132"/>
                    <a:ext cx="179768" cy="17906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5587" tIns="27794" rIns="55587" bIns="27794" anchor="ctr"/>
                  <a:lstStyle/>
                  <a:p>
                    <a:pPr algn="ctr">
                      <a:defRPr/>
                    </a:pPr>
                    <a:endParaRPr lang="ko-KR" altLang="en-US" sz="1000" dirty="0">
                      <a:solidFill>
                        <a:schemeClr val="tx1"/>
                      </a:solidFill>
                      <a:latin typeface="+mj-lt"/>
                      <a:ea typeface="맑은 고딕" pitchFamily="50" charset="-127"/>
                    </a:endParaRPr>
                  </a:p>
                </p:txBody>
              </p:sp>
            </p:grpSp>
          </p:grpSp>
          <p:sp>
            <p:nvSpPr>
              <p:cNvPr id="156" name="Rectangle 180"/>
              <p:cNvSpPr>
                <a:spLocks noChangeArrowheads="1"/>
              </p:cNvSpPr>
              <p:nvPr/>
            </p:nvSpPr>
            <p:spPr bwMode="auto">
              <a:xfrm>
                <a:off x="451462" y="2957821"/>
                <a:ext cx="882929" cy="17737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50000"/>
                  </a:lnSpc>
                </a:pPr>
                <a:r>
                  <a:rPr lang="ko-KR" altLang="en-US" sz="1000" dirty="0">
                    <a:latin typeface="+mj-lt"/>
                    <a:ea typeface="맑은 고딕" pitchFamily="50" charset="-127"/>
                  </a:rPr>
                  <a:t>사용자</a:t>
                </a:r>
                <a:endParaRPr lang="en-US" altLang="ko-KR" sz="1000" dirty="0">
                  <a:latin typeface="+mj-lt"/>
                  <a:ea typeface="맑은 고딕" pitchFamily="50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R" sz="1000" dirty="0">
                    <a:latin typeface="+mj-lt"/>
                    <a:ea typeface="맑은 고딕" pitchFamily="50" charset="-127"/>
                  </a:rPr>
                  <a:t>(</a:t>
                </a:r>
                <a:r>
                  <a:rPr lang="ko-KR" altLang="en-US" sz="1000" dirty="0">
                    <a:latin typeface="+mj-lt"/>
                    <a:ea typeface="맑은 고딕" pitchFamily="50" charset="-127"/>
                  </a:rPr>
                  <a:t>스크래핑</a:t>
                </a:r>
                <a:r>
                  <a:rPr lang="en-US" altLang="ko-KR" sz="1000" dirty="0">
                    <a:latin typeface="+mj-lt"/>
                    <a:ea typeface="맑은 고딕" pitchFamily="50" charset="-127"/>
                  </a:rPr>
                  <a:t>)</a:t>
                </a:r>
              </a:p>
            </p:txBody>
          </p:sp>
        </p:grpSp>
        <p:pic>
          <p:nvPicPr>
            <p:cNvPr id="147" name="Picture 208" descr="D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0270" y="7448689"/>
              <a:ext cx="599565" cy="258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8" name="Picture 208" descr="D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0121" y="7312225"/>
              <a:ext cx="599567" cy="258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9" name="TextBox 105"/>
            <p:cNvSpPr txBox="1">
              <a:spLocks noChangeArrowheads="1"/>
            </p:cNvSpPr>
            <p:nvPr/>
          </p:nvSpPr>
          <p:spPr bwMode="auto">
            <a:xfrm>
              <a:off x="1123227" y="7673161"/>
              <a:ext cx="1547777" cy="665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7823" tIns="38911" rIns="77823" bIns="38911">
              <a:spAutoFit/>
            </a:bodyPr>
            <a:lstStyle/>
            <a:p>
              <a:pPr algn="ctr"/>
              <a:r>
                <a:rPr lang="en-US" altLang="ko-KR" sz="1000" dirty="0">
                  <a:latin typeface="+mj-lt"/>
                  <a:ea typeface="맑은 고딕" pitchFamily="50" charset="-127"/>
                </a:rPr>
                <a:t>[</a:t>
              </a:r>
              <a:r>
                <a:rPr lang="ko-KR" altLang="en-US" sz="1000" dirty="0">
                  <a:latin typeface="+mj-lt"/>
                  <a:ea typeface="맑은 고딕" pitchFamily="50" charset="-127"/>
                </a:rPr>
                <a:t>상품</a:t>
              </a:r>
              <a:r>
                <a:rPr lang="en-US" altLang="ko-KR" sz="1000" dirty="0">
                  <a:latin typeface="+mj-lt"/>
                  <a:ea typeface="맑은 고딕" pitchFamily="50" charset="-127"/>
                </a:rPr>
                <a:t>DB]</a:t>
              </a:r>
            </a:p>
            <a:p>
              <a:pPr algn="ctr"/>
              <a:r>
                <a:rPr lang="en-US" altLang="ko-KR" sz="1000" dirty="0">
                  <a:latin typeface="+mj-lt"/>
                  <a:ea typeface="맑은 고딕" pitchFamily="50" charset="-127"/>
                </a:rPr>
                <a:t>(</a:t>
              </a:r>
              <a:r>
                <a:rPr lang="ko-KR" altLang="en-US" sz="1000" dirty="0">
                  <a:latin typeface="+mj-lt"/>
                  <a:ea typeface="맑은 고딕" pitchFamily="50" charset="-127"/>
                </a:rPr>
                <a:t>금감원 등</a:t>
              </a:r>
              <a:r>
                <a:rPr lang="en-US" altLang="ko-KR" sz="1000" dirty="0">
                  <a:latin typeface="+mj-lt"/>
                  <a:ea typeface="맑은 고딕" pitchFamily="50" charset="-127"/>
                </a:rPr>
                <a:t>)</a:t>
              </a:r>
              <a:endParaRPr lang="ko-KR" altLang="en-US" sz="1000" dirty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1969851" y="6110743"/>
              <a:ext cx="301104" cy="2069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587" tIns="27794" rIns="55587" bIns="27794" anchor="ctr"/>
            <a:lstStyle/>
            <a:p>
              <a:pPr algn="ctr">
                <a:defRPr/>
              </a:pPr>
              <a:endParaRPr lang="ko-KR" altLang="en-US" sz="1000" dirty="0">
                <a:solidFill>
                  <a:schemeClr val="tx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1729821" y="6110743"/>
              <a:ext cx="301104" cy="2069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587" tIns="27794" rIns="55587" bIns="27794" anchor="ctr"/>
            <a:lstStyle/>
            <a:p>
              <a:pPr algn="ctr">
                <a:defRPr/>
              </a:pPr>
              <a:endParaRPr lang="ko-KR" altLang="en-US" sz="1000" dirty="0">
                <a:solidFill>
                  <a:schemeClr val="tx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1969851" y="6244094"/>
              <a:ext cx="301104" cy="1497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587" tIns="27794" rIns="55587" bIns="27794" anchor="ctr"/>
            <a:lstStyle/>
            <a:p>
              <a:pPr algn="ctr">
                <a:defRPr/>
              </a:pPr>
              <a:endParaRPr lang="ko-KR" altLang="en-US" sz="1000" dirty="0">
                <a:solidFill>
                  <a:schemeClr val="tx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1729821" y="6244094"/>
              <a:ext cx="301104" cy="1497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587" tIns="27794" rIns="55587" bIns="27794" anchor="ctr"/>
            <a:lstStyle/>
            <a:p>
              <a:pPr algn="ctr">
                <a:defRPr/>
              </a:pPr>
              <a:endParaRPr lang="ko-KR" altLang="en-US" sz="1000" dirty="0">
                <a:solidFill>
                  <a:schemeClr val="tx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817366" y="4330835"/>
              <a:ext cx="2235088" cy="556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39313" indent="-139313">
                <a:lnSpc>
                  <a:spcPct val="150000"/>
                </a:lnSpc>
                <a:defRPr/>
              </a:pPr>
              <a:r>
                <a:rPr lang="ko-KR" altLang="en-US" sz="1000" dirty="0">
                  <a:latin typeface="+mj-lt"/>
                </a:rPr>
                <a:t>② 데이터수집 구간</a:t>
              </a:r>
              <a:endParaRPr lang="en-US" altLang="ko-KR" sz="1000" dirty="0">
                <a:latin typeface="+mj-lt"/>
              </a:endParaRPr>
            </a:p>
          </p:txBody>
        </p:sp>
      </p:grpSp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03489"/>
              </p:ext>
            </p:extLst>
          </p:nvPr>
        </p:nvGraphicFramePr>
        <p:xfrm>
          <a:off x="7838417" y="1440004"/>
          <a:ext cx="1783241" cy="4580763"/>
        </p:xfrm>
        <a:graphic>
          <a:graphicData uri="http://schemas.openxmlformats.org/drawingml/2006/table">
            <a:tbl>
              <a:tblPr/>
              <a:tblGrid>
                <a:gridCol w="1783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2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Gill Sans"/>
                        </a:rPr>
                        <a:t>설명</a:t>
                      </a:r>
                    </a:p>
                  </a:txBody>
                  <a:tcPr marL="41010" marR="41010" marT="37908" marB="37908" anchor="ctr" horzOverflow="overflow">
                    <a:lnL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표준 데이터 구간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메타정보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데이터표준화 코드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② 데이터수집 구간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정보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DB,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파일데이터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데이터 수신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 구간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가공서버에서 실시간 시세 수신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데이터 송수신 구간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형태의 저장 데이터 처리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</a:rPr>
                        <a:t>⑤ 데이터 서비스</a:t>
                      </a:r>
                      <a:endParaRPr lang="en-US" altLang="ko-KR" sz="900" dirty="0">
                        <a:latin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</a:rPr>
                        <a:t>    -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</a:rPr>
                        <a:t>조회형태에 따른 다양한 유형의 데이터 처리</a:t>
                      </a:r>
                      <a:endParaRPr lang="en-US" altLang="ko-KR" sz="900" dirty="0">
                        <a:latin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</a:rPr>
                        <a:t>⑥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 DISK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(DB,FILE)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저장 데이터 처리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0030" indent="-24003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⑦ 데이터 보관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20040" indent="-32004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각종 정보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CRUD</a:t>
                      </a:r>
                    </a:p>
                    <a:p>
                      <a:pPr marL="0" marR="0" lvl="0" indent="0" algn="l" defTabSz="112077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010" marR="41010" marT="37908" marB="37908" horzOverflow="overflow">
                    <a:lnL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" name="TextBox 163"/>
          <p:cNvSpPr txBox="1"/>
          <p:nvPr/>
        </p:nvSpPr>
        <p:spPr>
          <a:xfrm>
            <a:off x="250993" y="908720"/>
            <a:ext cx="7313414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r>
              <a:rPr lang="ko-KR" altLang="en-US" sz="1000" dirty="0">
                <a:latin typeface="+mj-lt"/>
                <a:ea typeface="맑은 고딕" pitchFamily="50" charset="-127"/>
              </a:rPr>
              <a:t>개인정보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, </a:t>
            </a:r>
            <a:r>
              <a:rPr lang="ko-KR" altLang="en-US" sz="1000" dirty="0">
                <a:latin typeface="+mj-lt"/>
                <a:ea typeface="맑은 고딕" pitchFamily="50" charset="-127"/>
              </a:rPr>
              <a:t>신용정보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, </a:t>
            </a:r>
            <a:r>
              <a:rPr lang="ko-KR" altLang="en-US" sz="1000" dirty="0">
                <a:latin typeface="+mj-lt"/>
                <a:ea typeface="맑은 고딕" pitchFamily="50" charset="-127"/>
              </a:rPr>
              <a:t>금융사 상품 및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CFS</a:t>
            </a:r>
            <a:r>
              <a:rPr lang="ko-KR" altLang="en-US" sz="1000" dirty="0">
                <a:latin typeface="+mj-lt"/>
                <a:ea typeface="맑은 고딕" pitchFamily="50" charset="-127"/>
              </a:rPr>
              <a:t>관련 정보들을 수집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, </a:t>
            </a:r>
            <a:r>
              <a:rPr lang="ko-KR" altLang="en-US" sz="1000" dirty="0">
                <a:latin typeface="+mj-lt"/>
                <a:ea typeface="맑은 고딕" pitchFamily="50" charset="-127"/>
              </a:rPr>
              <a:t>가공 후 표준 데이터 구간을 통해 데이터를 수집 한다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  <a:defRPr/>
            </a:pPr>
            <a:r>
              <a:rPr lang="ko-KR" altLang="en-US" sz="1000" dirty="0">
                <a:latin typeface="+mj-lt"/>
                <a:ea typeface="맑은 고딕" pitchFamily="50" charset="-127"/>
              </a:rPr>
              <a:t>고객의 요구사항에 맞는 각종 서비스 제공한다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.</a:t>
            </a:r>
          </a:p>
        </p:txBody>
      </p:sp>
      <p:grpSp>
        <p:nvGrpSpPr>
          <p:cNvPr id="174" name="그룹 173"/>
          <p:cNvGrpSpPr/>
          <p:nvPr/>
        </p:nvGrpSpPr>
        <p:grpSpPr>
          <a:xfrm>
            <a:off x="4958478" y="2876481"/>
            <a:ext cx="1563206" cy="3144287"/>
            <a:chOff x="5061012" y="2751141"/>
            <a:chExt cx="1563206" cy="2883784"/>
          </a:xfrm>
        </p:grpSpPr>
        <p:sp>
          <p:nvSpPr>
            <p:cNvPr id="119" name="모서리가 둥근 직사각형 118"/>
            <p:cNvSpPr/>
            <p:nvPr/>
          </p:nvSpPr>
          <p:spPr bwMode="auto">
            <a:xfrm>
              <a:off x="5188310" y="2751141"/>
              <a:ext cx="1309892" cy="2883784"/>
            </a:xfrm>
            <a:prstGeom prst="roundRect">
              <a:avLst>
                <a:gd name="adj" fmla="val 4812"/>
              </a:avLst>
            </a:prstGeom>
            <a:solidFill>
              <a:schemeClr val="accent2">
                <a:lumMod val="60000"/>
                <a:lumOff val="40000"/>
                <a:alpha val="15000"/>
              </a:scheme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45958" tIns="38911" rIns="45958" bIns="38911" anchor="ctr"/>
            <a:lstStyle/>
            <a:p>
              <a:pPr algn="ctr" eaLnBrk="0" latinLnBrk="0" hangingPunct="0">
                <a:spcBef>
                  <a:spcPct val="20000"/>
                </a:spcBef>
                <a:buSzPct val="100000"/>
                <a:defRPr/>
              </a:pPr>
              <a:endParaRPr lang="ko-KR" altLang="en-US" sz="1000" dirty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120" name="TextBox 105"/>
            <p:cNvSpPr txBox="1">
              <a:spLocks noChangeArrowheads="1"/>
            </p:cNvSpPr>
            <p:nvPr/>
          </p:nvSpPr>
          <p:spPr bwMode="auto">
            <a:xfrm>
              <a:off x="5061012" y="2751141"/>
              <a:ext cx="1563206" cy="386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7823" tIns="38911" rIns="77823" bIns="38911">
              <a:spAutoFit/>
            </a:bodyPr>
            <a:lstStyle/>
            <a:p>
              <a:pPr algn="ctr"/>
              <a:r>
                <a:rPr lang="en-US" altLang="ko-KR" sz="1000" b="1" dirty="0">
                  <a:latin typeface="+mj-lt"/>
                  <a:ea typeface="맑은 고딕" pitchFamily="50" charset="-127"/>
                </a:rPr>
                <a:t>[</a:t>
              </a:r>
              <a:r>
                <a:rPr lang="ko-KR" altLang="en-US" sz="1000" dirty="0">
                  <a:latin typeface="+mj-lt"/>
                </a:rPr>
                <a:t>⑥ 데이터 </a:t>
              </a:r>
              <a:r>
                <a:rPr lang="en-US" altLang="ko-KR" sz="1000" dirty="0">
                  <a:latin typeface="+mj-lt"/>
                </a:rPr>
                <a:t>I/O </a:t>
              </a:r>
              <a:r>
                <a:rPr lang="ko-KR" altLang="en-US" sz="1000" dirty="0">
                  <a:latin typeface="+mj-lt"/>
                </a:rPr>
                <a:t>구간</a:t>
              </a:r>
              <a:r>
                <a:rPr lang="en-US" altLang="ko-KR" sz="1000" b="1" dirty="0">
                  <a:latin typeface="+mj-lt"/>
                  <a:ea typeface="맑은 고딕" pitchFamily="50" charset="-127"/>
                </a:rPr>
                <a:t>]</a:t>
              </a:r>
              <a:endParaRPr lang="ko-KR" altLang="en-US" sz="1000" b="1" dirty="0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5279996" y="3086644"/>
              <a:ext cx="1126724" cy="2212770"/>
              <a:chOff x="9026463" y="4210692"/>
              <a:chExt cx="1223755" cy="3812773"/>
            </a:xfrm>
          </p:grpSpPr>
          <p:grpSp>
            <p:nvGrpSpPr>
              <p:cNvPr id="166" name="그룹 165"/>
              <p:cNvGrpSpPr/>
              <p:nvPr/>
            </p:nvGrpSpPr>
            <p:grpSpPr>
              <a:xfrm>
                <a:off x="9026463" y="4210692"/>
                <a:ext cx="1223755" cy="3812773"/>
                <a:chOff x="8594528" y="4061608"/>
                <a:chExt cx="1223755" cy="3812773"/>
              </a:xfrm>
            </p:grpSpPr>
            <p:sp>
              <p:nvSpPr>
                <p:cNvPr id="168" name="모서리가 둥근 직사각형 167"/>
                <p:cNvSpPr/>
                <p:nvPr/>
              </p:nvSpPr>
              <p:spPr bwMode="auto">
                <a:xfrm>
                  <a:off x="8594528" y="4061608"/>
                  <a:ext cx="1223755" cy="988350"/>
                </a:xfrm>
                <a:prstGeom prst="roundRect">
                  <a:avLst>
                    <a:gd name="adj" fmla="val 5201"/>
                  </a:avLst>
                </a:prstGeom>
                <a:solidFill>
                  <a:schemeClr val="tx2"/>
                </a:solidFill>
                <a:ln w="127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  <a:effectLst/>
              </p:spPr>
              <p:txBody>
                <a:bodyPr lIns="71044" tIns="35523" rIns="71044" bIns="35523" anchor="ctr"/>
                <a:lstStyle/>
                <a:p>
                  <a:pPr algn="ctr" latinLnBrk="0">
                    <a:defRPr/>
                  </a:pPr>
                  <a:r>
                    <a:rPr lang="en-US" altLang="ko-KR" sz="1000" b="1" kern="0" dirty="0" err="1">
                      <a:solidFill>
                        <a:schemeClr val="bg1"/>
                      </a:solidFill>
                      <a:latin typeface="+mj-lt"/>
                      <a:ea typeface="맑은 고딕" pitchFamily="50" charset="-127"/>
                      <a:cs typeface="Arial" pitchFamily="34" charset="0"/>
                    </a:rPr>
                    <a:t>Tibero</a:t>
                  </a:r>
                  <a:r>
                    <a:rPr lang="ko-KR" altLang="en-US" sz="1000" b="1" kern="0" dirty="0">
                      <a:solidFill>
                        <a:schemeClr val="bg1"/>
                      </a:solidFill>
                      <a:latin typeface="+mj-lt"/>
                      <a:ea typeface="맑은 고딕" pitchFamily="50" charset="-127"/>
                      <a:cs typeface="Arial" pitchFamily="34" charset="0"/>
                    </a:rPr>
                    <a:t>표준 인터페이스</a:t>
                  </a:r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 bwMode="auto">
                <a:xfrm>
                  <a:off x="8594528" y="6886031"/>
                  <a:ext cx="1223755" cy="988350"/>
                </a:xfrm>
                <a:prstGeom prst="roundRect">
                  <a:avLst>
                    <a:gd name="adj" fmla="val 5201"/>
                  </a:avLst>
                </a:prstGeom>
                <a:solidFill>
                  <a:schemeClr val="tx2"/>
                </a:solidFill>
                <a:ln w="127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  <a:effectLst/>
              </p:spPr>
              <p:txBody>
                <a:bodyPr lIns="71044" tIns="35523" rIns="71044" bIns="35523" anchor="ctr"/>
                <a:lstStyle/>
                <a:p>
                  <a:pPr algn="ctr" latinLnBrk="0">
                    <a:defRPr/>
                  </a:pPr>
                  <a:r>
                    <a:rPr lang="en-US" altLang="ko-KR" sz="1000" b="1" kern="0" dirty="0">
                      <a:solidFill>
                        <a:schemeClr val="bg1"/>
                      </a:solidFill>
                      <a:latin typeface="+mj-lt"/>
                      <a:ea typeface="맑은 고딕" pitchFamily="50" charset="-127"/>
                      <a:cs typeface="Arial" pitchFamily="34" charset="0"/>
                    </a:rPr>
                    <a:t>File</a:t>
                  </a:r>
                </a:p>
                <a:p>
                  <a:pPr algn="ctr" latinLnBrk="0">
                    <a:defRPr/>
                  </a:pPr>
                  <a:r>
                    <a:rPr lang="ko-KR" altLang="en-US" sz="1000" b="1" kern="0" dirty="0">
                      <a:solidFill>
                        <a:schemeClr val="bg1"/>
                      </a:solidFill>
                      <a:latin typeface="+mj-lt"/>
                      <a:ea typeface="맑은 고딕" pitchFamily="50" charset="-127"/>
                      <a:cs typeface="Arial" pitchFamily="34" charset="0"/>
                    </a:rPr>
                    <a:t>표준 인터페이스</a:t>
                  </a:r>
                </a:p>
              </p:txBody>
            </p:sp>
          </p:grpSp>
          <p:sp>
            <p:nvSpPr>
              <p:cNvPr id="167" name="모서리가 둥근 직사각형 166"/>
              <p:cNvSpPr/>
              <p:nvPr/>
            </p:nvSpPr>
            <p:spPr bwMode="auto">
              <a:xfrm>
                <a:off x="9026463" y="5647466"/>
                <a:ext cx="1223755" cy="988350"/>
              </a:xfrm>
              <a:prstGeom prst="roundRect">
                <a:avLst>
                  <a:gd name="adj" fmla="val 5201"/>
                </a:avLst>
              </a:prstGeom>
              <a:solidFill>
                <a:schemeClr val="tx2"/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  <a:effectLst/>
            </p:spPr>
            <p:txBody>
              <a:bodyPr lIns="71044" tIns="35523" rIns="71044" bIns="35523" anchor="ctr"/>
              <a:lstStyle/>
              <a:p>
                <a:pPr algn="ctr" latinLnBrk="0">
                  <a:defRPr/>
                </a:pPr>
                <a:r>
                  <a:rPr lang="ko-KR" altLang="en-US" sz="1000" b="1" kern="0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Arial" pitchFamily="34" charset="0"/>
                  </a:rPr>
                  <a:t>암호화</a:t>
                </a:r>
                <a:endParaRPr lang="en-US" altLang="ko-KR" sz="1000" b="1" kern="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Arial" pitchFamily="34" charset="0"/>
                </a:endParaRPr>
              </a:p>
              <a:p>
                <a:pPr algn="ctr" latinLnBrk="0">
                  <a:defRPr/>
                </a:pPr>
                <a:r>
                  <a:rPr lang="ko-KR" altLang="en-US" sz="1000" b="1" kern="0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Arial" pitchFamily="34" charset="0"/>
                  </a:rPr>
                  <a:t>인터페이스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2.7 </a:t>
            </a:r>
            <a:r>
              <a:rPr lang="ko-KR" altLang="en-US" dirty="0">
                <a:solidFill>
                  <a:srgbClr val="000000"/>
                </a:solidFill>
              </a:rPr>
              <a:t>업무처리 흐름도</a:t>
            </a:r>
            <a:endParaRPr lang="en-US" altLang="ko-KR" dirty="0">
              <a:solidFill>
                <a:srgbClr val="000000"/>
              </a:solidFill>
            </a:endParaRPr>
          </a:p>
          <a:p>
            <a:pPr marL="361950" indent="-361950"/>
            <a:endParaRPr lang="en-US" altLang="ko-KR" sz="600" dirty="0">
              <a:solidFill>
                <a:srgbClr val="000000"/>
              </a:solidFill>
            </a:endParaRPr>
          </a:p>
          <a:p>
            <a:pPr marL="361950" indent="-361950"/>
            <a:r>
              <a:rPr lang="ko-KR" altLang="en-US" sz="1400" b="0" dirty="0"/>
              <a:t>      </a:t>
            </a:r>
            <a:r>
              <a:rPr lang="en-US" altLang="ko-KR" sz="1400" b="0" dirty="0"/>
              <a:t>- </a:t>
            </a:r>
            <a:r>
              <a:rPr lang="ko-KR" altLang="en-US" sz="1400" b="0" dirty="0"/>
              <a:t>전체 흐름도</a:t>
            </a:r>
            <a:endParaRPr lang="en-US" altLang="ko-KR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5" y="968327"/>
            <a:ext cx="8959043" cy="5485009"/>
          </a:xfrm>
          <a:prstGeom prst="rect">
            <a:avLst/>
          </a:prstGeom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06053"/>
              </p:ext>
            </p:extLst>
          </p:nvPr>
        </p:nvGraphicFramePr>
        <p:xfrm>
          <a:off x="236476" y="5049180"/>
          <a:ext cx="1565593" cy="125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29">
                  <a:extLst>
                    <a:ext uri="{9D8B030D-6E8A-4147-A177-3AD203B41FA5}">
                      <a16:colId xmlns:a16="http://schemas.microsoft.com/office/drawing/2014/main" val="3961065634"/>
                    </a:ext>
                  </a:extLst>
                </a:gridCol>
                <a:gridCol w="1261264">
                  <a:extLst>
                    <a:ext uri="{9D8B030D-6E8A-4147-A177-3AD203B41FA5}">
                      <a16:colId xmlns:a16="http://schemas.microsoft.com/office/drawing/2014/main" val="2550192296"/>
                    </a:ext>
                  </a:extLst>
                </a:gridCol>
              </a:tblGrid>
              <a:tr h="285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■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rgbClr val="455062"/>
                          </a:solidFill>
                        </a:rPr>
                        <a:t>고객이용 </a:t>
                      </a:r>
                      <a:r>
                        <a:rPr lang="en-US" altLang="ko-KR" sz="1000" b="0" dirty="0">
                          <a:solidFill>
                            <a:srgbClr val="455062"/>
                          </a:solidFill>
                        </a:rPr>
                        <a:t>Flow</a:t>
                      </a:r>
                      <a:endParaRPr lang="ko-KR" altLang="en-US" sz="1000" b="0" dirty="0">
                        <a:solidFill>
                          <a:srgbClr val="45506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03511"/>
                  </a:ext>
                </a:extLst>
              </a:tr>
              <a:tr h="285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■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>
                          <a:solidFill>
                            <a:srgbClr val="455062"/>
                          </a:solidFill>
                        </a:rPr>
                        <a:t>외부 연동</a:t>
                      </a:r>
                      <a:endParaRPr lang="ko-KR" altLang="en-US" sz="1000" b="0" dirty="0">
                        <a:solidFill>
                          <a:srgbClr val="45506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45558"/>
                  </a:ext>
                </a:extLst>
              </a:tr>
              <a:tr h="285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■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rgbClr val="455062"/>
                          </a:solidFill>
                        </a:rPr>
                        <a:t>KOSCOM</a:t>
                      </a:r>
                      <a:r>
                        <a:rPr lang="en-US" altLang="ko-KR" sz="1000" b="0" baseline="0" dirty="0">
                          <a:solidFill>
                            <a:srgbClr val="455062"/>
                          </a:solidFill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rgbClr val="455062"/>
                          </a:solidFill>
                        </a:rPr>
                        <a:t>시스템 </a:t>
                      </a:r>
                      <a:r>
                        <a:rPr lang="en-US" altLang="ko-KR" sz="1000" b="0" baseline="0" dirty="0">
                          <a:solidFill>
                            <a:srgbClr val="455062"/>
                          </a:solidFill>
                        </a:rPr>
                        <a:t>Flow</a:t>
                      </a:r>
                      <a:endParaRPr lang="ko-KR" altLang="en-US" sz="1000" b="0" dirty="0">
                        <a:solidFill>
                          <a:srgbClr val="45506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830650"/>
                  </a:ext>
                </a:extLst>
              </a:tr>
              <a:tr h="285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■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rgbClr val="D96D6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rgbClr val="455062"/>
                          </a:solidFill>
                        </a:rPr>
                        <a:t>금융사 </a:t>
                      </a:r>
                      <a:r>
                        <a:rPr lang="en-US" altLang="ko-KR" sz="1000" b="0" dirty="0">
                          <a:solidFill>
                            <a:srgbClr val="455062"/>
                          </a:solidFill>
                        </a:rPr>
                        <a:t>Flow</a:t>
                      </a:r>
                      <a:endParaRPr lang="ko-KR" altLang="en-US" sz="1000" b="0" dirty="0">
                        <a:solidFill>
                          <a:srgbClr val="45506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255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160912" y="3109912"/>
            <a:ext cx="5757788" cy="3190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2"/>
              </a:buClr>
              <a:buSzPct val="100000"/>
              <a:defRPr/>
            </a:pPr>
            <a:endParaRPr kumimoji="0" lang="ko-KR" altLang="ko-KR" sz="12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185790" y="2420888"/>
            <a:ext cx="551973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1pPr>
            <a:lvl2pPr marL="896938" indent="-268288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9pPr>
          </a:lstStyle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ko-KR" altLang="en-US" b="1" spc="-50" dirty="0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b="1" spc="-50" dirty="0">
              <a:latin typeface="맑은 고딕" pitchFamily="50" charset="-127"/>
              <a:ea typeface="맑은 고딕" pitchFamily="50" charset="-127"/>
            </a:endParaRPr>
          </a:p>
          <a:p>
            <a:pPr marL="355600" lvl="1" indent="-355600">
              <a:spcBef>
                <a:spcPct val="50000"/>
              </a:spcBef>
              <a:buFont typeface="+mj-lt"/>
              <a:buAutoNum type="arabicPeriod" startAt="2"/>
              <a:defRPr/>
            </a:pPr>
            <a:r>
              <a:rPr lang="ko-KR" altLang="en-US" b="1" spc="-50" dirty="0">
                <a:latin typeface="맑은 고딕" pitchFamily="50" charset="-127"/>
                <a:ea typeface="맑은 고딕" pitchFamily="50" charset="-127"/>
              </a:rPr>
              <a:t>어플리케이션 아키텍처 정의</a:t>
            </a:r>
            <a:endParaRPr lang="en-US" altLang="ko-KR" b="1" spc="-50" dirty="0">
              <a:latin typeface="맑은 고딕" pitchFamily="50" charset="-127"/>
              <a:ea typeface="맑은 고딕" pitchFamily="50" charset="-127"/>
            </a:endParaRPr>
          </a:p>
          <a:p>
            <a:pPr marL="355600" lvl="1" indent="-355600">
              <a:spcBef>
                <a:spcPct val="50000"/>
              </a:spcBef>
              <a:buFont typeface="+mj-lt"/>
              <a:buAutoNum type="arabicPeriod" startAt="3"/>
              <a:defRPr/>
            </a:pPr>
            <a:r>
              <a:rPr lang="ko-KR" altLang="en-US" b="1" spc="-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아키텍처 정의</a:t>
            </a:r>
            <a:endParaRPr lang="en-US" altLang="ko-KR" b="1" spc="-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아키텍처 설계 방향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메타 데이타 관리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영역 맵 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3.4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영역과 어플리케이션 매핑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spc="-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200" b="1" spc="-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흐름</a:t>
            </a:r>
            <a:endParaRPr lang="ko-KR" altLang="en-US" sz="1200" b="1" spc="-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06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9400" y="176213"/>
            <a:ext cx="632936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개 정 이 력</a:t>
            </a:r>
            <a:endParaRPr lang="en-US" altLang="ko-KR" sz="200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18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00448"/>
              </p:ext>
            </p:extLst>
          </p:nvPr>
        </p:nvGraphicFramePr>
        <p:xfrm>
          <a:off x="273050" y="1125538"/>
          <a:ext cx="9359900" cy="3063874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개정번호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변경일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구분 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개정 내역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 고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0.1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2017.07.10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문서 최초 생성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7F7F7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70" name="Line 337"/>
          <p:cNvSpPr>
            <a:spLocks noChangeShapeType="1"/>
          </p:cNvSpPr>
          <p:nvPr/>
        </p:nvSpPr>
        <p:spPr bwMode="auto">
          <a:xfrm>
            <a:off x="273050" y="620713"/>
            <a:ext cx="93599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30"/>
          <p:cNvSpPr>
            <a:spLocks noChangeArrowheads="1"/>
          </p:cNvSpPr>
          <p:nvPr/>
        </p:nvSpPr>
        <p:spPr bwMode="auto">
          <a:xfrm>
            <a:off x="344488" y="1628800"/>
            <a:ext cx="1533536" cy="46805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144000" rIns="72000"/>
          <a:lstStyle/>
          <a:p>
            <a:pPr marL="85725" indent="-85725" defTabSz="196850" eaLnBrk="0" latinLnBrk="0" hangingPunct="0">
              <a:lnSpc>
                <a:spcPct val="110000"/>
              </a:lnSpc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ko-KR" altLang="en-US" sz="1200" b="1" spc="-5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추진방향성</a:t>
            </a:r>
            <a:endParaRPr kumimoji="0" lang="ko-KR" altLang="en-US" sz="1200" b="1" spc="-5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54" name="Rectangle 3"/>
          <p:cNvSpPr txBox="1">
            <a:spLocks/>
          </p:cNvSpPr>
          <p:nvPr/>
        </p:nvSpPr>
        <p:spPr bwMode="auto">
          <a:xfrm>
            <a:off x="128464" y="728663"/>
            <a:ext cx="9649072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eaLnBrk="0" hangingPunct="0">
              <a:spcBef>
                <a:spcPct val="20000"/>
              </a:spcBef>
              <a:buFont typeface="Arial" charset="0"/>
              <a:buNone/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정보 시스템  표준화 지침으로 데이터 모델링 및 업무</a:t>
            </a:r>
            <a:r>
              <a:rPr lang="en-US" altLang="ko-KR" dirty="0"/>
              <a:t>/</a:t>
            </a:r>
            <a:r>
              <a:rPr lang="ko-KR" altLang="en-US" dirty="0"/>
              <a:t>개발 데이타 표준화의 기반</a:t>
            </a:r>
          </a:p>
        </p:txBody>
      </p:sp>
      <p:sp>
        <p:nvSpPr>
          <p:cNvPr id="171" name="Text Box 9"/>
          <p:cNvSpPr txBox="1">
            <a:spLocks noChangeArrowheads="1"/>
          </p:cNvSpPr>
          <p:nvPr/>
        </p:nvSpPr>
        <p:spPr bwMode="auto">
          <a:xfrm>
            <a:off x="3038475" y="1387475"/>
            <a:ext cx="3813175" cy="184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1" algn="ctr" eaLnBrk="1" hangingPunct="1">
              <a:defRPr/>
            </a:pPr>
            <a:r>
              <a:rPr lang="ko-KR" altLang="en-US" b="1" u="sng" dirty="0">
                <a:latin typeface="맑은 고딕" pitchFamily="50" charset="-127"/>
                <a:ea typeface="맑은 고딕" pitchFamily="50" charset="-127"/>
                <a:cs typeface="Arial" charset="0"/>
              </a:rPr>
              <a:t>데이터 아키텍처의 방향성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202614" y="4499023"/>
            <a:ext cx="360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36000" rIns="72000" bIns="36000" anchor="ctr"/>
          <a:lstStyle/>
          <a:p>
            <a:pPr marL="93663">
              <a:spcBef>
                <a:spcPct val="500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데이터 표준화 준수도 검증 필요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202614" y="4138593"/>
            <a:ext cx="360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36000" rIns="72000" bIns="36000" anchor="ctr"/>
          <a:lstStyle/>
          <a:p>
            <a:pPr marL="93663">
              <a:spcBef>
                <a:spcPct val="500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데이터 모델링 원칙 및 표준 준수도 검증 필요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211407" y="5942708"/>
            <a:ext cx="360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36000" rIns="72000" bIns="36000" anchor="ctr"/>
          <a:lstStyle/>
          <a:p>
            <a:pPr marL="93663">
              <a:spcBef>
                <a:spcPct val="500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데이터 모델링 원칙 및 표준 정의 필요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211407" y="3294387"/>
            <a:ext cx="360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36000" rIns="72000" bIns="36000" anchor="ctr"/>
          <a:lstStyle/>
          <a:p>
            <a:pPr marL="93663">
              <a:spcBef>
                <a:spcPct val="500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표준화된 관리 도구에 의한 데이터 모델 관리 필요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202614" y="2665793"/>
            <a:ext cx="360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36000" rIns="72000" bIns="36000" anchor="ctr"/>
          <a:lstStyle/>
          <a:p>
            <a:pPr marL="93663">
              <a:spcBef>
                <a:spcPct val="500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데이터 모델 변경 관리 프로세스 마련 필요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211407" y="2187752"/>
            <a:ext cx="360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36000" rIns="72000" bIns="36000" anchor="ctr"/>
          <a:lstStyle/>
          <a:p>
            <a:pPr marL="93663">
              <a:spcBef>
                <a:spcPct val="500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데이터 관리 역할 정의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488691" y="2052749"/>
            <a:ext cx="3069531" cy="540003"/>
            <a:chOff x="488691" y="2196765"/>
            <a:chExt cx="3069531" cy="540003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498222" y="2196768"/>
              <a:ext cx="3060000" cy="540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720000" tIns="36000" rIns="72000" bIns="36000" anchor="ctr"/>
            <a:lstStyle/>
            <a:p>
              <a:pPr marL="93663">
                <a:spcBef>
                  <a:spcPct val="50000"/>
                </a:spcBef>
              </a:pP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데이터 관리 체계 수립</a:t>
              </a:r>
            </a:p>
          </p:txBody>
        </p:sp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488691" y="2196765"/>
              <a:ext cx="648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196850" eaLnBrk="0" latinLnBrk="0" hangingPunct="0">
                <a:lnSpc>
                  <a:spcPct val="90000"/>
                </a:lnSpc>
                <a:buSzPct val="100000"/>
              </a:pPr>
              <a:r>
                <a:rPr kumimoji="0" lang="ko-KR" altLang="en-US" b="1" spc="-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조직</a:t>
              </a:r>
              <a:endParaRPr kumimoji="0" lang="en-US" altLang="ko-KR" b="1" spc="-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88691" y="3159387"/>
            <a:ext cx="3069531" cy="540003"/>
            <a:chOff x="488691" y="2942646"/>
            <a:chExt cx="3069531" cy="540003"/>
          </a:xfrm>
        </p:grpSpPr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498222" y="2942649"/>
              <a:ext cx="3060000" cy="540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720000" tIns="36000" rIns="72000" bIns="36000" anchor="ctr"/>
            <a:lstStyle/>
            <a:p>
              <a:pPr marL="93663">
                <a:spcBef>
                  <a:spcPct val="50000"/>
                </a:spcBef>
              </a:pP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데이터 모델 관리 프로세스 수립</a:t>
              </a:r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488691" y="2942646"/>
              <a:ext cx="648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196850" eaLnBrk="0" latinLnBrk="0" hangingPunct="0">
                <a:lnSpc>
                  <a:spcPct val="90000"/>
                </a:lnSpc>
                <a:buSzPct val="100000"/>
              </a:pPr>
              <a:r>
                <a:rPr kumimoji="0" lang="ko-KR" altLang="en-US" sz="1200" b="1" spc="-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프로</a:t>
              </a:r>
              <a:endParaRPr kumimoji="0" lang="en-US" altLang="ko-KR" sz="1200" b="1" spc="-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196850" eaLnBrk="0" latinLnBrk="0" hangingPunct="0">
                <a:lnSpc>
                  <a:spcPct val="90000"/>
                </a:lnSpc>
                <a:buSzPct val="100000"/>
              </a:pPr>
              <a:r>
                <a:rPr kumimoji="0" lang="ko-KR" altLang="en-US" sz="1200" b="1" spc="-5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세스</a:t>
              </a:r>
              <a:endParaRPr kumimoji="0" lang="ko-KR" altLang="en-US" sz="1200" b="1" spc="-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88691" y="4212324"/>
            <a:ext cx="3069531" cy="540003"/>
            <a:chOff x="488691" y="3657026"/>
            <a:chExt cx="3069531" cy="540003"/>
          </a:xfrm>
        </p:grpSpPr>
        <p:sp>
          <p:nvSpPr>
            <p:cNvPr id="68" name="Rectangle 30"/>
            <p:cNvSpPr>
              <a:spLocks noChangeArrowheads="1"/>
            </p:cNvSpPr>
            <p:nvPr/>
          </p:nvSpPr>
          <p:spPr bwMode="auto">
            <a:xfrm>
              <a:off x="498222" y="3657029"/>
              <a:ext cx="3060000" cy="540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720000" tIns="36000" rIns="72000" bIns="36000" anchor="ctr"/>
            <a:lstStyle/>
            <a:p>
              <a:pPr marL="93663">
                <a:spcBef>
                  <a:spcPct val="50000"/>
                </a:spcBef>
              </a:pP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메타 데이터 관리 체계 수립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488691" y="3657026"/>
              <a:ext cx="648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196850" eaLnBrk="0" latinLnBrk="0" hangingPunct="0">
                <a:lnSpc>
                  <a:spcPct val="90000"/>
                </a:lnSpc>
                <a:buSzPct val="100000"/>
              </a:pPr>
              <a:r>
                <a:rPr kumimoji="0" lang="ko-KR" altLang="en-US" sz="1200" b="1" spc="-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</p:grpSp>
      <p:cxnSp>
        <p:nvCxnSpPr>
          <p:cNvPr id="72" name="직선 화살표 연결선 89"/>
          <p:cNvCxnSpPr>
            <a:cxnSpLocks noChangeShapeType="1"/>
            <a:stCxn id="66" idx="3"/>
            <a:endCxn id="65" idx="1"/>
          </p:cNvCxnSpPr>
          <p:nvPr/>
        </p:nvCxnSpPr>
        <p:spPr bwMode="auto">
          <a:xfrm>
            <a:off x="3558222" y="2322752"/>
            <a:ext cx="653185" cy="0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화살표 연결선 89"/>
          <p:cNvCxnSpPr>
            <a:cxnSpLocks noChangeShapeType="1"/>
            <a:stCxn id="66" idx="3"/>
            <a:endCxn id="64" idx="1"/>
          </p:cNvCxnSpPr>
          <p:nvPr/>
        </p:nvCxnSpPr>
        <p:spPr bwMode="auto">
          <a:xfrm>
            <a:off x="3558222" y="2322752"/>
            <a:ext cx="644392" cy="478041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화살표 연결선 89"/>
          <p:cNvCxnSpPr>
            <a:cxnSpLocks noChangeShapeType="1"/>
            <a:stCxn id="66" idx="3"/>
            <a:endCxn id="63" idx="1"/>
          </p:cNvCxnSpPr>
          <p:nvPr/>
        </p:nvCxnSpPr>
        <p:spPr bwMode="auto">
          <a:xfrm>
            <a:off x="3558222" y="2322752"/>
            <a:ext cx="653185" cy="1106635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직선 화살표 연결선 89"/>
          <p:cNvCxnSpPr>
            <a:cxnSpLocks noChangeShapeType="1"/>
            <a:stCxn id="67" idx="3"/>
            <a:endCxn id="63" idx="1"/>
          </p:cNvCxnSpPr>
          <p:nvPr/>
        </p:nvCxnSpPr>
        <p:spPr bwMode="auto">
          <a:xfrm flipV="1">
            <a:off x="3558222" y="3429387"/>
            <a:ext cx="653185" cy="3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직선 화살표 연결선 89"/>
          <p:cNvCxnSpPr>
            <a:cxnSpLocks noChangeShapeType="1"/>
            <a:stCxn id="68" idx="3"/>
            <a:endCxn id="59" idx="1"/>
          </p:cNvCxnSpPr>
          <p:nvPr/>
        </p:nvCxnSpPr>
        <p:spPr bwMode="auto">
          <a:xfrm>
            <a:off x="3558222" y="4482327"/>
            <a:ext cx="644392" cy="151696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직선 화살표 연결선 89"/>
          <p:cNvCxnSpPr>
            <a:cxnSpLocks noChangeShapeType="1"/>
            <a:stCxn id="68" idx="3"/>
            <a:endCxn id="60" idx="1"/>
          </p:cNvCxnSpPr>
          <p:nvPr/>
        </p:nvCxnSpPr>
        <p:spPr bwMode="auto">
          <a:xfrm flipV="1">
            <a:off x="3558222" y="4273593"/>
            <a:ext cx="644392" cy="208734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직선 화살표 연결선 89"/>
          <p:cNvCxnSpPr>
            <a:cxnSpLocks noChangeShapeType="1"/>
            <a:stCxn id="84" idx="3"/>
            <a:endCxn id="63" idx="1"/>
          </p:cNvCxnSpPr>
          <p:nvPr/>
        </p:nvCxnSpPr>
        <p:spPr bwMode="auto">
          <a:xfrm flipV="1">
            <a:off x="3558035" y="3429387"/>
            <a:ext cx="653372" cy="2213832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이등변 삼각형 21"/>
          <p:cNvSpPr/>
          <p:nvPr/>
        </p:nvSpPr>
        <p:spPr>
          <a:xfrm rot="5400000">
            <a:off x="6547782" y="3779073"/>
            <a:ext cx="3317350" cy="314225"/>
          </a:xfrm>
          <a:custGeom>
            <a:avLst/>
            <a:gdLst/>
            <a:ahLst/>
            <a:cxnLst/>
            <a:rect l="l" t="t" r="r" b="b"/>
            <a:pathLst>
              <a:path w="3317350" h="314225">
                <a:moveTo>
                  <a:pt x="0" y="314225"/>
                </a:moveTo>
                <a:lnTo>
                  <a:pt x="1658675" y="0"/>
                </a:lnTo>
                <a:lnTo>
                  <a:pt x="3317350" y="314225"/>
                </a:lnTo>
                <a:lnTo>
                  <a:pt x="3267346" y="314225"/>
                </a:lnTo>
                <a:lnTo>
                  <a:pt x="1658677" y="157076"/>
                </a:lnTo>
                <a:lnTo>
                  <a:pt x="50007" y="314225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75000"/>
                </a:schemeClr>
              </a:gs>
              <a:gs pos="25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5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포인트가 16개인 별 81"/>
          <p:cNvSpPr/>
          <p:nvPr/>
        </p:nvSpPr>
        <p:spPr>
          <a:xfrm>
            <a:off x="8461296" y="3385087"/>
            <a:ext cx="1152000" cy="1152000"/>
          </a:xfrm>
          <a:prstGeom prst="star16">
            <a:avLst>
              <a:gd name="adj" fmla="val 50000"/>
            </a:avLst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spc="-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spc="-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br>
              <a:rPr lang="en-US" altLang="ko-KR" sz="1400" b="1" spc="-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1" spc="-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아키텍처 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488504" y="5373216"/>
            <a:ext cx="3069531" cy="540003"/>
            <a:chOff x="488504" y="4401165"/>
            <a:chExt cx="3069531" cy="540003"/>
          </a:xfrm>
        </p:grpSpPr>
        <p:sp>
          <p:nvSpPr>
            <p:cNvPr id="84" name="Rectangle 30"/>
            <p:cNvSpPr>
              <a:spLocks noChangeArrowheads="1"/>
            </p:cNvSpPr>
            <p:nvPr/>
          </p:nvSpPr>
          <p:spPr bwMode="auto">
            <a:xfrm>
              <a:off x="498035" y="4401168"/>
              <a:ext cx="3060000" cy="540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720000" tIns="36000" rIns="72000" bIns="36000" anchor="ctr"/>
            <a:lstStyle/>
            <a:p>
              <a:pPr marL="93663">
                <a:spcBef>
                  <a:spcPct val="50000"/>
                </a:spcBef>
              </a:pP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통합 데이터 모델링 체계 수립</a:t>
              </a:r>
              <a:endParaRPr lang="en-US" altLang="ko-KR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Rectangle 30"/>
            <p:cNvSpPr>
              <a:spLocks noChangeArrowheads="1"/>
            </p:cNvSpPr>
            <p:nvPr/>
          </p:nvSpPr>
          <p:spPr bwMode="auto">
            <a:xfrm>
              <a:off x="488504" y="4401165"/>
              <a:ext cx="648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196850" eaLnBrk="0" latinLnBrk="0" hangingPunct="0">
                <a:lnSpc>
                  <a:spcPct val="90000"/>
                </a:lnSpc>
                <a:buSzPct val="100000"/>
              </a:pPr>
              <a:r>
                <a:rPr kumimoji="0" lang="ko-KR" altLang="en-US" sz="1200" b="1" spc="-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모델링</a:t>
              </a: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4202614" y="4867640"/>
            <a:ext cx="360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36000" rIns="72000" bIns="36000" anchor="ctr"/>
          <a:lstStyle/>
          <a:p>
            <a:pPr marL="93663">
              <a:spcBef>
                <a:spcPct val="500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통합 모델링 관점에서 주제영역 재정의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4202614" y="5238219"/>
            <a:ext cx="360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36000" rIns="72000" bIns="36000" anchor="ctr"/>
          <a:lstStyle/>
          <a:p>
            <a:pPr marL="93663">
              <a:spcBef>
                <a:spcPct val="500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통합 모델링 관점에서 데이터 통합 필요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202614" y="5589243"/>
            <a:ext cx="360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36000" rIns="72000" bIns="36000" anchor="ctr"/>
          <a:lstStyle/>
          <a:p>
            <a:pPr marL="93663">
              <a:spcBef>
                <a:spcPct val="500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현행화된 </a:t>
            </a:r>
            <a:r>
              <a:rPr lang="ko-KR" altLang="ko-KR" sz="1000" dirty="0">
                <a:latin typeface="맑은 고딕" pitchFamily="50" charset="-127"/>
                <a:ea typeface="맑은 고딕" pitchFamily="50" charset="-127"/>
              </a:rPr>
              <a:t>산출물로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화살표 연결선 89"/>
          <p:cNvCxnSpPr>
            <a:cxnSpLocks noChangeShapeType="1"/>
            <a:stCxn id="84" idx="3"/>
            <a:endCxn id="91" idx="1"/>
          </p:cNvCxnSpPr>
          <p:nvPr/>
        </p:nvCxnSpPr>
        <p:spPr bwMode="auto">
          <a:xfrm flipV="1">
            <a:off x="3558035" y="5002640"/>
            <a:ext cx="644579" cy="640579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화살표 연결선 89"/>
          <p:cNvCxnSpPr>
            <a:cxnSpLocks noChangeShapeType="1"/>
            <a:stCxn id="84" idx="3"/>
            <a:endCxn id="62" idx="1"/>
          </p:cNvCxnSpPr>
          <p:nvPr/>
        </p:nvCxnSpPr>
        <p:spPr bwMode="auto">
          <a:xfrm>
            <a:off x="3558035" y="5643219"/>
            <a:ext cx="653372" cy="434489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직선 화살표 연결선 89"/>
          <p:cNvCxnSpPr>
            <a:cxnSpLocks noChangeShapeType="1"/>
            <a:stCxn id="84" idx="3"/>
            <a:endCxn id="92" idx="1"/>
          </p:cNvCxnSpPr>
          <p:nvPr/>
        </p:nvCxnSpPr>
        <p:spPr bwMode="auto">
          <a:xfrm flipV="1">
            <a:off x="3558035" y="5373219"/>
            <a:ext cx="644579" cy="270000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직선 화살표 연결선 89"/>
          <p:cNvCxnSpPr>
            <a:cxnSpLocks noChangeShapeType="1"/>
            <a:stCxn id="84" idx="3"/>
            <a:endCxn id="93" idx="1"/>
          </p:cNvCxnSpPr>
          <p:nvPr/>
        </p:nvCxnSpPr>
        <p:spPr bwMode="auto">
          <a:xfrm>
            <a:off x="3558035" y="5643219"/>
            <a:ext cx="644579" cy="81024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직선 화살표 연결선 89"/>
          <p:cNvCxnSpPr>
            <a:cxnSpLocks noChangeShapeType="1"/>
            <a:stCxn id="67" idx="3"/>
            <a:endCxn id="64" idx="1"/>
          </p:cNvCxnSpPr>
          <p:nvPr/>
        </p:nvCxnSpPr>
        <p:spPr bwMode="auto">
          <a:xfrm flipV="1">
            <a:off x="3558222" y="2800793"/>
            <a:ext cx="644392" cy="628597"/>
          </a:xfrm>
          <a:prstGeom prst="straightConnector1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prstDash val="dash"/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57188" indent="-357188"/>
            <a:r>
              <a:rPr lang="en-US" altLang="ko-KR">
                <a:solidFill>
                  <a:srgbClr val="000000"/>
                </a:solidFill>
              </a:rPr>
              <a:t>3.1 </a:t>
            </a:r>
            <a:r>
              <a:rPr lang="ko-KR" altLang="en-US">
                <a:solidFill>
                  <a:srgbClr val="000000"/>
                </a:solidFill>
              </a:rPr>
              <a:t>데이터 </a:t>
            </a:r>
            <a:r>
              <a:rPr lang="ko-KR" altLang="en-US" dirty="0">
                <a:solidFill>
                  <a:srgbClr val="000000"/>
                </a:solidFill>
              </a:rPr>
              <a:t>아키텍처 </a:t>
            </a:r>
            <a:r>
              <a:rPr lang="ko-KR" altLang="en-US">
                <a:solidFill>
                  <a:srgbClr val="000000"/>
                </a:solidFill>
              </a:rPr>
              <a:t>설계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888812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/>
          </p:cNvSpPr>
          <p:nvPr/>
        </p:nvSpPr>
        <p:spPr bwMode="auto">
          <a:xfrm>
            <a:off x="128464" y="728663"/>
            <a:ext cx="9649072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eaLnBrk="0" hangingPunct="0">
              <a:spcBef>
                <a:spcPct val="20000"/>
              </a:spcBef>
              <a:buFont typeface="Arial" charset="0"/>
              <a:buNone/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ko-KR" altLang="en-US" dirty="0"/>
              <a:t>데이터모델링 툴을 이용한 테이블 연관 관계 및 데이터 표준을 적용한 모델링을 설계하고 지속적인 관리로 변경 및 모델링에 대한 현행화를 유지함</a:t>
            </a:r>
            <a:endParaRPr lang="en-US" altLang="ko-KR" dirty="0"/>
          </a:p>
        </p:txBody>
      </p:sp>
      <p:sp>
        <p:nvSpPr>
          <p:cNvPr id="17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57188" indent="-357188"/>
            <a:r>
              <a:rPr lang="en-US" altLang="ko-KR" dirty="0">
                <a:solidFill>
                  <a:srgbClr val="000000"/>
                </a:solidFill>
              </a:rPr>
              <a:t>3.2 </a:t>
            </a:r>
            <a:r>
              <a:rPr lang="ko-KR" altLang="en-US" dirty="0">
                <a:solidFill>
                  <a:srgbClr val="000000"/>
                </a:solidFill>
              </a:rPr>
              <a:t>메타 데이타 관리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184" y="1556792"/>
            <a:ext cx="962663" cy="2240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989004" y="1641608"/>
            <a:ext cx="4398239" cy="4727304"/>
            <a:chOff x="4304928" y="1628800"/>
            <a:chExt cx="4398239" cy="472730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4928" y="1628800"/>
              <a:ext cx="3093531" cy="472730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0441" y="1628800"/>
              <a:ext cx="1122726" cy="4096569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382" y="1641608"/>
            <a:ext cx="143475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4643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 Box 69"/>
          <p:cNvSpPr txBox="1">
            <a:spLocks noChangeArrowheads="1"/>
          </p:cNvSpPr>
          <p:nvPr/>
        </p:nvSpPr>
        <p:spPr bwMode="auto">
          <a:xfrm>
            <a:off x="169797" y="1011918"/>
            <a:ext cx="9359900" cy="522128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EEECE1"/>
              </a:buClr>
              <a:buSzPct val="100000"/>
            </a:pPr>
            <a:endParaRPr lang="en-US" altLang="ko-KR" sz="11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33" name="직사각형 332"/>
          <p:cNvSpPr/>
          <p:nvPr/>
        </p:nvSpPr>
        <p:spPr>
          <a:xfrm>
            <a:off x="315849" y="1274733"/>
            <a:ext cx="9164763" cy="47101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8" name="그룹 277"/>
          <p:cNvGrpSpPr/>
          <p:nvPr/>
        </p:nvGrpSpPr>
        <p:grpSpPr>
          <a:xfrm>
            <a:off x="456493" y="4905465"/>
            <a:ext cx="1620000" cy="864000"/>
            <a:chOff x="936570" y="1472403"/>
            <a:chExt cx="1497033" cy="897720"/>
          </a:xfrm>
        </p:grpSpPr>
        <p:grpSp>
          <p:nvGrpSpPr>
            <p:cNvPr id="270" name="그룹 269"/>
            <p:cNvGrpSpPr/>
            <p:nvPr/>
          </p:nvGrpSpPr>
          <p:grpSpPr>
            <a:xfrm>
              <a:off x="936570" y="1506123"/>
              <a:ext cx="1497033" cy="864000"/>
              <a:chOff x="921091" y="1506123"/>
              <a:chExt cx="1497033" cy="864000"/>
            </a:xfrm>
          </p:grpSpPr>
          <p:sp>
            <p:nvSpPr>
              <p:cNvPr id="154" name="원통 153"/>
              <p:cNvSpPr/>
              <p:nvPr/>
            </p:nvSpPr>
            <p:spPr>
              <a:xfrm>
                <a:off x="921091" y="1506123"/>
                <a:ext cx="1497033" cy="864000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195752" y="1749402"/>
                <a:ext cx="360000" cy="2190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종합</a:t>
                </a: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618429" y="1749402"/>
                <a:ext cx="511182" cy="2190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캘린더</a:t>
                </a: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195752" y="2041505"/>
                <a:ext cx="396000" cy="25559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마스터</a:t>
                </a: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626636" y="2041506"/>
                <a:ext cx="252000" cy="25559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코드</a:t>
                </a: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910533" y="2041506"/>
                <a:ext cx="252000" cy="25559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기타</a:t>
                </a: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1447752" y="1472403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공통</a:t>
              </a: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454002" y="1350767"/>
            <a:ext cx="902052" cy="897720"/>
            <a:chOff x="3645458" y="1435890"/>
            <a:chExt cx="756000" cy="897720"/>
          </a:xfrm>
        </p:grpSpPr>
        <p:sp>
          <p:nvSpPr>
            <p:cNvPr id="120" name="원통 119"/>
            <p:cNvSpPr/>
            <p:nvPr/>
          </p:nvSpPr>
          <p:spPr>
            <a:xfrm>
              <a:off x="3645458" y="1469610"/>
              <a:ext cx="756000" cy="864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3702405" y="1435890"/>
              <a:ext cx="670655" cy="788704"/>
              <a:chOff x="3702405" y="1435890"/>
              <a:chExt cx="670655" cy="78870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3702405" y="1435890"/>
                <a:ext cx="6706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고객관리</a:t>
                </a: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718484" y="1712889"/>
                <a:ext cx="288000" cy="21960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접속</a:t>
                </a: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047101" y="1712889"/>
                <a:ext cx="288000" cy="21960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탈퇴</a:t>
                </a: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3723614" y="2004994"/>
                <a:ext cx="360000" cy="21960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상담</a:t>
                </a: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120127" y="2004993"/>
                <a:ext cx="252000" cy="21960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기타</a:t>
                </a:r>
              </a:p>
            </p:txBody>
          </p:sp>
        </p:grpSp>
      </p:grpSp>
      <p:grpSp>
        <p:nvGrpSpPr>
          <p:cNvPr id="279" name="그룹 278"/>
          <p:cNvGrpSpPr/>
          <p:nvPr/>
        </p:nvGrpSpPr>
        <p:grpSpPr>
          <a:xfrm>
            <a:off x="6963920" y="2627058"/>
            <a:ext cx="1775287" cy="1043772"/>
            <a:chOff x="6121416" y="1472403"/>
            <a:chExt cx="1775287" cy="1043772"/>
          </a:xfrm>
        </p:grpSpPr>
        <p:sp>
          <p:nvSpPr>
            <p:cNvPr id="132" name="원통 131"/>
            <p:cNvSpPr/>
            <p:nvPr/>
          </p:nvSpPr>
          <p:spPr>
            <a:xfrm>
              <a:off x="6121416" y="1508175"/>
              <a:ext cx="1775287" cy="1008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547818" y="1472403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>
                  <a:latin typeface="맑은 고딕" pitchFamily="50" charset="-127"/>
                  <a:ea typeface="맑은 고딕" pitchFamily="50" charset="-127"/>
                </a:rPr>
                <a:t>금융사전문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243000" y="1800032"/>
              <a:ext cx="1118230" cy="21907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금융사코드</a:t>
              </a:r>
              <a:endPara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248608" y="2146536"/>
              <a:ext cx="1118230" cy="21907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전문코드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486010" y="2138629"/>
              <a:ext cx="324000" cy="2190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>
            <a:off x="480468" y="3494393"/>
            <a:ext cx="1403128" cy="1166210"/>
            <a:chOff x="7581936" y="2505982"/>
            <a:chExt cx="1255430" cy="1054706"/>
          </a:xfrm>
        </p:grpSpPr>
        <p:sp>
          <p:nvSpPr>
            <p:cNvPr id="167" name="원통 166"/>
            <p:cNvSpPr/>
            <p:nvPr/>
          </p:nvSpPr>
          <p:spPr>
            <a:xfrm>
              <a:off x="7581936" y="2552688"/>
              <a:ext cx="1255430" cy="1008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873624" y="2505982"/>
              <a:ext cx="4406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상품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662657" y="2771766"/>
              <a:ext cx="360000" cy="21907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금리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066010" y="2771767"/>
              <a:ext cx="360000" cy="21907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한도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666558" y="3002857"/>
              <a:ext cx="360000" cy="21907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유형</a:t>
              </a: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8064782" y="3002856"/>
              <a:ext cx="540000" cy="219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CFS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7666558" y="3266687"/>
              <a:ext cx="793377" cy="219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기본정보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0" name="그룹 299"/>
          <p:cNvGrpSpPr/>
          <p:nvPr/>
        </p:nvGrpSpPr>
        <p:grpSpPr>
          <a:xfrm>
            <a:off x="7725615" y="1446896"/>
            <a:ext cx="1332242" cy="1008000"/>
            <a:chOff x="8000466" y="1428925"/>
            <a:chExt cx="1077133" cy="1008000"/>
          </a:xfrm>
        </p:grpSpPr>
        <p:sp>
          <p:nvSpPr>
            <p:cNvPr id="170" name="원통 169"/>
            <p:cNvSpPr/>
            <p:nvPr/>
          </p:nvSpPr>
          <p:spPr>
            <a:xfrm>
              <a:off x="8000466" y="1428925"/>
              <a:ext cx="1077133" cy="1008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8056605" y="1435890"/>
              <a:ext cx="9858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금융사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8293564" y="1742166"/>
              <a:ext cx="559864" cy="219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금융사정보</a:t>
              </a: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8297790" y="2011635"/>
              <a:ext cx="288000" cy="219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3921121" y="3377518"/>
            <a:ext cx="1826920" cy="1106812"/>
            <a:chOff x="3805424" y="2479662"/>
            <a:chExt cx="1107997" cy="900513"/>
          </a:xfrm>
        </p:grpSpPr>
        <p:sp>
          <p:nvSpPr>
            <p:cNvPr id="129" name="원통 128"/>
            <p:cNvSpPr/>
            <p:nvPr/>
          </p:nvSpPr>
          <p:spPr>
            <a:xfrm>
              <a:off x="3857610" y="2516175"/>
              <a:ext cx="972000" cy="864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3805424" y="2479662"/>
              <a:ext cx="11079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상품추천요청</a:t>
              </a: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940099" y="2771244"/>
              <a:ext cx="799182" cy="219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고객정보</a:t>
              </a: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4379281" y="3026835"/>
              <a:ext cx="360000" cy="219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3940099" y="3026835"/>
              <a:ext cx="360000" cy="219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재무</a:t>
              </a:r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4995242" y="4932030"/>
            <a:ext cx="958788" cy="864000"/>
            <a:chOff x="5646746" y="4999059"/>
            <a:chExt cx="1440000" cy="900512"/>
          </a:xfrm>
        </p:grpSpPr>
        <p:sp>
          <p:nvSpPr>
            <p:cNvPr id="51" name="원통 50"/>
            <p:cNvSpPr/>
            <p:nvPr/>
          </p:nvSpPr>
          <p:spPr>
            <a:xfrm>
              <a:off x="5646746" y="5035571"/>
              <a:ext cx="1440000" cy="864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6059293" y="4999059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>
                  <a:latin typeface="맑은 고딕" pitchFamily="50" charset="-127"/>
                  <a:ea typeface="맑은 고딕" pitchFamily="50" charset="-127"/>
                </a:rPr>
                <a:t>컨텐츠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5860526" y="5408493"/>
              <a:ext cx="506220" cy="255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종합</a:t>
              </a: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6454135" y="5400702"/>
              <a:ext cx="524461" cy="255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</p:grpSp>
      <p:grpSp>
        <p:nvGrpSpPr>
          <p:cNvPr id="296" name="그룹 295"/>
          <p:cNvGrpSpPr/>
          <p:nvPr/>
        </p:nvGrpSpPr>
        <p:grpSpPr>
          <a:xfrm>
            <a:off x="450128" y="2407366"/>
            <a:ext cx="1620000" cy="864000"/>
            <a:chOff x="4259253" y="4262496"/>
            <a:chExt cx="1277955" cy="906816"/>
          </a:xfrm>
        </p:grpSpPr>
        <p:sp>
          <p:nvSpPr>
            <p:cNvPr id="77" name="원통 76"/>
            <p:cNvSpPr/>
            <p:nvPr/>
          </p:nvSpPr>
          <p:spPr>
            <a:xfrm>
              <a:off x="4259253" y="4305312"/>
              <a:ext cx="1277955" cy="864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4373409" y="4597416"/>
              <a:ext cx="324000" cy="2190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유일키</a:t>
              </a: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4743156" y="4597416"/>
              <a:ext cx="324000" cy="2190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핸드폰</a:t>
              </a: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5103669" y="4597416"/>
              <a:ext cx="324000" cy="2190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FCM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5030643" y="4853007"/>
              <a:ext cx="324000" cy="2190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4446435" y="4853007"/>
              <a:ext cx="540000" cy="2190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서비스</a:t>
              </a: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4660896" y="426249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고객</a:t>
              </a:r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2239586" y="2939162"/>
            <a:ext cx="1529364" cy="897720"/>
            <a:chOff x="-1327239" y="2190351"/>
            <a:chExt cx="720000" cy="897720"/>
          </a:xfrm>
        </p:grpSpPr>
        <p:sp>
          <p:nvSpPr>
            <p:cNvPr id="146" name="원통 145"/>
            <p:cNvSpPr/>
            <p:nvPr/>
          </p:nvSpPr>
          <p:spPr>
            <a:xfrm>
              <a:off x="-1327239" y="2224071"/>
              <a:ext cx="720000" cy="864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-1275902" y="2190351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기간계</a:t>
              </a: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-1235839" y="2481359"/>
              <a:ext cx="542343" cy="255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사전접수</a:t>
              </a:r>
              <a:endPara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-1235038" y="2780279"/>
              <a:ext cx="542343" cy="255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접수</a:t>
              </a:r>
            </a:p>
          </p:txBody>
        </p:sp>
      </p:grpSp>
      <p:sp>
        <p:nvSpPr>
          <p:cNvPr id="226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57188" indent="-357188"/>
            <a:r>
              <a:rPr lang="en-US" altLang="ko-KR" dirty="0">
                <a:solidFill>
                  <a:srgbClr val="000000"/>
                </a:solidFill>
              </a:rPr>
              <a:t>3.3 </a:t>
            </a:r>
            <a:r>
              <a:rPr lang="ko-KR" altLang="en-US" dirty="0">
                <a:solidFill>
                  <a:srgbClr val="000000"/>
                </a:solidFill>
              </a:rPr>
              <a:t>데이터 영역 맵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기본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고객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금융사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상품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기간계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3824407" y="2204555"/>
            <a:ext cx="2035639" cy="900513"/>
            <a:chOff x="3336610" y="2430982"/>
            <a:chExt cx="1261885" cy="900513"/>
          </a:xfrm>
        </p:grpSpPr>
        <p:grpSp>
          <p:nvGrpSpPr>
            <p:cNvPr id="289" name="그룹 288"/>
            <p:cNvGrpSpPr/>
            <p:nvPr/>
          </p:nvGrpSpPr>
          <p:grpSpPr>
            <a:xfrm>
              <a:off x="3336610" y="2430982"/>
              <a:ext cx="1261885" cy="900513"/>
              <a:chOff x="4758680" y="2479662"/>
              <a:chExt cx="1261885" cy="900513"/>
            </a:xfrm>
          </p:grpSpPr>
          <p:sp>
            <p:nvSpPr>
              <p:cNvPr id="131" name="원통 130"/>
              <p:cNvSpPr/>
              <p:nvPr/>
            </p:nvSpPr>
            <p:spPr>
              <a:xfrm>
                <a:off x="4886900" y="2516175"/>
                <a:ext cx="972000" cy="864000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4758680" y="2479662"/>
                <a:ext cx="12618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추천상품리스트</a:t>
                </a:r>
              </a:p>
            </p:txBody>
          </p:sp>
        </p:grpSp>
        <p:sp>
          <p:nvSpPr>
            <p:cNvPr id="297" name="직사각형 296"/>
            <p:cNvSpPr/>
            <p:nvPr/>
          </p:nvSpPr>
          <p:spPr>
            <a:xfrm>
              <a:off x="3505320" y="2961889"/>
              <a:ext cx="402353" cy="242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금리</a:t>
              </a: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3956126" y="2961890"/>
              <a:ext cx="402353" cy="242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한도</a:t>
              </a: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3492892" y="2701610"/>
              <a:ext cx="886716" cy="2428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기본정보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5" name="그룹 304"/>
          <p:cNvGrpSpPr/>
          <p:nvPr/>
        </p:nvGrpSpPr>
        <p:grpSpPr>
          <a:xfrm>
            <a:off x="5772201" y="2728993"/>
            <a:ext cx="720000" cy="897720"/>
            <a:chOff x="-1327239" y="2190351"/>
            <a:chExt cx="720000" cy="897720"/>
          </a:xfrm>
        </p:grpSpPr>
        <p:sp>
          <p:nvSpPr>
            <p:cNvPr id="306" name="원통 305"/>
            <p:cNvSpPr/>
            <p:nvPr/>
          </p:nvSpPr>
          <p:spPr>
            <a:xfrm>
              <a:off x="-1327239" y="2224071"/>
              <a:ext cx="720000" cy="864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-1275903" y="2190351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표준화</a:t>
              </a: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-1287517" y="2447222"/>
              <a:ext cx="628529" cy="255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표준코드</a:t>
              </a:r>
              <a:endPara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-1287518" y="2732724"/>
              <a:ext cx="628529" cy="255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메타정보</a:t>
              </a:r>
              <a:endPara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0" name="그룹 309"/>
          <p:cNvGrpSpPr/>
          <p:nvPr/>
        </p:nvGrpSpPr>
        <p:grpSpPr>
          <a:xfrm>
            <a:off x="7000226" y="4892660"/>
            <a:ext cx="720000" cy="897720"/>
            <a:chOff x="-1327239" y="2190351"/>
            <a:chExt cx="720000" cy="897720"/>
          </a:xfrm>
        </p:grpSpPr>
        <p:sp>
          <p:nvSpPr>
            <p:cNvPr id="311" name="원통 310"/>
            <p:cNvSpPr/>
            <p:nvPr/>
          </p:nvSpPr>
          <p:spPr>
            <a:xfrm>
              <a:off x="-1327239" y="2224071"/>
              <a:ext cx="720000" cy="864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-1198960" y="2190351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직업</a:t>
              </a: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-1079346" y="2603160"/>
              <a:ext cx="288000" cy="255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코드</a:t>
              </a:r>
            </a:p>
          </p:txBody>
        </p:sp>
      </p:grpSp>
      <p:grpSp>
        <p:nvGrpSpPr>
          <p:cNvPr id="315" name="그룹 314"/>
          <p:cNvGrpSpPr/>
          <p:nvPr/>
        </p:nvGrpSpPr>
        <p:grpSpPr>
          <a:xfrm>
            <a:off x="6131610" y="4905465"/>
            <a:ext cx="720000" cy="897720"/>
            <a:chOff x="-1327239" y="2190351"/>
            <a:chExt cx="720000" cy="897720"/>
          </a:xfrm>
        </p:grpSpPr>
        <p:sp>
          <p:nvSpPr>
            <p:cNvPr id="316" name="원통 315"/>
            <p:cNvSpPr/>
            <p:nvPr/>
          </p:nvSpPr>
          <p:spPr>
            <a:xfrm>
              <a:off x="-1327239" y="2224071"/>
              <a:ext cx="720000" cy="864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-1198960" y="2190351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일정</a:t>
              </a: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-1079346" y="2603160"/>
              <a:ext cx="288000" cy="255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일정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323902" y="4921583"/>
            <a:ext cx="1229010" cy="847878"/>
            <a:chOff x="2114960" y="5453187"/>
            <a:chExt cx="1229010" cy="847878"/>
          </a:xfrm>
        </p:grpSpPr>
        <p:grpSp>
          <p:nvGrpSpPr>
            <p:cNvPr id="302" name="그룹 301"/>
            <p:cNvGrpSpPr/>
            <p:nvPr/>
          </p:nvGrpSpPr>
          <p:grpSpPr>
            <a:xfrm>
              <a:off x="2114960" y="5453187"/>
              <a:ext cx="1229010" cy="847878"/>
              <a:chOff x="7530523" y="5050677"/>
              <a:chExt cx="1280682" cy="868886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7530523" y="5055563"/>
                <a:ext cx="1280682" cy="864000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7704764" y="5050677"/>
                <a:ext cx="984886" cy="2838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 err="1">
                    <a:latin typeface="맑은 고딕" pitchFamily="50" charset="-127"/>
                    <a:ea typeface="맑은 고딕" pitchFamily="50" charset="-127"/>
                  </a:rPr>
                  <a:t>계정계시스템</a:t>
                </a:r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23" name="직사각형 322"/>
            <p:cNvSpPr/>
            <p:nvPr/>
          </p:nvSpPr>
          <p:spPr>
            <a:xfrm>
              <a:off x="2235960" y="5839165"/>
              <a:ext cx="272699" cy="2459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코드</a:t>
              </a: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2597553" y="5855564"/>
              <a:ext cx="609861" cy="2459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사용자</a:t>
              </a:r>
            </a:p>
          </p:txBody>
        </p:sp>
      </p:grpSp>
      <p:grpSp>
        <p:nvGrpSpPr>
          <p:cNvPr id="325" name="그룹 324"/>
          <p:cNvGrpSpPr/>
          <p:nvPr/>
        </p:nvGrpSpPr>
        <p:grpSpPr>
          <a:xfrm>
            <a:off x="7868998" y="4892401"/>
            <a:ext cx="720000" cy="897720"/>
            <a:chOff x="-1327239" y="2190351"/>
            <a:chExt cx="720000" cy="897720"/>
          </a:xfrm>
        </p:grpSpPr>
        <p:sp>
          <p:nvSpPr>
            <p:cNvPr id="326" name="원통 325"/>
            <p:cNvSpPr/>
            <p:nvPr/>
          </p:nvSpPr>
          <p:spPr>
            <a:xfrm>
              <a:off x="-1327239" y="2224071"/>
              <a:ext cx="720000" cy="864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-1198960" y="2190351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파일</a:t>
              </a:r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-1079346" y="2603160"/>
              <a:ext cx="288000" cy="255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</a:p>
          </p:txBody>
        </p:sp>
      </p:grpSp>
      <p:grpSp>
        <p:nvGrpSpPr>
          <p:cNvPr id="329" name="그룹 328"/>
          <p:cNvGrpSpPr/>
          <p:nvPr/>
        </p:nvGrpSpPr>
        <p:grpSpPr>
          <a:xfrm>
            <a:off x="8684156" y="4876002"/>
            <a:ext cx="720000" cy="897720"/>
            <a:chOff x="-1327239" y="2190351"/>
            <a:chExt cx="720000" cy="897720"/>
          </a:xfrm>
        </p:grpSpPr>
        <p:sp>
          <p:nvSpPr>
            <p:cNvPr id="330" name="원통 329"/>
            <p:cNvSpPr/>
            <p:nvPr/>
          </p:nvSpPr>
          <p:spPr>
            <a:xfrm>
              <a:off x="-1327239" y="2224071"/>
              <a:ext cx="720000" cy="864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-1198959" y="2190351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-1079346" y="2603160"/>
              <a:ext cx="288000" cy="255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</p:grpSp>
      <p:grpSp>
        <p:nvGrpSpPr>
          <p:cNvPr id="336" name="그룹 335"/>
          <p:cNvGrpSpPr/>
          <p:nvPr/>
        </p:nvGrpSpPr>
        <p:grpSpPr>
          <a:xfrm>
            <a:off x="3702738" y="4896873"/>
            <a:ext cx="720000" cy="897720"/>
            <a:chOff x="-1327239" y="2190351"/>
            <a:chExt cx="720000" cy="897720"/>
          </a:xfrm>
        </p:grpSpPr>
        <p:sp>
          <p:nvSpPr>
            <p:cNvPr id="337" name="원통 336"/>
            <p:cNvSpPr/>
            <p:nvPr/>
          </p:nvSpPr>
          <p:spPr>
            <a:xfrm>
              <a:off x="-1327239" y="2224071"/>
              <a:ext cx="720000" cy="86400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-1275903" y="2190351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금감원</a:t>
              </a: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-1289433" y="2593756"/>
              <a:ext cx="631226" cy="255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상품정보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6110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315849" y="1274733"/>
            <a:ext cx="9164763" cy="47101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 Box 69"/>
          <p:cNvSpPr txBox="1">
            <a:spLocks noChangeArrowheads="1"/>
          </p:cNvSpPr>
          <p:nvPr/>
        </p:nvSpPr>
        <p:spPr bwMode="auto">
          <a:xfrm>
            <a:off x="164468" y="1029163"/>
            <a:ext cx="9359900" cy="522128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EEECE1"/>
              </a:buClr>
              <a:buSzPct val="100000"/>
            </a:pPr>
            <a:endParaRPr lang="en-US" altLang="ko-KR" sz="11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8398960" y="6286520"/>
            <a:ext cx="1126072" cy="215427"/>
            <a:chOff x="8027599" y="6276975"/>
            <a:chExt cx="1126072" cy="215427"/>
          </a:xfrm>
        </p:grpSpPr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8027599" y="6308725"/>
              <a:ext cx="319088" cy="146050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ko-KR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Text Box 15"/>
            <p:cNvSpPr txBox="1">
              <a:spLocks noChangeArrowheads="1"/>
            </p:cNvSpPr>
            <p:nvPr/>
          </p:nvSpPr>
          <p:spPr bwMode="auto">
            <a:xfrm>
              <a:off x="8306999" y="6276975"/>
              <a:ext cx="846672" cy="215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Data 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주제영역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6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57188" indent="-357188"/>
            <a:r>
              <a:rPr lang="en-US" altLang="ko-KR" dirty="0">
                <a:solidFill>
                  <a:srgbClr val="000000"/>
                </a:solidFill>
              </a:rPr>
              <a:t>3.3 </a:t>
            </a:r>
            <a:r>
              <a:rPr lang="ko-KR" altLang="en-US" dirty="0">
                <a:solidFill>
                  <a:srgbClr val="000000"/>
                </a:solidFill>
              </a:rPr>
              <a:t>데이터 영역 맵</a:t>
            </a:r>
            <a:r>
              <a:rPr lang="en-US" altLang="ko-KR" dirty="0">
                <a:solidFill>
                  <a:srgbClr val="000000"/>
                </a:solidFill>
              </a:rPr>
              <a:t>-CB</a:t>
            </a:r>
            <a:r>
              <a:rPr lang="ko-KR" altLang="en-US" dirty="0">
                <a:solidFill>
                  <a:srgbClr val="000000"/>
                </a:solidFill>
              </a:rPr>
              <a:t>사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047887" y="2400088"/>
            <a:ext cx="7419841" cy="2426479"/>
            <a:chOff x="1047887" y="2400088"/>
            <a:chExt cx="7419841" cy="2426479"/>
          </a:xfrm>
        </p:grpSpPr>
        <p:grpSp>
          <p:nvGrpSpPr>
            <p:cNvPr id="274" name="그룹 273"/>
            <p:cNvGrpSpPr/>
            <p:nvPr/>
          </p:nvGrpSpPr>
          <p:grpSpPr>
            <a:xfrm>
              <a:off x="1047887" y="3943975"/>
              <a:ext cx="1264999" cy="882592"/>
              <a:chOff x="3514851" y="1435890"/>
              <a:chExt cx="1060182" cy="882592"/>
            </a:xfrm>
          </p:grpSpPr>
          <p:sp>
            <p:nvSpPr>
              <p:cNvPr id="120" name="원통 119"/>
              <p:cNvSpPr/>
              <p:nvPr/>
            </p:nvSpPr>
            <p:spPr>
              <a:xfrm>
                <a:off x="3514851" y="1454482"/>
                <a:ext cx="1060182" cy="864000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73" name="그룹 272"/>
              <p:cNvGrpSpPr/>
              <p:nvPr/>
            </p:nvGrpSpPr>
            <p:grpSpPr>
              <a:xfrm>
                <a:off x="3766892" y="1435890"/>
                <a:ext cx="541683" cy="814444"/>
                <a:chOff x="3766892" y="1435890"/>
                <a:chExt cx="541683" cy="814444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3766892" y="1435890"/>
                  <a:ext cx="54168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맑은 고딕" pitchFamily="50" charset="-127"/>
                      <a:ea typeface="맑은 고딕" pitchFamily="50" charset="-127"/>
                    </a:rPr>
                    <a:t>전용망</a:t>
                  </a: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3887038" y="1761231"/>
                  <a:ext cx="288000" cy="21960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접속</a:t>
                  </a: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3888884" y="2030734"/>
                  <a:ext cx="252000" cy="21960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기타</a:t>
                  </a:r>
                </a:p>
              </p:txBody>
            </p:sp>
          </p:grpSp>
        </p:grpSp>
        <p:grpSp>
          <p:nvGrpSpPr>
            <p:cNvPr id="279" name="그룹 278"/>
            <p:cNvGrpSpPr/>
            <p:nvPr/>
          </p:nvGrpSpPr>
          <p:grpSpPr>
            <a:xfrm>
              <a:off x="5030472" y="2403930"/>
              <a:ext cx="1775287" cy="1043772"/>
              <a:chOff x="6121416" y="1472403"/>
              <a:chExt cx="1775287" cy="1043772"/>
            </a:xfrm>
          </p:grpSpPr>
          <p:sp>
            <p:nvSpPr>
              <p:cNvPr id="132" name="원통 131"/>
              <p:cNvSpPr/>
              <p:nvPr/>
            </p:nvSpPr>
            <p:spPr>
              <a:xfrm>
                <a:off x="6121416" y="1508175"/>
                <a:ext cx="1775287" cy="1008000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6624762" y="1472403"/>
                <a:ext cx="8002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신용관리</a:t>
                </a: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233261" y="1802716"/>
                <a:ext cx="1118230" cy="21907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신용등급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6248608" y="2146536"/>
                <a:ext cx="1118230" cy="21907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신용정보</a:t>
                </a: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7486010" y="2138629"/>
                <a:ext cx="324000" cy="219077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기타</a:t>
                </a:r>
              </a:p>
            </p:txBody>
          </p:sp>
        </p:grpSp>
        <p:grpSp>
          <p:nvGrpSpPr>
            <p:cNvPr id="300" name="그룹 299"/>
            <p:cNvGrpSpPr/>
            <p:nvPr/>
          </p:nvGrpSpPr>
          <p:grpSpPr>
            <a:xfrm>
              <a:off x="7135486" y="2439702"/>
              <a:ext cx="1332242" cy="1008000"/>
              <a:chOff x="8000466" y="1428925"/>
              <a:chExt cx="1077133" cy="1008000"/>
            </a:xfrm>
          </p:grpSpPr>
          <p:sp>
            <p:nvSpPr>
              <p:cNvPr id="170" name="원통 169"/>
              <p:cNvSpPr/>
              <p:nvPr/>
            </p:nvSpPr>
            <p:spPr>
              <a:xfrm>
                <a:off x="8000466" y="1428925"/>
                <a:ext cx="1077133" cy="1008000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8056605" y="1435890"/>
                <a:ext cx="98585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금융사</a:t>
                </a: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8293564" y="1742166"/>
                <a:ext cx="559864" cy="21960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금융사정보</a:t>
                </a: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8297790" y="2011635"/>
                <a:ext cx="288000" cy="21960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기타</a:t>
                </a: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1203726" y="2400088"/>
              <a:ext cx="1620000" cy="864000"/>
              <a:chOff x="4259253" y="4262496"/>
              <a:chExt cx="1277955" cy="906816"/>
            </a:xfrm>
          </p:grpSpPr>
          <p:sp>
            <p:nvSpPr>
              <p:cNvPr id="77" name="원통 76"/>
              <p:cNvSpPr/>
              <p:nvPr/>
            </p:nvSpPr>
            <p:spPr>
              <a:xfrm>
                <a:off x="4259253" y="4305312"/>
                <a:ext cx="1277955" cy="864000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>
                <a:off x="4373409" y="4597416"/>
                <a:ext cx="324000" cy="2190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유일키</a:t>
                </a: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4743156" y="4597416"/>
                <a:ext cx="324000" cy="2190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핸드폰</a:t>
                </a: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5103669" y="4597416"/>
                <a:ext cx="324000" cy="2190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FCM</a:t>
                </a:r>
                <a:endPara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5030643" y="4853007"/>
                <a:ext cx="324000" cy="2190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기타</a:t>
                </a: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4446435" y="4853007"/>
                <a:ext cx="540000" cy="2190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서비스</a:t>
                </a: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4660896" y="4262496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고객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3153452" y="2430982"/>
              <a:ext cx="1547294" cy="900513"/>
              <a:chOff x="2889536" y="2430982"/>
              <a:chExt cx="1547294" cy="900513"/>
            </a:xfrm>
          </p:grpSpPr>
          <p:grpSp>
            <p:nvGrpSpPr>
              <p:cNvPr id="289" name="그룹 288"/>
              <p:cNvGrpSpPr/>
              <p:nvPr/>
            </p:nvGrpSpPr>
            <p:grpSpPr>
              <a:xfrm>
                <a:off x="2889536" y="2430982"/>
                <a:ext cx="1547294" cy="900513"/>
                <a:chOff x="4886900" y="2479662"/>
                <a:chExt cx="972000" cy="900513"/>
              </a:xfrm>
            </p:grpSpPr>
            <p:sp>
              <p:nvSpPr>
                <p:cNvPr id="131" name="원통 130"/>
                <p:cNvSpPr/>
                <p:nvPr/>
              </p:nvSpPr>
              <p:spPr>
                <a:xfrm>
                  <a:off x="4886900" y="2516175"/>
                  <a:ext cx="972000" cy="864000"/>
                </a:xfrm>
                <a:prstGeom prst="can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4989513" y="247966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맑은 고딕" pitchFamily="50" charset="-127"/>
                      <a:ea typeface="맑은 고딕" pitchFamily="50" charset="-127"/>
                    </a:rPr>
                    <a:t>대출정보</a:t>
                  </a:r>
                </a:p>
              </p:txBody>
            </p:sp>
          </p:grpSp>
          <p:sp>
            <p:nvSpPr>
              <p:cNvPr id="297" name="직사각형 296"/>
              <p:cNvSpPr/>
              <p:nvPr/>
            </p:nvSpPr>
            <p:spPr>
              <a:xfrm>
                <a:off x="3010641" y="2978198"/>
                <a:ext cx="402353" cy="24224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연체</a:t>
                </a:r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>
                <a:off x="3500920" y="2978198"/>
                <a:ext cx="402353" cy="24224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한도</a:t>
                </a:r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012081" y="2701610"/>
                <a:ext cx="1367527" cy="2428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대출리스트</a:t>
                </a:r>
              </a:p>
            </p:txBody>
          </p:sp>
        </p:grpSp>
        <p:grpSp>
          <p:nvGrpSpPr>
            <p:cNvPr id="310" name="그룹 309"/>
            <p:cNvGrpSpPr/>
            <p:nvPr/>
          </p:nvGrpSpPr>
          <p:grpSpPr>
            <a:xfrm>
              <a:off x="2675341" y="3943975"/>
              <a:ext cx="1111393" cy="864000"/>
              <a:chOff x="-1485393" y="2183214"/>
              <a:chExt cx="1111393" cy="864000"/>
            </a:xfrm>
          </p:grpSpPr>
          <p:sp>
            <p:nvSpPr>
              <p:cNvPr id="311" name="원통 310"/>
              <p:cNvSpPr/>
              <p:nvPr/>
            </p:nvSpPr>
            <p:spPr>
              <a:xfrm>
                <a:off x="-1485393" y="2183214"/>
                <a:ext cx="1111393" cy="864000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-1198959" y="2190351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기타</a:t>
                </a:r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>
                <a:off x="-1290723" y="2604306"/>
                <a:ext cx="288000" cy="25559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통합</a:t>
                </a:r>
              </a:p>
            </p:txBody>
          </p:sp>
          <p:sp>
            <p:nvSpPr>
              <p:cNvPr id="314" name="직사각형 313"/>
              <p:cNvSpPr/>
              <p:nvPr/>
            </p:nvSpPr>
            <p:spPr>
              <a:xfrm>
                <a:off x="-929696" y="2604306"/>
                <a:ext cx="288000" cy="25559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기타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605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Box 69"/>
          <p:cNvSpPr txBox="1">
            <a:spLocks noChangeArrowheads="1"/>
          </p:cNvSpPr>
          <p:nvPr/>
        </p:nvSpPr>
        <p:spPr bwMode="auto">
          <a:xfrm>
            <a:off x="169797" y="1011918"/>
            <a:ext cx="9359900" cy="522128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EEECE1"/>
              </a:buClr>
              <a:buSzPct val="100000"/>
            </a:pPr>
            <a:endParaRPr lang="en-US" altLang="ko-KR" sz="11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315849" y="1274733"/>
            <a:ext cx="9164763" cy="47101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5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57188" indent="-357188"/>
            <a:r>
              <a:rPr lang="en-US" altLang="ko-KR" dirty="0">
                <a:solidFill>
                  <a:srgbClr val="000000"/>
                </a:solidFill>
              </a:rPr>
              <a:t>3.3 </a:t>
            </a:r>
            <a:r>
              <a:rPr lang="ko-KR" altLang="en-US" dirty="0">
                <a:solidFill>
                  <a:srgbClr val="000000"/>
                </a:solidFill>
              </a:rPr>
              <a:t>데이터 영역 맵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스크래핑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건강보험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국세청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부동산 자동차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grpSp>
        <p:nvGrpSpPr>
          <p:cNvPr id="173" name="그룹 172"/>
          <p:cNvGrpSpPr/>
          <p:nvPr/>
        </p:nvGrpSpPr>
        <p:grpSpPr>
          <a:xfrm>
            <a:off x="3992764" y="1569884"/>
            <a:ext cx="1583165" cy="974757"/>
            <a:chOff x="4004446" y="1137836"/>
            <a:chExt cx="1583165" cy="974757"/>
          </a:xfrm>
        </p:grpSpPr>
        <p:sp>
          <p:nvSpPr>
            <p:cNvPr id="5" name="원통 4"/>
            <p:cNvSpPr/>
            <p:nvPr/>
          </p:nvSpPr>
          <p:spPr>
            <a:xfrm>
              <a:off x="4004446" y="1137836"/>
              <a:ext cx="1583165" cy="974757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37911" y="1160748"/>
              <a:ext cx="1326005" cy="1804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스크래핑</a:t>
              </a:r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마스터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56814" y="1420176"/>
              <a:ext cx="688197" cy="12537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일련번호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56814" y="1633275"/>
              <a:ext cx="688197" cy="31956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각 스크래핑결과</a:t>
              </a:r>
            </a:p>
          </p:txBody>
        </p:sp>
      </p:grpSp>
      <p:cxnSp>
        <p:nvCxnSpPr>
          <p:cNvPr id="99" name="꺾인 연결선 98"/>
          <p:cNvCxnSpPr>
            <a:stCxn id="5" idx="3"/>
            <a:endCxn id="26" idx="1"/>
          </p:cNvCxnSpPr>
          <p:nvPr/>
        </p:nvCxnSpPr>
        <p:spPr>
          <a:xfrm rot="5400000">
            <a:off x="3178579" y="1247167"/>
            <a:ext cx="308295" cy="2903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5" idx="3"/>
            <a:endCxn id="66" idx="1"/>
          </p:cNvCxnSpPr>
          <p:nvPr/>
        </p:nvCxnSpPr>
        <p:spPr>
          <a:xfrm rot="5400000">
            <a:off x="4088528" y="2157116"/>
            <a:ext cx="308295" cy="1083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5" idx="3"/>
            <a:endCxn id="80" idx="1"/>
          </p:cNvCxnSpPr>
          <p:nvPr/>
        </p:nvCxnSpPr>
        <p:spPr>
          <a:xfrm rot="16200000" flipH="1">
            <a:off x="4839974" y="2489013"/>
            <a:ext cx="308295" cy="419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5" idx="3"/>
            <a:endCxn id="90" idx="1"/>
          </p:cNvCxnSpPr>
          <p:nvPr/>
        </p:nvCxnSpPr>
        <p:spPr>
          <a:xfrm rot="16200000" flipH="1">
            <a:off x="5599186" y="1729801"/>
            <a:ext cx="308295" cy="19379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" idx="3"/>
            <a:endCxn id="114" idx="1"/>
          </p:cNvCxnSpPr>
          <p:nvPr/>
        </p:nvCxnSpPr>
        <p:spPr>
          <a:xfrm rot="16200000" flipH="1">
            <a:off x="6389444" y="939544"/>
            <a:ext cx="308295" cy="35184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그룹 390"/>
          <p:cNvGrpSpPr/>
          <p:nvPr/>
        </p:nvGrpSpPr>
        <p:grpSpPr>
          <a:xfrm>
            <a:off x="921386" y="2852936"/>
            <a:ext cx="8110358" cy="2776804"/>
            <a:chOff x="523128" y="2405175"/>
            <a:chExt cx="8110358" cy="2776804"/>
          </a:xfrm>
        </p:grpSpPr>
        <p:grpSp>
          <p:nvGrpSpPr>
            <p:cNvPr id="389" name="그룹 388"/>
            <p:cNvGrpSpPr/>
            <p:nvPr/>
          </p:nvGrpSpPr>
          <p:grpSpPr>
            <a:xfrm>
              <a:off x="523128" y="2405175"/>
              <a:ext cx="1919435" cy="2582354"/>
              <a:chOff x="523128" y="2502400"/>
              <a:chExt cx="1919435" cy="2582354"/>
            </a:xfrm>
          </p:grpSpPr>
          <p:sp>
            <p:nvSpPr>
              <p:cNvPr id="26" name="원통 25"/>
              <p:cNvSpPr/>
              <p:nvPr/>
            </p:nvSpPr>
            <p:spPr>
              <a:xfrm>
                <a:off x="523128" y="2502400"/>
                <a:ext cx="1919435" cy="2582354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34343" y="2569426"/>
                <a:ext cx="104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스크래핑</a:t>
                </a:r>
                <a:r>
                  <a:rPr lang="en-US" altLang="ko-KR" b="1" dirty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건강보험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35072" y="3102539"/>
                <a:ext cx="1476000" cy="32763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납부확인서</a:t>
                </a: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35072" y="3833137"/>
                <a:ext cx="1476000" cy="32763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자격확인서</a:t>
                </a:r>
                <a:endPara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35072" y="3467449"/>
                <a:ext cx="1476000" cy="32841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자격득실확인서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35072" y="4281744"/>
                <a:ext cx="1476000" cy="27506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납부확인서상세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735072" y="4594091"/>
                <a:ext cx="1476000" cy="27506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자격확인서상세</a:t>
                </a:r>
              </a:p>
            </p:txBody>
          </p:sp>
        </p:grpSp>
        <p:grpSp>
          <p:nvGrpSpPr>
            <p:cNvPr id="387" name="그룹 386"/>
            <p:cNvGrpSpPr/>
            <p:nvPr/>
          </p:nvGrpSpPr>
          <p:grpSpPr>
            <a:xfrm>
              <a:off x="2475750" y="2405175"/>
              <a:ext cx="1629524" cy="2252292"/>
              <a:chOff x="2103981" y="2488401"/>
              <a:chExt cx="1629524" cy="2252292"/>
            </a:xfrm>
          </p:grpSpPr>
          <p:sp>
            <p:nvSpPr>
              <p:cNvPr id="66" name="원통 65"/>
              <p:cNvSpPr/>
              <p:nvPr/>
            </p:nvSpPr>
            <p:spPr>
              <a:xfrm>
                <a:off x="2128447" y="2488401"/>
                <a:ext cx="1605058" cy="2252292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103981" y="2557365"/>
                <a:ext cx="15932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스크래핑</a:t>
                </a:r>
                <a:r>
                  <a:rPr lang="en-US" altLang="ko-KR" b="1" dirty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국세청</a:t>
                </a: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199518" y="2963757"/>
                <a:ext cx="719698" cy="4952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표준재무제표</a:t>
                </a: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032318" y="2964103"/>
                <a:ext cx="659713" cy="4964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부가가치세과세표준</a:t>
                </a: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199517" y="3530169"/>
                <a:ext cx="1356563" cy="30464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사업자등록증명</a:t>
                </a:r>
                <a:endPara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199517" y="3882682"/>
                <a:ext cx="1356563" cy="30464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사업자상태조회</a:t>
                </a:r>
                <a:endPara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199517" y="4204393"/>
                <a:ext cx="1356563" cy="30464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납세사실증명</a:t>
                </a: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4137843" y="2405175"/>
              <a:ext cx="1335589" cy="1742836"/>
              <a:chOff x="4137843" y="2532352"/>
              <a:chExt cx="1335589" cy="1742836"/>
            </a:xfrm>
          </p:grpSpPr>
          <p:sp>
            <p:nvSpPr>
              <p:cNvPr id="80" name="원통 79"/>
              <p:cNvSpPr/>
              <p:nvPr/>
            </p:nvSpPr>
            <p:spPr>
              <a:xfrm>
                <a:off x="4137843" y="2532352"/>
                <a:ext cx="1335589" cy="1742836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7901" y="2601361"/>
                <a:ext cx="10354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스크래핑</a:t>
                </a:r>
                <a:r>
                  <a:rPr lang="en-US" altLang="ko-KR" b="1" dirty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부동산</a:t>
                </a: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408214" y="2995942"/>
                <a:ext cx="635343" cy="4952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KB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부동산</a:t>
                </a: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401298" y="3545367"/>
                <a:ext cx="1006545" cy="4964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대법원 등기부등본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552839" y="2405175"/>
              <a:ext cx="1542446" cy="2582354"/>
              <a:chOff x="5471161" y="2830549"/>
              <a:chExt cx="1773923" cy="2582354"/>
            </a:xfrm>
          </p:grpSpPr>
          <p:sp>
            <p:nvSpPr>
              <p:cNvPr id="90" name="원통 89"/>
              <p:cNvSpPr/>
              <p:nvPr/>
            </p:nvSpPr>
            <p:spPr>
              <a:xfrm>
                <a:off x="5471161" y="2830549"/>
                <a:ext cx="1773923" cy="2582354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695120" y="2900779"/>
                <a:ext cx="132600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스크래핑</a:t>
                </a:r>
                <a:r>
                  <a:rPr lang="en-US" altLang="ko-KR" b="1" dirty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자동차</a:t>
                </a: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744785" y="3341087"/>
                <a:ext cx="1288961" cy="38526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자동차 등록원부 조회</a:t>
                </a: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5744785" y="3766932"/>
                <a:ext cx="1288961" cy="4964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자동차민원 등록원부 자동차 통합조회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744785" y="4392050"/>
                <a:ext cx="1288961" cy="2111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eCar</a:t>
                </a:r>
                <a:endPara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5744785" y="4658367"/>
                <a:ext cx="1288961" cy="4952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NICE</a:t>
                </a: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블루마크</a:t>
                </a: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7175667" y="2405175"/>
              <a:ext cx="1457819" cy="2776804"/>
              <a:chOff x="5865491" y="2497392"/>
              <a:chExt cx="1457819" cy="2776804"/>
            </a:xfrm>
          </p:grpSpPr>
          <p:sp>
            <p:nvSpPr>
              <p:cNvPr id="114" name="원통 113"/>
              <p:cNvSpPr/>
              <p:nvPr/>
            </p:nvSpPr>
            <p:spPr>
              <a:xfrm>
                <a:off x="5865491" y="2497392"/>
                <a:ext cx="1457819" cy="2776804"/>
              </a:xfrm>
              <a:prstGeom prst="can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1400" dirty="0"/>
                  <a:t>전계좌조회</a:t>
                </a:r>
              </a:p>
              <a:p>
                <a:r>
                  <a:rPr lang="ko-KR" altLang="en-US" sz="1400" dirty="0"/>
                  <a:t>계좌잔액조회</a:t>
                </a:r>
              </a:p>
              <a:p>
                <a:r>
                  <a:rPr lang="ko-KR" altLang="en-US" sz="1400" dirty="0"/>
                  <a:t>계좌거래내역조회</a:t>
                </a: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955437" y="2566356"/>
                <a:ext cx="11721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스크래핑</a:t>
                </a:r>
                <a:r>
                  <a:rPr lang="en-US" altLang="ko-KR" b="1" dirty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은행</a:t>
                </a: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955438" y="3002672"/>
                <a:ext cx="864971" cy="2462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전계좌조회</a:t>
                </a: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5955438" y="3268987"/>
                <a:ext cx="1043320" cy="2462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계좌잔액조회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5955437" y="3535302"/>
                <a:ext cx="1255978" cy="2462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계좌거래내역조회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5955437" y="3801617"/>
                <a:ext cx="1135753" cy="2462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예적금계좌조회</a:t>
                </a: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5955438" y="4067934"/>
                <a:ext cx="1296000" cy="2462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예적금거래내역조회</a:t>
                </a: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5959976" y="4328382"/>
                <a:ext cx="1038782" cy="2462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펀드계좌조회</a:t>
                </a: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5959976" y="4597950"/>
                <a:ext cx="1038782" cy="24622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대출계좌조회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57188" indent="-357188"/>
            <a:r>
              <a:rPr lang="en-US" altLang="ko-KR" dirty="0">
                <a:solidFill>
                  <a:srgbClr val="000000"/>
                </a:solidFill>
              </a:rPr>
              <a:t>3.4 </a:t>
            </a:r>
            <a:r>
              <a:rPr kumimoji="0" lang="ko-KR" altLang="en-US" dirty="0">
                <a:solidFill>
                  <a:srgbClr val="000000"/>
                </a:solidFill>
              </a:rPr>
              <a:t>데이터</a:t>
            </a:r>
            <a:r>
              <a:rPr kumimoji="0" lang="en-US" altLang="ko-KR" dirty="0">
                <a:solidFill>
                  <a:srgbClr val="000000"/>
                </a:solidFill>
              </a:rPr>
              <a:t> </a:t>
            </a:r>
            <a:r>
              <a:rPr kumimoji="0" lang="ko-KR" altLang="en-US" dirty="0">
                <a:solidFill>
                  <a:srgbClr val="000000"/>
                </a:solidFill>
              </a:rPr>
              <a:t>영역과 어플리케이션 매핑</a:t>
            </a:r>
            <a:r>
              <a:rPr kumimoji="0" lang="en-US" altLang="ko-KR" dirty="0">
                <a:solidFill>
                  <a:srgbClr val="000000"/>
                </a:solidFill>
              </a:rPr>
              <a:t>(</a:t>
            </a:r>
            <a:r>
              <a:rPr kumimoji="0" lang="ko-KR" altLang="en-US" dirty="0">
                <a:solidFill>
                  <a:srgbClr val="000000"/>
                </a:solidFill>
              </a:rPr>
              <a:t>고객서비스</a:t>
            </a:r>
            <a:r>
              <a:rPr kumimoji="0" lang="en-US" altLang="ko-KR" dirty="0">
                <a:solidFill>
                  <a:srgbClr val="000000"/>
                </a:solidFill>
              </a:rPr>
              <a:t>:FRONT)</a:t>
            </a:r>
          </a:p>
          <a:p>
            <a:pPr marL="357188" indent="-357188"/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87764"/>
              </p:ext>
            </p:extLst>
          </p:nvPr>
        </p:nvGraphicFramePr>
        <p:xfrm>
          <a:off x="200472" y="800708"/>
          <a:ext cx="9397044" cy="553736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97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개발영역</a:t>
                      </a:r>
                    </a:p>
                  </a:txBody>
                  <a:tcPr marL="7912" marR="7912" marT="7912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</a:t>
                      </a:r>
                    </a:p>
                  </a:txBody>
                  <a:tcPr marL="7912" marR="7912" marT="7912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데이터영역</a:t>
                      </a:r>
                    </a:p>
                  </a:txBody>
                  <a:tcPr marL="7912" marR="7912" marT="7912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57">
                <a:tc rowSpan="14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고객관리 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상담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금융컨설팅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정보를 통한 금융컨설팅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정보를 통한 대출내역에 대한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고객관리 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가입여부 판단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메인 화면 디자인 및 스플래쉬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상품실행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상품실행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상품조회 영역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 표준화 영역</a:t>
                      </a:r>
                      <a:endParaRPr lang="en-US" altLang="ko-KR" sz="1000" u="none" strike="noStrike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고객정보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CFS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상품실행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상품조회 영역</a:t>
                      </a:r>
                      <a:endParaRPr lang="en-US" altLang="ko-KR" sz="1000" u="none" strike="noStrike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 표준화 영역</a:t>
                      </a:r>
                      <a:endParaRPr lang="en-US" altLang="ko-KR" sz="1000" u="none" strike="noStrike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 상품에 따라 부가 적인 스크래핑 영역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상품추전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고객정보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정보를 통한 소비관리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스크래핑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스크래핑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국세청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건강보험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은행 등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정보를 통한 개인 신용정보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고객정보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TOKEN,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고유영역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FCM, PUSH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정보를 통한 자산관리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증권사연계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증권사 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고객서비스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(FRONT)&gt;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고객관리 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고객정보 영역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KCB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 영역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64925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57188" indent="-357188"/>
            <a:r>
              <a:rPr lang="en-US" altLang="ko-KR" dirty="0">
                <a:solidFill>
                  <a:srgbClr val="000000"/>
                </a:solidFill>
              </a:rPr>
              <a:t>3.4 </a:t>
            </a:r>
            <a:r>
              <a:rPr kumimoji="0" lang="ko-KR" altLang="en-US" dirty="0">
                <a:solidFill>
                  <a:srgbClr val="000000"/>
                </a:solidFill>
              </a:rPr>
              <a:t>데이터</a:t>
            </a:r>
            <a:r>
              <a:rPr kumimoji="0" lang="en-US" altLang="ko-KR" dirty="0">
                <a:solidFill>
                  <a:srgbClr val="000000"/>
                </a:solidFill>
              </a:rPr>
              <a:t> </a:t>
            </a:r>
            <a:r>
              <a:rPr kumimoji="0" lang="ko-KR" altLang="en-US" dirty="0">
                <a:solidFill>
                  <a:srgbClr val="000000"/>
                </a:solidFill>
              </a:rPr>
              <a:t>영역과 어플리케이션 매핑</a:t>
            </a:r>
            <a:r>
              <a:rPr kumimoji="0" lang="en-US" altLang="ko-KR" dirty="0">
                <a:solidFill>
                  <a:srgbClr val="000000"/>
                </a:solidFill>
              </a:rPr>
              <a:t>(</a:t>
            </a:r>
            <a:r>
              <a:rPr kumimoji="0" lang="ko-KR" altLang="en-US" dirty="0">
                <a:solidFill>
                  <a:srgbClr val="000000"/>
                </a:solidFill>
              </a:rPr>
              <a:t>계정계</a:t>
            </a:r>
            <a:r>
              <a:rPr kumimoji="0" lang="en-US" altLang="ko-KR" dirty="0">
                <a:solidFill>
                  <a:srgbClr val="000000"/>
                </a:solidFill>
              </a:rPr>
              <a:t>)</a:t>
            </a:r>
          </a:p>
          <a:p>
            <a:pPr marL="357188" indent="-357188"/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33623"/>
              </p:ext>
            </p:extLst>
          </p:nvPr>
        </p:nvGraphicFramePr>
        <p:xfrm>
          <a:off x="200472" y="800709"/>
          <a:ext cx="9397044" cy="288032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97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9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개발영역</a:t>
                      </a:r>
                    </a:p>
                  </a:txBody>
                  <a:tcPr marL="7912" marR="7912" marT="7912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</a:t>
                      </a:r>
                    </a:p>
                  </a:txBody>
                  <a:tcPr marL="7912" marR="7912" marT="7912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데이터영역</a:t>
                      </a:r>
                    </a:p>
                  </a:txBody>
                  <a:tcPr marL="7912" marR="7912" marT="7912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31">
                <a:tc rowSpan="6"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 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금융사 기본정보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관리자정보 영역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권한관리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 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통계 영역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 회원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계정계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금융사관리자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 관리자 생성</a:t>
                      </a:r>
                      <a:endParaRPr lang="en-US" altLang="ko-KR" sz="100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1"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설정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24643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57188" indent="-357188"/>
            <a:r>
              <a:rPr lang="en-US" altLang="ko-KR" dirty="0">
                <a:solidFill>
                  <a:srgbClr val="000000"/>
                </a:solidFill>
              </a:rPr>
              <a:t>3.4 </a:t>
            </a:r>
            <a:r>
              <a:rPr kumimoji="0" lang="ko-KR" altLang="en-US" dirty="0">
                <a:solidFill>
                  <a:srgbClr val="000000"/>
                </a:solidFill>
              </a:rPr>
              <a:t>데이터</a:t>
            </a:r>
            <a:r>
              <a:rPr kumimoji="0" lang="en-US" altLang="ko-KR" dirty="0">
                <a:solidFill>
                  <a:srgbClr val="000000"/>
                </a:solidFill>
              </a:rPr>
              <a:t> </a:t>
            </a:r>
            <a:r>
              <a:rPr kumimoji="0" lang="ko-KR" altLang="en-US" dirty="0">
                <a:solidFill>
                  <a:srgbClr val="000000"/>
                </a:solidFill>
              </a:rPr>
              <a:t>영역과 어플리케이션 매핑</a:t>
            </a:r>
            <a:r>
              <a:rPr kumimoji="0" lang="en-US" altLang="ko-KR" dirty="0">
                <a:solidFill>
                  <a:srgbClr val="000000"/>
                </a:solidFill>
              </a:rPr>
              <a:t>(</a:t>
            </a:r>
            <a:r>
              <a:rPr kumimoji="0" lang="ko-KR" altLang="en-US" dirty="0">
                <a:solidFill>
                  <a:srgbClr val="000000"/>
                </a:solidFill>
              </a:rPr>
              <a:t>대외계</a:t>
            </a:r>
            <a:r>
              <a:rPr kumimoji="0" lang="en-US" altLang="ko-KR" dirty="0">
                <a:solidFill>
                  <a:srgbClr val="000000"/>
                </a:solidFill>
              </a:rPr>
              <a:t>)</a:t>
            </a:r>
          </a:p>
          <a:p>
            <a:pPr marL="357188" indent="-357188"/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969"/>
              </p:ext>
            </p:extLst>
          </p:nvPr>
        </p:nvGraphicFramePr>
        <p:xfrm>
          <a:off x="200472" y="800708"/>
          <a:ext cx="9397044" cy="226825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97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개발영역</a:t>
                      </a:r>
                    </a:p>
                  </a:txBody>
                  <a:tcPr marL="7912" marR="7912" marT="7912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</a:t>
                      </a:r>
                    </a:p>
                  </a:txBody>
                  <a:tcPr marL="7912" marR="7912" marT="7912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데이터영역</a:t>
                      </a:r>
                    </a:p>
                  </a:txBody>
                  <a:tcPr marL="7912" marR="7912" marT="7912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58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대외계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대외계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영역 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</a:t>
                      </a:r>
                      <a:r>
                        <a:rPr lang="ko-KR" altLang="en-US" sz="1000" u="none" strike="noStrike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단위별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세부 항목</a:t>
                      </a:r>
                      <a:endParaRPr lang="en-US" altLang="ko-KR" sz="1000" u="none" strike="noStrike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 통계 데이터 영역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대외계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금융사연계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금융사정보</a:t>
                      </a:r>
                      <a:r>
                        <a:rPr lang="en-US" altLang="ko-KR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Log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 통계 데이터 영역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대외계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 금감원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부동산정보 등</a:t>
                      </a:r>
                      <a:r>
                        <a:rPr lang="ko-KR" altLang="en-US" sz="100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외부 데이터 영역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대외계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실명인증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KCB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실명인증 관련 로그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184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4889820" y="1945290"/>
            <a:ext cx="533855" cy="4342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전용선</a:t>
            </a:r>
            <a:endParaRPr kumimoji="1"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cxnSp>
        <p:nvCxnSpPr>
          <p:cNvPr id="29" name="직선 화살표 연결선 28"/>
          <p:cNvCxnSpPr>
            <a:stCxn id="51" idx="2"/>
            <a:endCxn id="54" idx="3"/>
          </p:cNvCxnSpPr>
          <p:nvPr/>
        </p:nvCxnSpPr>
        <p:spPr>
          <a:xfrm>
            <a:off x="809810" y="1431791"/>
            <a:ext cx="218" cy="140026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8" idx="2"/>
          </p:cNvCxnSpPr>
          <p:nvPr/>
        </p:nvCxnSpPr>
        <p:spPr>
          <a:xfrm>
            <a:off x="7368541" y="1585680"/>
            <a:ext cx="9097" cy="53659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165"/>
          <p:cNvCxnSpPr>
            <a:stCxn id="120" idx="2"/>
            <a:endCxn id="4" idx="0"/>
          </p:cNvCxnSpPr>
          <p:nvPr/>
        </p:nvCxnSpPr>
        <p:spPr>
          <a:xfrm rot="5400000">
            <a:off x="3921527" y="4403922"/>
            <a:ext cx="242748" cy="38113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165"/>
          <p:cNvCxnSpPr>
            <a:stCxn id="38" idx="3"/>
            <a:endCxn id="178" idx="2"/>
          </p:cNvCxnSpPr>
          <p:nvPr/>
        </p:nvCxnSpPr>
        <p:spPr>
          <a:xfrm rot="5400000" flipH="1" flipV="1">
            <a:off x="6478250" y="2265208"/>
            <a:ext cx="741552" cy="1057225"/>
          </a:xfrm>
          <a:prstGeom prst="bentConnector3">
            <a:avLst>
              <a:gd name="adj1" fmla="val 31115"/>
            </a:avLst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2" idx="3"/>
            <a:endCxn id="21" idx="2"/>
          </p:cNvCxnSpPr>
          <p:nvPr/>
        </p:nvCxnSpPr>
        <p:spPr>
          <a:xfrm flipH="1" flipV="1">
            <a:off x="5156748" y="2379494"/>
            <a:ext cx="2992" cy="13068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202342" y="3445364"/>
            <a:ext cx="1219816" cy="3721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1" lang="ko-KR" altLang="en-US" sz="1000" b="1" dirty="0">
                <a:latin typeface="맑은 고딕" pitchFamily="50" charset="-127"/>
                <a:ea typeface="맑은 고딕" pitchFamily="50" charset="-127"/>
              </a:rPr>
              <a:t>증권사 </a:t>
            </a:r>
            <a:r>
              <a:rPr kumimoji="1" lang="en-US" altLang="ko-KR" sz="1000" b="1" dirty="0">
                <a:latin typeface="맑은 고딕" pitchFamily="50" charset="-127"/>
                <a:ea typeface="맑은 고딕" pitchFamily="50" charset="-127"/>
              </a:rPr>
              <a:t>API</a:t>
            </a:r>
            <a:r>
              <a:rPr kumimoji="1" lang="ko-KR" altLang="en-US" sz="1000" b="1" dirty="0">
                <a:latin typeface="맑은 고딕" pitchFamily="50" charset="-127"/>
                <a:ea typeface="맑은 고딕" pitchFamily="50" charset="-127"/>
              </a:rPr>
              <a:t>서버</a:t>
            </a:r>
            <a:endParaRPr kumimoji="1"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254326" y="1185570"/>
            <a:ext cx="1110967" cy="246221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ko-KR" altLang="en-US" sz="1000" b="1" dirty="0">
                <a:latin typeface="맑은 고딕" pitchFamily="50" charset="-127"/>
                <a:ea typeface="맑은 고딕" pitchFamily="50" charset="-127"/>
              </a:rPr>
              <a:t>코스콤증권 </a:t>
            </a:r>
            <a:r>
              <a:rPr kumimoji="1" lang="en-US" altLang="ko-KR" sz="1000" b="1" dirty="0">
                <a:latin typeface="맑은 고딕" pitchFamily="50" charset="-127"/>
                <a:ea typeface="맑은 고딕" pitchFamily="50" charset="-127"/>
              </a:rPr>
              <a:t>API</a:t>
            </a:r>
            <a:endParaRPr kumimoji="1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구름 모양 설명선 53"/>
          <p:cNvSpPr/>
          <p:nvPr/>
        </p:nvSpPr>
        <p:spPr>
          <a:xfrm>
            <a:off x="342904" y="2807230"/>
            <a:ext cx="934247" cy="434204"/>
          </a:xfrm>
          <a:prstGeom prst="cloudCallou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증권사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전용선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4736976" y="1185570"/>
            <a:ext cx="828084" cy="40011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금융사대출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전용선</a:t>
            </a:r>
          </a:p>
        </p:txBody>
      </p:sp>
      <p:cxnSp>
        <p:nvCxnSpPr>
          <p:cNvPr id="60" name="직선 화살표 연결선 59"/>
          <p:cNvCxnSpPr>
            <a:stCxn id="59" idx="2"/>
            <a:endCxn id="21" idx="0"/>
          </p:cNvCxnSpPr>
          <p:nvPr/>
        </p:nvCxnSpPr>
        <p:spPr>
          <a:xfrm>
            <a:off x="5151018" y="1585680"/>
            <a:ext cx="5730" cy="35961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442694" y="3204074"/>
            <a:ext cx="700585" cy="372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ko-KR" sz="1000" b="1" dirty="0">
                <a:latin typeface="맑은 고딕" pitchFamily="50" charset="-127"/>
                <a:ea typeface="맑은 고딕" pitchFamily="50" charset="-127"/>
              </a:rPr>
              <a:t>FEP</a:t>
            </a:r>
            <a:r>
              <a:rPr kumimoji="1" lang="ko-KR" altLang="en-US" sz="1000" b="1" dirty="0">
                <a:latin typeface="맑은 고딕" pitchFamily="50" charset="-127"/>
                <a:ea typeface="맑은 고딕" pitchFamily="50" charset="-127"/>
              </a:rPr>
              <a:t>서버</a:t>
            </a:r>
            <a:endParaRPr kumimoji="1"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57188" indent="-357188"/>
            <a:r>
              <a:rPr lang="en-US" altLang="ko-KR" dirty="0">
                <a:solidFill>
                  <a:srgbClr val="000000"/>
                </a:solidFill>
              </a:rPr>
              <a:t>3.5 </a:t>
            </a:r>
            <a:r>
              <a:rPr lang="ko-KR" altLang="en-US" dirty="0">
                <a:solidFill>
                  <a:srgbClr val="000000"/>
                </a:solidFill>
              </a:rPr>
              <a:t>데이터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흐름</a:t>
            </a:r>
            <a:endParaRPr lang="en-US" altLang="ko-KR" dirty="0">
              <a:solidFill>
                <a:srgbClr val="000000"/>
              </a:solidFill>
            </a:endParaRPr>
          </a:p>
          <a:p>
            <a:pPr marL="357188" indent="-357188"/>
            <a:r>
              <a:rPr lang="en-US" altLang="ko-KR" sz="1400" dirty="0">
                <a:solidFill>
                  <a:srgbClr val="000000"/>
                </a:solidFill>
              </a:rPr>
              <a:t>      - </a:t>
            </a:r>
            <a:r>
              <a:rPr lang="ko-KR" altLang="en-US" sz="1400" dirty="0">
                <a:solidFill>
                  <a:srgbClr val="000000"/>
                </a:solidFill>
              </a:rPr>
              <a:t>전체 데이터 흐름</a:t>
            </a:r>
            <a:r>
              <a:rPr lang="en-US" altLang="ko-KR" sz="1400" dirty="0">
                <a:solidFill>
                  <a:srgbClr val="000000"/>
                </a:solidFill>
              </a:rPr>
              <a:t>    </a:t>
            </a:r>
            <a:endParaRPr lang="en-US" altLang="ko-KR" sz="1400" dirty="0"/>
          </a:p>
        </p:txBody>
      </p:sp>
      <p:cxnSp>
        <p:nvCxnSpPr>
          <p:cNvPr id="20" name="꺾인 연결선 19"/>
          <p:cNvCxnSpPr>
            <a:stCxn id="120" idx="0"/>
            <a:endCxn id="38" idx="1"/>
          </p:cNvCxnSpPr>
          <p:nvPr/>
        </p:nvCxnSpPr>
        <p:spPr>
          <a:xfrm rot="5400000" flipH="1" flipV="1">
            <a:off x="5013206" y="2793775"/>
            <a:ext cx="527470" cy="208694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27"/>
          <p:cNvSpPr txBox="1">
            <a:spLocks noChangeArrowheads="1"/>
          </p:cNvSpPr>
          <p:nvPr/>
        </p:nvSpPr>
        <p:spPr bwMode="auto">
          <a:xfrm>
            <a:off x="7001515" y="1185570"/>
            <a:ext cx="734051" cy="40011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금융사 상품</a:t>
            </a:r>
            <a:endParaRPr kumimoji="1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7198021" y="3521746"/>
            <a:ext cx="2556000" cy="2520280"/>
            <a:chOff x="7419320" y="3615136"/>
            <a:chExt cx="2556000" cy="2520280"/>
          </a:xfrm>
        </p:grpSpPr>
        <p:sp>
          <p:nvSpPr>
            <p:cNvPr id="165" name="직사각형 164"/>
            <p:cNvSpPr/>
            <p:nvPr/>
          </p:nvSpPr>
          <p:spPr>
            <a:xfrm>
              <a:off x="7419320" y="3615136"/>
              <a:ext cx="2556000" cy="2520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7673312" y="3796695"/>
              <a:ext cx="2101753" cy="2146442"/>
              <a:chOff x="7116464" y="4203171"/>
              <a:chExt cx="2101753" cy="214644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8517632" y="5977479"/>
                <a:ext cx="700585" cy="3721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ko-KR" altLang="en-US" sz="1000" b="1">
                    <a:latin typeface="맑은 고딕" pitchFamily="50" charset="-127"/>
                    <a:ea typeface="맑은 고딕" pitchFamily="50" charset="-127"/>
                  </a:rPr>
                  <a:t>대출</a:t>
                </a:r>
                <a:endParaRPr kumimoji="1" lang="en-US" altLang="ko-KR" sz="1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7116464" y="5977479"/>
                <a:ext cx="700585" cy="3721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ko-KR" altLang="en-US" sz="1000" b="1" dirty="0">
                    <a:latin typeface="맑은 고딕" pitchFamily="50" charset="-127"/>
                    <a:ea typeface="맑은 고딕" pitchFamily="50" charset="-127"/>
                  </a:rPr>
                  <a:t>고객정보</a:t>
                </a:r>
                <a:endParaRPr kumimoji="1" lang="en-US" altLang="ko-KR" sz="1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꺾인 연결선 165"/>
              <p:cNvCxnSpPr>
                <a:stCxn id="8" idx="3"/>
                <a:endCxn id="47" idx="2"/>
              </p:cNvCxnSpPr>
              <p:nvPr/>
            </p:nvCxnSpPr>
            <p:spPr>
              <a:xfrm flipV="1">
                <a:off x="7817049" y="5775819"/>
                <a:ext cx="350291" cy="387727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6"/>
              <p:cNvSpPr>
                <a:spLocks noChangeArrowheads="1"/>
              </p:cNvSpPr>
              <p:nvPr/>
            </p:nvSpPr>
            <p:spPr bwMode="auto">
              <a:xfrm>
                <a:off x="7817049" y="4203171"/>
                <a:ext cx="700585" cy="3721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latinLnBrk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r>
                  <a:rPr kumimoji="1"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Mobile</a:t>
                </a:r>
              </a:p>
              <a:p>
                <a:pPr algn="ctr" latinLnBrk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r>
                  <a:rPr kumimoji="1" lang="ko-KR" altLang="en-US" sz="1000" b="1" dirty="0">
                    <a:latin typeface="맑은 고딕" pitchFamily="50" charset="-127"/>
                    <a:ea typeface="맑은 고딕" pitchFamily="50" charset="-127"/>
                  </a:rPr>
                  <a:t>접속</a:t>
                </a:r>
                <a:endParaRPr kumimoji="1" lang="en-US" altLang="ko-KR" sz="1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7" name="Text Box 27"/>
              <p:cNvSpPr txBox="1">
                <a:spLocks noChangeArrowheads="1"/>
              </p:cNvSpPr>
              <p:nvPr/>
            </p:nvSpPr>
            <p:spPr bwMode="auto">
              <a:xfrm>
                <a:off x="7700216" y="5529598"/>
                <a:ext cx="934247" cy="246221"/>
              </a:xfrm>
              <a:prstGeom prst="rect">
                <a:avLst/>
              </a:prstGeom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</a:gradFill>
              <a:ln w="19050">
                <a:solidFill>
                  <a:schemeClr val="accent1">
                    <a:shade val="95000"/>
                    <a:satMod val="105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en-US" altLang="ko-KR" sz="1000" b="1">
                    <a:latin typeface="맑은 고딕" pitchFamily="50" charset="-127"/>
                    <a:ea typeface="맑은 고딕" pitchFamily="50" charset="-127"/>
                  </a:rPr>
                  <a:t>MOBILE</a:t>
                </a:r>
                <a:endParaRPr kumimoji="1"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화살표 연결선 47"/>
              <p:cNvCxnSpPr>
                <a:stCxn id="49" idx="3"/>
                <a:endCxn id="46" idx="2"/>
              </p:cNvCxnSpPr>
              <p:nvPr/>
            </p:nvCxnSpPr>
            <p:spPr>
              <a:xfrm flipV="1">
                <a:off x="8167341" y="4575305"/>
                <a:ext cx="1" cy="269608"/>
              </a:xfrm>
              <a:prstGeom prst="straightConnector1">
                <a:avLst/>
              </a:prstGeom>
              <a:ln w="12700" cmpd="sng">
                <a:solidFill>
                  <a:srgbClr val="FF0000"/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구름 모양 설명선 48"/>
              <p:cNvSpPr/>
              <p:nvPr/>
            </p:nvSpPr>
            <p:spPr>
              <a:xfrm>
                <a:off x="7500021" y="4820087"/>
                <a:ext cx="1334639" cy="434204"/>
              </a:xfrm>
              <a:prstGeom prst="cloudCallout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인터넷</a:t>
                </a:r>
              </a:p>
            </p:txBody>
          </p:sp>
          <p:cxnSp>
            <p:nvCxnSpPr>
              <p:cNvPr id="63" name="직선 화살표 연결선 62"/>
              <p:cNvCxnSpPr>
                <a:stCxn id="47" idx="0"/>
                <a:endCxn id="49" idx="1"/>
              </p:cNvCxnSpPr>
              <p:nvPr/>
            </p:nvCxnSpPr>
            <p:spPr>
              <a:xfrm flipV="1">
                <a:off x="8167340" y="5253829"/>
                <a:ext cx="1" cy="275769"/>
              </a:xfrm>
              <a:prstGeom prst="straightConnector1">
                <a:avLst/>
              </a:prstGeom>
              <a:ln w="12700" cmpd="sng">
                <a:solidFill>
                  <a:srgbClr val="FF0000"/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꺾인 연결선 165"/>
              <p:cNvCxnSpPr>
                <a:stCxn id="7" idx="1"/>
                <a:endCxn id="47" idx="2"/>
              </p:cNvCxnSpPr>
              <p:nvPr/>
            </p:nvCxnSpPr>
            <p:spPr>
              <a:xfrm rot="10800000">
                <a:off x="8167340" y="5775820"/>
                <a:ext cx="350292" cy="387727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0" name="Rectangle 6"/>
          <p:cNvSpPr>
            <a:spLocks noChangeArrowheads="1"/>
          </p:cNvSpPr>
          <p:nvPr/>
        </p:nvSpPr>
        <p:spPr bwMode="auto">
          <a:xfrm>
            <a:off x="3185747" y="4100982"/>
            <a:ext cx="2095443" cy="3721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WAS</a:t>
            </a:r>
            <a:endParaRPr kumimoji="1"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8" name="꺾인 연결선 165"/>
          <p:cNvCxnSpPr>
            <a:stCxn id="50" idx="3"/>
            <a:endCxn id="120" idx="1"/>
          </p:cNvCxnSpPr>
          <p:nvPr/>
        </p:nvCxnSpPr>
        <p:spPr>
          <a:xfrm>
            <a:off x="1422158" y="3631431"/>
            <a:ext cx="1763589" cy="655618"/>
          </a:xfrm>
          <a:prstGeom prst="bentConnector3">
            <a:avLst>
              <a:gd name="adj1" fmla="val 56184"/>
            </a:avLst>
          </a:pr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65"/>
          <p:cNvCxnSpPr>
            <a:stCxn id="67" idx="2"/>
            <a:endCxn id="120" idx="0"/>
          </p:cNvCxnSpPr>
          <p:nvPr/>
        </p:nvCxnSpPr>
        <p:spPr>
          <a:xfrm rot="5400000">
            <a:off x="4250841" y="3558836"/>
            <a:ext cx="524774" cy="55951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65"/>
          <p:cNvCxnSpPr>
            <a:stCxn id="120" idx="0"/>
            <a:endCxn id="67" idx="2"/>
          </p:cNvCxnSpPr>
          <p:nvPr/>
        </p:nvCxnSpPr>
        <p:spPr>
          <a:xfrm rot="5400000" flipH="1" flipV="1">
            <a:off x="4250841" y="3558836"/>
            <a:ext cx="524774" cy="55951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/>
          <p:cNvGrpSpPr/>
          <p:nvPr/>
        </p:nvGrpSpPr>
        <p:grpSpPr>
          <a:xfrm>
            <a:off x="537249" y="2777212"/>
            <a:ext cx="6438459" cy="1129197"/>
            <a:chOff x="412453" y="2226586"/>
            <a:chExt cx="6438459" cy="1129197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412453" y="3355783"/>
              <a:ext cx="6436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412453" y="2226586"/>
              <a:ext cx="6436336" cy="550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 flipV="1">
              <a:off x="6850912" y="2232094"/>
              <a:ext cx="0" cy="112368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꺾인 연결선 165"/>
          <p:cNvCxnSpPr>
            <a:stCxn id="38" idx="2"/>
            <a:endCxn id="46" idx="0"/>
          </p:cNvCxnSpPr>
          <p:nvPr/>
        </p:nvCxnSpPr>
        <p:spPr>
          <a:xfrm>
            <a:off x="6820069" y="3356872"/>
            <a:ext cx="1682822" cy="346433"/>
          </a:xfrm>
          <a:prstGeom prst="bentConnector2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모양 설명선 71"/>
          <p:cNvSpPr/>
          <p:nvPr/>
        </p:nvSpPr>
        <p:spPr>
          <a:xfrm>
            <a:off x="4659250" y="2485350"/>
            <a:ext cx="1000979" cy="434204"/>
          </a:xfrm>
          <a:prstGeom prst="cloudCallou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전용선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>
            <a:stCxn id="88" idx="2"/>
            <a:endCxn id="178" idx="0"/>
          </p:cNvCxnSpPr>
          <p:nvPr/>
        </p:nvCxnSpPr>
        <p:spPr>
          <a:xfrm>
            <a:off x="7368541" y="1585680"/>
            <a:ext cx="9098" cy="4031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0"/>
          <p:cNvSpPr>
            <a:spLocks noChangeArrowheads="1"/>
          </p:cNvSpPr>
          <p:nvPr/>
        </p:nvSpPr>
        <p:spPr bwMode="auto">
          <a:xfrm>
            <a:off x="7110711" y="1988840"/>
            <a:ext cx="533855" cy="4342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ko-KR" altLang="en-US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인터넷</a:t>
            </a:r>
            <a:endParaRPr kumimoji="1"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cxnSp>
        <p:nvCxnSpPr>
          <p:cNvPr id="181" name="꺾인 연결선 180"/>
          <p:cNvCxnSpPr>
            <a:stCxn id="120" idx="0"/>
            <a:endCxn id="184" idx="2"/>
          </p:cNvCxnSpPr>
          <p:nvPr/>
        </p:nvCxnSpPr>
        <p:spPr>
          <a:xfrm rot="16200000" flipV="1">
            <a:off x="3049004" y="2916517"/>
            <a:ext cx="1525391" cy="843540"/>
          </a:xfrm>
          <a:prstGeom prst="bentConnector3">
            <a:avLst>
              <a:gd name="adj1" fmla="val 17597"/>
            </a:avLst>
          </a:prstGeom>
          <a:ln w="12700" cmpd="sng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0"/>
          <p:cNvSpPr>
            <a:spLocks noChangeArrowheads="1"/>
          </p:cNvSpPr>
          <p:nvPr/>
        </p:nvSpPr>
        <p:spPr bwMode="auto">
          <a:xfrm>
            <a:off x="3123001" y="2141387"/>
            <a:ext cx="533855" cy="4342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ko-KR" altLang="en-US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인터넷</a:t>
            </a:r>
            <a:endParaRPr kumimoji="1"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sp>
        <p:nvSpPr>
          <p:cNvPr id="185" name="Text Box 27"/>
          <p:cNvSpPr txBox="1">
            <a:spLocks noChangeArrowheads="1"/>
          </p:cNvSpPr>
          <p:nvPr/>
        </p:nvSpPr>
        <p:spPr bwMode="auto">
          <a:xfrm>
            <a:off x="2628482" y="1185570"/>
            <a:ext cx="734051" cy="55399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스크래핑 </a:t>
            </a:r>
            <a:endParaRPr kumimoji="1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APP</a:t>
            </a:r>
          </a:p>
          <a:p>
            <a:pPr algn="ctr"/>
            <a:endParaRPr kumimoji="1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구름 모양 설명선 179"/>
          <p:cNvSpPr/>
          <p:nvPr/>
        </p:nvSpPr>
        <p:spPr>
          <a:xfrm>
            <a:off x="2867061" y="2871123"/>
            <a:ext cx="1000979" cy="434204"/>
          </a:xfrm>
          <a:prstGeom prst="cloudCallou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인터넷</a:t>
            </a:r>
          </a:p>
        </p:txBody>
      </p:sp>
      <p:sp>
        <p:nvSpPr>
          <p:cNvPr id="38" name="구름 모양 설명선 37"/>
          <p:cNvSpPr/>
          <p:nvPr/>
        </p:nvSpPr>
        <p:spPr>
          <a:xfrm>
            <a:off x="5819924" y="3139770"/>
            <a:ext cx="1000979" cy="434204"/>
          </a:xfrm>
          <a:prstGeom prst="cloudCallou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인터넷</a:t>
            </a:r>
          </a:p>
        </p:txBody>
      </p:sp>
      <p:grpSp>
        <p:nvGrpSpPr>
          <p:cNvPr id="199" name="그룹 198"/>
          <p:cNvGrpSpPr/>
          <p:nvPr/>
        </p:nvGrpSpPr>
        <p:grpSpPr>
          <a:xfrm>
            <a:off x="2423473" y="4715864"/>
            <a:ext cx="2857717" cy="657234"/>
            <a:chOff x="2449217" y="4463954"/>
            <a:chExt cx="2857717" cy="657234"/>
          </a:xfrm>
        </p:grpSpPr>
        <p:sp>
          <p:nvSpPr>
            <p:cNvPr id="4" name="직사각형 3"/>
            <p:cNvSpPr/>
            <p:nvPr/>
          </p:nvSpPr>
          <p:spPr>
            <a:xfrm>
              <a:off x="2449217" y="4463954"/>
              <a:ext cx="2857717" cy="657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3798954" y="4829084"/>
              <a:ext cx="767654" cy="2625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kumimoji="1" lang="ko-KR" altLang="en-US" sz="1000" b="1" dirty="0">
                  <a:latin typeface="맑은 고딕" pitchFamily="50" charset="-127"/>
                  <a:ea typeface="맑은 고딕" pitchFamily="50" charset="-127"/>
                </a:rPr>
                <a:t>스크래핑</a:t>
              </a:r>
              <a:endParaRPr kumimoji="1"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3798954" y="4529976"/>
              <a:ext cx="767654" cy="2625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대출정보</a:t>
              </a:r>
              <a:endParaRPr kumimoji="1"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96" name="그룹 195"/>
            <p:cNvGrpSpPr/>
            <p:nvPr/>
          </p:nvGrpSpPr>
          <p:grpSpPr>
            <a:xfrm>
              <a:off x="2522565" y="4536980"/>
              <a:ext cx="1206299" cy="547695"/>
              <a:chOff x="2522565" y="4536980"/>
              <a:chExt cx="1206299" cy="547695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089294" y="4536980"/>
                <a:ext cx="639570" cy="5476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상품</a:t>
                </a:r>
                <a:r>
                  <a:rPr kumimoji="1"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DB</a:t>
                </a:r>
              </a:p>
            </p:txBody>
          </p:sp>
          <p:sp>
            <p:nvSpPr>
              <p:cNvPr id="195" name="Rectangle 6"/>
              <p:cNvSpPr>
                <a:spLocks noChangeArrowheads="1"/>
              </p:cNvSpPr>
              <p:nvPr/>
            </p:nvSpPr>
            <p:spPr bwMode="auto">
              <a:xfrm>
                <a:off x="2522565" y="4536980"/>
                <a:ext cx="516867" cy="5476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고객</a:t>
                </a:r>
                <a:r>
                  <a:rPr kumimoji="1"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DB</a:t>
                </a:r>
              </a:p>
            </p:txBody>
          </p:sp>
        </p:grpSp>
        <p:sp>
          <p:nvSpPr>
            <p:cNvPr id="198" name="Rectangle 6"/>
            <p:cNvSpPr>
              <a:spLocks noChangeArrowheads="1"/>
            </p:cNvSpPr>
            <p:nvPr/>
          </p:nvSpPr>
          <p:spPr bwMode="auto">
            <a:xfrm>
              <a:off x="4627621" y="4536980"/>
              <a:ext cx="639570" cy="5476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kumimoji="1"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신용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DB</a:t>
              </a:r>
            </a:p>
          </p:txBody>
        </p:sp>
      </p:grpSp>
      <p:cxnSp>
        <p:nvCxnSpPr>
          <p:cNvPr id="205" name="직선 화살표 연결선 204"/>
          <p:cNvCxnSpPr>
            <a:stCxn id="208" idx="2"/>
            <a:endCxn id="209" idx="3"/>
          </p:cNvCxnSpPr>
          <p:nvPr/>
        </p:nvCxnSpPr>
        <p:spPr>
          <a:xfrm>
            <a:off x="2026037" y="1431791"/>
            <a:ext cx="218" cy="12562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 Box 27"/>
          <p:cNvSpPr txBox="1">
            <a:spLocks noChangeArrowheads="1"/>
          </p:cNvSpPr>
          <p:nvPr/>
        </p:nvSpPr>
        <p:spPr bwMode="auto">
          <a:xfrm>
            <a:off x="1470553" y="1185570"/>
            <a:ext cx="1110967" cy="246221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000" b="1" dirty="0">
                <a:latin typeface="맑은 고딕" pitchFamily="50" charset="-127"/>
                <a:ea typeface="맑은 고딕" pitchFamily="50" charset="-127"/>
              </a:rPr>
              <a:t>KCB</a:t>
            </a:r>
            <a:r>
              <a:rPr kumimoji="1" lang="ko-KR" altLang="en-US" sz="1000" b="1" dirty="0">
                <a:latin typeface="맑은 고딕" pitchFamily="50" charset="-127"/>
                <a:ea typeface="맑은 고딕" pitchFamily="50" charset="-127"/>
              </a:rPr>
              <a:t>신용정보</a:t>
            </a:r>
          </a:p>
        </p:txBody>
      </p:sp>
      <p:sp>
        <p:nvSpPr>
          <p:cNvPr id="209" name="구름 모양 설명선 208"/>
          <p:cNvSpPr/>
          <p:nvPr/>
        </p:nvSpPr>
        <p:spPr>
          <a:xfrm>
            <a:off x="1559131" y="2663214"/>
            <a:ext cx="934247" cy="434204"/>
          </a:xfrm>
          <a:prstGeom prst="cloudCallou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KCB</a:t>
            </a:r>
            <a:r>
              <a:rPr lang="ko-KR" altLang="en-US" sz="1000" dirty="0">
                <a:solidFill>
                  <a:schemeClr val="tx1"/>
                </a:solidFill>
              </a:rPr>
              <a:t>전용선</a:t>
            </a:r>
          </a:p>
        </p:txBody>
      </p:sp>
      <p:cxnSp>
        <p:nvCxnSpPr>
          <p:cNvPr id="210" name="꺾인 연결선 165"/>
          <p:cNvCxnSpPr>
            <a:stCxn id="209" idx="1"/>
            <a:endCxn id="120" idx="1"/>
          </p:cNvCxnSpPr>
          <p:nvPr/>
        </p:nvCxnSpPr>
        <p:spPr>
          <a:xfrm rot="16200000" flipH="1">
            <a:off x="2010955" y="3112256"/>
            <a:ext cx="1190093" cy="1159492"/>
          </a:xfrm>
          <a:prstGeom prst="bentConnector2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 165"/>
          <p:cNvCxnSpPr>
            <a:stCxn id="54" idx="1"/>
            <a:endCxn id="50" idx="0"/>
          </p:cNvCxnSpPr>
          <p:nvPr/>
        </p:nvCxnSpPr>
        <p:spPr>
          <a:xfrm rot="16200000" flipH="1">
            <a:off x="708943" y="3342057"/>
            <a:ext cx="204392" cy="222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165"/>
          <p:cNvCxnSpPr>
            <a:stCxn id="120" idx="2"/>
            <a:endCxn id="4" idx="0"/>
          </p:cNvCxnSpPr>
          <p:nvPr/>
        </p:nvCxnSpPr>
        <p:spPr>
          <a:xfrm rot="5400000">
            <a:off x="3921527" y="4403922"/>
            <a:ext cx="242748" cy="38113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꺾인 연결선 165"/>
          <p:cNvCxnSpPr>
            <a:stCxn id="67" idx="0"/>
            <a:endCxn id="72" idx="1"/>
          </p:cNvCxnSpPr>
          <p:nvPr/>
        </p:nvCxnSpPr>
        <p:spPr>
          <a:xfrm rot="5400000" flipH="1" flipV="1">
            <a:off x="4833872" y="2878207"/>
            <a:ext cx="284982" cy="36675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 Box 27"/>
          <p:cNvSpPr txBox="1">
            <a:spLocks noChangeArrowheads="1"/>
          </p:cNvSpPr>
          <p:nvPr/>
        </p:nvSpPr>
        <p:spPr bwMode="auto">
          <a:xfrm>
            <a:off x="3404828" y="1177588"/>
            <a:ext cx="734051" cy="540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스크래핑 </a:t>
            </a:r>
            <a:endParaRPr kumimoji="1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Server to Server</a:t>
            </a:r>
            <a:endParaRPr kumimoji="1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Text Box 27"/>
          <p:cNvSpPr txBox="1">
            <a:spLocks noChangeArrowheads="1"/>
          </p:cNvSpPr>
          <p:nvPr/>
        </p:nvSpPr>
        <p:spPr bwMode="auto">
          <a:xfrm>
            <a:off x="9091314" y="3267030"/>
            <a:ext cx="679183" cy="246221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0000"/>
              </a:lnSpc>
              <a:buClrTx/>
              <a:buSzTx/>
              <a:buFontTx/>
              <a:buNone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고객</a:t>
            </a:r>
            <a:endParaRPr kumimoji="1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4" name="꺾인 연결선 165"/>
          <p:cNvCxnSpPr>
            <a:stCxn id="234" idx="2"/>
            <a:endCxn id="184" idx="3"/>
          </p:cNvCxnSpPr>
          <p:nvPr/>
        </p:nvCxnSpPr>
        <p:spPr>
          <a:xfrm rot="5400000">
            <a:off x="3393905" y="1980539"/>
            <a:ext cx="640901" cy="114998"/>
          </a:xfrm>
          <a:prstGeom prst="bentConnector2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54" idx="2"/>
            <a:endCxn id="253" idx="0"/>
          </p:cNvCxnSpPr>
          <p:nvPr/>
        </p:nvCxnSpPr>
        <p:spPr>
          <a:xfrm>
            <a:off x="8498105" y="1582564"/>
            <a:ext cx="4392" cy="53659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10"/>
          <p:cNvSpPr>
            <a:spLocks noChangeArrowheads="1"/>
          </p:cNvSpPr>
          <p:nvPr/>
        </p:nvSpPr>
        <p:spPr bwMode="auto">
          <a:xfrm>
            <a:off x="8235569" y="2119163"/>
            <a:ext cx="533855" cy="4342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ko-KR" altLang="en-US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인터넷</a:t>
            </a:r>
            <a:endParaRPr kumimoji="1"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sp>
        <p:nvSpPr>
          <p:cNvPr id="254" name="Text Box 27"/>
          <p:cNvSpPr txBox="1">
            <a:spLocks noChangeArrowheads="1"/>
          </p:cNvSpPr>
          <p:nvPr/>
        </p:nvSpPr>
        <p:spPr bwMode="auto">
          <a:xfrm>
            <a:off x="7875428" y="1182454"/>
            <a:ext cx="1245353" cy="40011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금감원 상품 등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8" name="꺾인 연결선 165"/>
          <p:cNvCxnSpPr>
            <a:stCxn id="253" idx="2"/>
            <a:endCxn id="38" idx="2"/>
          </p:cNvCxnSpPr>
          <p:nvPr/>
        </p:nvCxnSpPr>
        <p:spPr>
          <a:xfrm rot="5400000">
            <a:off x="7259531" y="2113905"/>
            <a:ext cx="803505" cy="1682428"/>
          </a:xfrm>
          <a:prstGeom prst="bentConnector2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그룹 270"/>
          <p:cNvGrpSpPr/>
          <p:nvPr/>
        </p:nvGrpSpPr>
        <p:grpSpPr>
          <a:xfrm>
            <a:off x="5660228" y="1189753"/>
            <a:ext cx="843497" cy="1197287"/>
            <a:chOff x="5764079" y="1189753"/>
            <a:chExt cx="843497" cy="1197287"/>
          </a:xfrm>
        </p:grpSpPr>
        <p:sp>
          <p:nvSpPr>
            <p:cNvPr id="262" name="Text Box 27"/>
            <p:cNvSpPr txBox="1">
              <a:spLocks noChangeArrowheads="1"/>
            </p:cNvSpPr>
            <p:nvPr/>
          </p:nvSpPr>
          <p:spPr bwMode="auto">
            <a:xfrm>
              <a:off x="5764079" y="1189753"/>
              <a:ext cx="843497" cy="400110"/>
            </a:xfrm>
            <a:prstGeom prst="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 w="19050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금융사대출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1000" dirty="0">
                  <a:latin typeface="맑은 고딕" pitchFamily="50" charset="-127"/>
                  <a:ea typeface="맑은 고딕" pitchFamily="50" charset="-127"/>
                </a:rPr>
                <a:t>http</a:t>
              </a:r>
              <a:endParaRPr kumimoji="1"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3" name="직선 화살표 연결선 262"/>
            <p:cNvCxnSpPr>
              <a:stCxn id="262" idx="2"/>
              <a:endCxn id="264" idx="0"/>
            </p:cNvCxnSpPr>
            <p:nvPr/>
          </p:nvCxnSpPr>
          <p:spPr>
            <a:xfrm>
              <a:off x="6185828" y="1589863"/>
              <a:ext cx="10985" cy="36297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10"/>
            <p:cNvSpPr>
              <a:spLocks noChangeArrowheads="1"/>
            </p:cNvSpPr>
            <p:nvPr/>
          </p:nvSpPr>
          <p:spPr bwMode="auto">
            <a:xfrm>
              <a:off x="5929885" y="1952836"/>
              <a:ext cx="533855" cy="4342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kumimoji="1" lang="ko-KR" altLang="en-US" sz="1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인터넷</a:t>
              </a:r>
              <a:endParaRPr kumimoji="1"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defRPr/>
              </a:pPr>
              <a:r>
                <a:rPr kumimoji="1"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I/F</a:t>
              </a:r>
            </a:p>
          </p:txBody>
        </p:sp>
      </p:grpSp>
      <p:cxnSp>
        <p:nvCxnSpPr>
          <p:cNvPr id="266" name="꺾인 연결선 165"/>
          <p:cNvCxnSpPr>
            <a:stCxn id="38" idx="3"/>
            <a:endCxn id="264" idx="2"/>
          </p:cNvCxnSpPr>
          <p:nvPr/>
        </p:nvCxnSpPr>
        <p:spPr>
          <a:xfrm rot="16200000" flipV="1">
            <a:off x="5817910" y="2662092"/>
            <a:ext cx="777556" cy="227452"/>
          </a:xfrm>
          <a:prstGeom prst="bentConnector3">
            <a:avLst>
              <a:gd name="adj1" fmla="val 29870"/>
            </a:avLst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꺾인 연결선 165"/>
          <p:cNvCxnSpPr>
            <a:stCxn id="185" idx="2"/>
            <a:endCxn id="184" idx="1"/>
          </p:cNvCxnSpPr>
          <p:nvPr/>
        </p:nvCxnSpPr>
        <p:spPr>
          <a:xfrm rot="16200000" flipH="1">
            <a:off x="2749794" y="1985281"/>
            <a:ext cx="618921" cy="127493"/>
          </a:xfrm>
          <a:prstGeom prst="bentConnector2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319338" y="3355975"/>
            <a:ext cx="544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ko-KR" sz="3200" b="1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End of Documents</a:t>
            </a:r>
          </a:p>
        </p:txBody>
      </p:sp>
    </p:spTree>
    <p:extLst>
      <p:ext uri="{BB962C8B-B14F-4D97-AF65-F5344CB8AC3E}">
        <p14:creationId xmlns:p14="http://schemas.microsoft.com/office/powerpoint/2010/main" val="34416367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160912" y="2432680"/>
            <a:ext cx="5757788" cy="3190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2"/>
              </a:buClr>
              <a:buSzPct val="100000"/>
              <a:defRPr/>
            </a:pPr>
            <a:endParaRPr kumimoji="0" lang="ko-KR" altLang="ko-KR" sz="12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185790" y="2420888"/>
            <a:ext cx="55197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1pPr>
            <a:lvl2pPr marL="896938" indent="-268288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9pPr>
          </a:lstStyle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ko-KR" altLang="en-US" b="1" spc="-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b="1" spc="-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 맞춤형 금융서비스 플랫폼 아키텍쳐 개요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 맞춤형 금융서비스 플랫폼 구성도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lvl="1" indent="-355600">
              <a:spcBef>
                <a:spcPct val="50000"/>
              </a:spcBef>
              <a:buFont typeface="+mj-lt"/>
              <a:buAutoNum type="arabicPeriod" startAt="2"/>
              <a:defRPr/>
            </a:pPr>
            <a:r>
              <a:rPr lang="ko-KR" altLang="en-US" b="1" spc="-50" dirty="0">
                <a:latin typeface="맑은 고딕" pitchFamily="50" charset="-127"/>
                <a:ea typeface="맑은 고딕" pitchFamily="50" charset="-127"/>
              </a:rPr>
              <a:t>어플리케이션 아키텍처 정의</a:t>
            </a:r>
          </a:p>
          <a:p>
            <a:pPr marL="355600" lvl="1" indent="-355600">
              <a:spcBef>
                <a:spcPct val="50000"/>
              </a:spcBef>
              <a:buFont typeface="+mj-lt"/>
              <a:buAutoNum type="arabicPeriod" startAt="3"/>
              <a:defRPr/>
            </a:pPr>
            <a:r>
              <a:rPr lang="ko-KR" altLang="en-US" b="1" spc="-50" dirty="0">
                <a:latin typeface="맑은 고딕" pitchFamily="50" charset="-127"/>
                <a:ea typeface="맑은 고딕" pitchFamily="50" charset="-127"/>
              </a:rPr>
              <a:t>데이터 아키텍처 정의</a:t>
            </a:r>
          </a:p>
        </p:txBody>
      </p:sp>
    </p:spTree>
    <p:extLst>
      <p:ext uri="{BB962C8B-B14F-4D97-AF65-F5344CB8AC3E}">
        <p14:creationId xmlns:p14="http://schemas.microsoft.com/office/powerpoint/2010/main" val="172331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 anchor="ctr"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1.1  </a:t>
            </a:r>
            <a:r>
              <a:rPr kumimoji="0" lang="ko-KR" altLang="en-US" dirty="0">
                <a:solidFill>
                  <a:srgbClr val="000000"/>
                </a:solidFill>
              </a:rPr>
              <a:t>고객 맞춤형 금융서비스 플랫폼 아키텍쳐 개</a:t>
            </a:r>
            <a:r>
              <a:rPr lang="ko-KR" altLang="en-US" dirty="0">
                <a:solidFill>
                  <a:srgbClr val="000000"/>
                </a:solidFill>
              </a:rPr>
              <a:t>요</a:t>
            </a:r>
            <a:endParaRPr lang="en-US" altLang="ko-KR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388874" y="1670268"/>
            <a:ext cx="4600639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1pPr>
            <a:lvl2pPr marL="896938" indent="-268288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9pPr>
          </a:lstStyle>
          <a:p>
            <a:endParaRPr lang="en-US" altLang="ko-KR" sz="1200" b="1" spc="-5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spc="-5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spc="-5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spc="-5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spc="-5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spc="-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0472" y="1354629"/>
            <a:ext cx="5905096" cy="4126599"/>
            <a:chOff x="346958" y="1196752"/>
            <a:chExt cx="9286562" cy="5184577"/>
          </a:xfrm>
        </p:grpSpPr>
        <p:sp>
          <p:nvSpPr>
            <p:cNvPr id="7" name="직사각형 6"/>
            <p:cNvSpPr/>
            <p:nvPr/>
          </p:nvSpPr>
          <p:spPr>
            <a:xfrm>
              <a:off x="346958" y="1196752"/>
              <a:ext cx="9286562" cy="51845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C6D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_x125742904" descr="EMB000002e8428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" r="1"/>
            <a:stretch/>
          </p:blipFill>
          <p:spPr bwMode="auto">
            <a:xfrm>
              <a:off x="776536" y="1628801"/>
              <a:ext cx="8568952" cy="4601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105568" y="4885220"/>
            <a:ext cx="39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맑은 고딕" pitchFamily="50" charset="-127"/>
                <a:ea typeface="맑은 고딕" pitchFamily="50" charset="-127"/>
              </a:rPr>
              <a:t>▓  </a:t>
            </a:r>
            <a:r>
              <a:rPr lang="ko-KR" altLang="en-US" b="1" spc="-50" dirty="0">
                <a:latin typeface="맑은 고딕" pitchFamily="50" charset="-127"/>
                <a:ea typeface="맑은 고딕" pitchFamily="50" charset="-127"/>
              </a:rPr>
              <a:t>고객 맞춤형 금융서비스 플랫폼 아키텍쳐 기술방법</a:t>
            </a:r>
            <a:endParaRPr lang="en-US" altLang="ko-KR" b="1" spc="-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□ 어플리케이션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기술 아키텍쳐 범주로 구분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□ 개별 항목들을 도메인으로 분류하여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05568" y="3637375"/>
            <a:ext cx="396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맑은 고딕" pitchFamily="50" charset="-127"/>
                <a:ea typeface="맑은 고딕" pitchFamily="50" charset="-127"/>
              </a:rPr>
              <a:t>▓  </a:t>
            </a:r>
            <a:r>
              <a:rPr lang="ko-KR" altLang="en-US" b="1" spc="-50" dirty="0">
                <a:latin typeface="맑은 고딕" pitchFamily="50" charset="-127"/>
                <a:ea typeface="맑은 고딕" pitchFamily="50" charset="-127"/>
              </a:rPr>
              <a:t>고객 맞춤형 금융서비스 플랫폼 아키텍쳐 방향</a:t>
            </a:r>
            <a:endParaRPr lang="en-US" altLang="ko-KR" b="1" spc="-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□ 중복기능 통합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□ 다양한 금융사를 고려한 시스템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□ 표준화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□ 고객중심의 차별화된 정보 시스템 구축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05568" y="2204864"/>
            <a:ext cx="396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ko-KR" b="1" spc="-50" dirty="0">
                <a:latin typeface="맑은 고딕" pitchFamily="50" charset="-127"/>
                <a:ea typeface="맑은 고딕" pitchFamily="50" charset="-127"/>
              </a:rPr>
              <a:t>▓  </a:t>
            </a:r>
            <a:r>
              <a:rPr lang="ko-KR" altLang="en-US" b="1" spc="-50" dirty="0">
                <a:latin typeface="맑은 고딕" pitchFamily="50" charset="-127"/>
                <a:ea typeface="맑은 고딕" pitchFamily="50" charset="-127"/>
              </a:rPr>
              <a:t>고객 맞춤형 금융서비스 플랫폼 사업목표</a:t>
            </a:r>
            <a:endParaRPr lang="en-US" altLang="ko-KR" b="1" spc="-5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□ 효율적 정보업무 운용을 위한 시스템 통합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□ 요구사항 반영이 용이한 정보 시스템 구축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□ 신규 사업 수용이 용이한 유연한 시스템 구축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57056" y="1299000"/>
            <a:ext cx="8581477" cy="4893585"/>
            <a:chOff x="251520" y="1775775"/>
            <a:chExt cx="8581477" cy="4893585"/>
          </a:xfrm>
        </p:grpSpPr>
        <p:cxnSp>
          <p:nvCxnSpPr>
            <p:cNvPr id="33" name="직선 연결선 32"/>
            <p:cNvCxnSpPr>
              <a:stCxn id="114" idx="2"/>
              <a:endCxn id="109" idx="0"/>
            </p:cNvCxnSpPr>
            <p:nvPr/>
          </p:nvCxnSpPr>
          <p:spPr>
            <a:xfrm>
              <a:off x="7952735" y="2433948"/>
              <a:ext cx="43647" cy="1872096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sp>
          <p:nvSpPr>
            <p:cNvPr id="34" name="직사각형 33"/>
            <p:cNvSpPr/>
            <p:nvPr/>
          </p:nvSpPr>
          <p:spPr>
            <a:xfrm>
              <a:off x="7342062" y="5604200"/>
              <a:ext cx="1238971" cy="10282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19926" y="5340867"/>
              <a:ext cx="1261107" cy="2419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j-lt"/>
                </a:rPr>
                <a:t>DB Zone(IDC)</a:t>
              </a:r>
              <a:endParaRPr lang="ko-KR" altLang="en-US" sz="1200" dirty="0">
                <a:latin typeface="+mj-lt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7485618" y="5733256"/>
              <a:ext cx="957121" cy="792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106753" tIns="53376" rIns="106753" bIns="53376" anchor="ctr"/>
            <a:lstStyle/>
            <a:p>
              <a:pPr marL="103788" indent="-103788" defTabSz="259469" latinLnBrk="0">
                <a:buClr>
                  <a:srgbClr val="0071B5"/>
                </a:buClr>
                <a:defRPr/>
              </a:pPr>
              <a:endParaRPr lang="ko-KR" altLang="en-US" sz="9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L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13533" y="1942728"/>
              <a:ext cx="4390369" cy="47266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907060" y="5178983"/>
              <a:ext cx="3980818" cy="141836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106753" tIns="53376" rIns="106753" bIns="53376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00" kern="0" spc="-70" dirty="0">
                <a:solidFill>
                  <a:prstClr val="white"/>
                </a:solidFill>
                <a:latin typeface="+mj-lt"/>
                <a:ea typeface="Rix모던고딕 L" panose="0202060302010102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178598" y="5938670"/>
              <a:ext cx="3512011" cy="6095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106753" tIns="53376" rIns="106753" bIns="53376" anchor="ctr"/>
            <a:lstStyle/>
            <a:p>
              <a:pPr marL="103788" indent="-103788" defTabSz="259469" latinLnBrk="0">
                <a:buClr>
                  <a:srgbClr val="0071B5"/>
                </a:buClr>
                <a:defRPr/>
              </a:pPr>
              <a:endParaRPr lang="ko-KR" altLang="en-US" sz="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L" panose="0202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75341" y="3001958"/>
              <a:ext cx="3980818" cy="209895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106753" tIns="53376" rIns="106753" bIns="53376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00" kern="0" spc="-70" dirty="0">
                <a:solidFill>
                  <a:prstClr val="white"/>
                </a:solidFill>
                <a:latin typeface="+mj-lt"/>
                <a:ea typeface="Rix모던고딕 L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178598" y="4383528"/>
              <a:ext cx="3289468" cy="6249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106753" tIns="53376" rIns="106753" bIns="53376" anchor="ctr"/>
            <a:lstStyle/>
            <a:p>
              <a:pPr marL="103788" indent="-103788" defTabSz="259469" latinLnBrk="0">
                <a:buClr>
                  <a:srgbClr val="0071B5"/>
                </a:buClr>
                <a:defRPr/>
              </a:pPr>
              <a:endParaRPr lang="ko-KR" altLang="en-US" sz="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L" panose="02020603020101020101" pitchFamily="18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024786" y="2769899"/>
              <a:ext cx="0" cy="1610888"/>
            </a:xfrm>
            <a:custGeom>
              <a:avLst/>
              <a:gdLst>
                <a:gd name="connsiteX0" fmla="*/ 0 w 0"/>
                <a:gd name="connsiteY0" fmla="*/ 0 h 1950720"/>
                <a:gd name="connsiteX1" fmla="*/ 0 w 0"/>
                <a:gd name="connsiteY1" fmla="*/ 1950720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50720">
                  <a:moveTo>
                    <a:pt x="0" y="0"/>
                  </a:moveTo>
                  <a:lnTo>
                    <a:pt x="0" y="1950720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91422" tIns="45711" rIns="91422" bIns="45711" rtlCol="0" anchor="ctr"/>
            <a:lstStyle/>
            <a:p>
              <a:pPr algn="ctr"/>
              <a:endParaRPr lang="ko-KR" altLang="en-US" sz="1600">
                <a:latin typeface="+mj-lt"/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5518724" y="2778455"/>
              <a:ext cx="0" cy="1584906"/>
            </a:xfrm>
            <a:custGeom>
              <a:avLst/>
              <a:gdLst>
                <a:gd name="connsiteX0" fmla="*/ 0 w 0"/>
                <a:gd name="connsiteY0" fmla="*/ 0 h 1950720"/>
                <a:gd name="connsiteX1" fmla="*/ 0 w 0"/>
                <a:gd name="connsiteY1" fmla="*/ 1950720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50720">
                  <a:moveTo>
                    <a:pt x="0" y="0"/>
                  </a:moveTo>
                  <a:lnTo>
                    <a:pt x="0" y="1950720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91422" tIns="45711" rIns="91422" bIns="45711" rtlCol="0" anchor="ctr"/>
            <a:lstStyle/>
            <a:p>
              <a:pPr algn="ctr"/>
              <a:endParaRPr lang="ko-KR" altLang="en-US" sz="1600">
                <a:latin typeface="+mj-lt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 flipV="1">
              <a:off x="4015430" y="3667708"/>
              <a:ext cx="1435399" cy="454055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>
            <a:xfrm flipH="1">
              <a:off x="4084295" y="2419735"/>
              <a:ext cx="718867" cy="17179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>
            <a:xfrm flipV="1">
              <a:off x="4031541" y="3727704"/>
              <a:ext cx="1278518" cy="400303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>
            <a:xfrm>
              <a:off x="4837094" y="2418478"/>
              <a:ext cx="658953" cy="225016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pic>
          <p:nvPicPr>
            <p:cNvPr id="48" name="Picture 34" descr="EVA 800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51924" y="3825937"/>
              <a:ext cx="416142" cy="286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34" descr="EVA 800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74467" y="3840535"/>
              <a:ext cx="416142" cy="286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8" name="꺾인 연결선 57"/>
            <p:cNvCxnSpPr/>
            <p:nvPr/>
          </p:nvCxnSpPr>
          <p:spPr>
            <a:xfrm>
              <a:off x="5622268" y="3565101"/>
              <a:ext cx="786811" cy="427206"/>
            </a:xfrm>
            <a:prstGeom prst="bentConnector2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6106204" y="3864316"/>
              <a:ext cx="507339" cy="277072"/>
            </a:xfrm>
            <a:prstGeom prst="rect">
              <a:avLst/>
            </a:prstGeom>
            <a:noFill/>
          </p:spPr>
          <p:txBody>
            <a:bodyPr wrap="none" lIns="106753" tIns="53376" rIns="106753" bIns="53376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100" b="1" kern="0" dirty="0">
                  <a:solidFill>
                    <a:schemeClr val="bg1"/>
                  </a:solidFill>
                  <a:latin typeface="+mj-lt"/>
                  <a:ea typeface="Rix모던고딕 L" panose="02020603020101020101" pitchFamily="18" charset="-127"/>
                </a:rPr>
                <a:t>NAS</a:t>
              </a:r>
              <a:endParaRPr lang="ko-KR" altLang="en-US" sz="1100" b="1" kern="0" dirty="0">
                <a:solidFill>
                  <a:schemeClr val="bg1"/>
                </a:solidFill>
                <a:latin typeface="+mj-lt"/>
                <a:ea typeface="Rix모던고딕 L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10793" y="2793568"/>
              <a:ext cx="1036990" cy="446349"/>
            </a:xfrm>
            <a:prstGeom prst="rect">
              <a:avLst/>
            </a:prstGeom>
            <a:noFill/>
          </p:spPr>
          <p:txBody>
            <a:bodyPr wrap="square" lIns="106753" tIns="53376" rIns="106753" bIns="53376" rtlCol="0">
              <a:spAutoFit/>
            </a:bodyPr>
            <a:lstStyle/>
            <a:p>
              <a:pPr latinLnBrk="0">
                <a:defRPr/>
              </a:pPr>
              <a:r>
                <a:rPr lang="en-US" altLang="ko-KR" sz="1100" kern="0" dirty="0">
                  <a:solidFill>
                    <a:srgbClr val="0E359B"/>
                  </a:solidFill>
                  <a:latin typeface="+mj-lt"/>
                  <a:ea typeface="Rix모던고딕 B" panose="02020603020101020101" pitchFamily="18" charset="-127"/>
                </a:rPr>
                <a:t>Public Zone</a:t>
              </a:r>
              <a:br>
                <a:rPr lang="en-US" altLang="ko-KR" sz="1100" kern="0" dirty="0">
                  <a:solidFill>
                    <a:srgbClr val="0E359B"/>
                  </a:solidFill>
                  <a:latin typeface="+mj-lt"/>
                  <a:ea typeface="Rix모던고딕 B" panose="02020603020101020101" pitchFamily="18" charset="-127"/>
                </a:rPr>
              </a:br>
              <a:r>
                <a:rPr lang="en-US" altLang="ko-KR" sz="1100" kern="0" dirty="0">
                  <a:solidFill>
                    <a:srgbClr val="0E359B"/>
                  </a:solidFill>
                  <a:latin typeface="+mj-lt"/>
                  <a:ea typeface="Rix모던고딕 B" panose="02020603020101020101" pitchFamily="18" charset="-127"/>
                </a:rPr>
                <a:t>(DMZ</a:t>
              </a:r>
              <a:r>
                <a:rPr lang="ko-KR" altLang="en-US" sz="1100" kern="0" dirty="0">
                  <a:solidFill>
                    <a:srgbClr val="0E359B"/>
                  </a:solidFill>
                  <a:latin typeface="+mj-lt"/>
                  <a:ea typeface="Rix모던고딕 B" panose="02020603020101020101" pitchFamily="18" charset="-127"/>
                </a:rPr>
                <a:t>구간</a:t>
              </a:r>
              <a:r>
                <a:rPr lang="en-US" altLang="ko-KR" sz="1100" kern="0" dirty="0">
                  <a:solidFill>
                    <a:srgbClr val="0E359B"/>
                  </a:solidFill>
                  <a:latin typeface="+mj-lt"/>
                  <a:ea typeface="Rix모던고딕 B" panose="02020603020101020101" pitchFamily="18" charset="-127"/>
                </a:rPr>
                <a:t>)</a:t>
              </a:r>
              <a:endParaRPr lang="ko-KR" altLang="en-US" sz="1100" kern="0" dirty="0">
                <a:solidFill>
                  <a:srgbClr val="0E359B"/>
                </a:solidFill>
                <a:latin typeface="+mj-lt"/>
                <a:ea typeface="Rix모던고딕 B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48718" y="5294169"/>
              <a:ext cx="550928" cy="18885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 latinLnBrk="0">
                <a:defRPr sz="10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en-US" altLang="ko-KR" sz="900" dirty="0">
                  <a:latin typeface="+mj-lt"/>
                </a:rPr>
                <a:t>F/W</a:t>
              </a:r>
              <a:endParaRPr lang="ko-KR" altLang="en-US" sz="9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63742" y="5297536"/>
              <a:ext cx="550928" cy="18211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 latinLnBrk="0">
                <a:defRPr sz="10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en-US" altLang="ko-KR" sz="900" dirty="0">
                  <a:latin typeface="+mj-lt"/>
                </a:rPr>
                <a:t>F/W</a:t>
              </a:r>
              <a:endParaRPr lang="ko-KR" altLang="en-US" sz="900" dirty="0">
                <a:latin typeface="+mj-lt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V="1">
              <a:off x="5564860" y="5513538"/>
              <a:ext cx="1341" cy="415713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2838343" y="5119004"/>
              <a:ext cx="1139544" cy="277072"/>
            </a:xfrm>
            <a:prstGeom prst="rect">
              <a:avLst/>
            </a:prstGeom>
            <a:noFill/>
          </p:spPr>
          <p:txBody>
            <a:bodyPr wrap="square" lIns="106753" tIns="53376" rIns="106753" bIns="53376" rtlCol="0">
              <a:spAutoFit/>
            </a:bodyPr>
            <a:lstStyle>
              <a:defPPr>
                <a:defRPr lang="ko-KR"/>
              </a:defPPr>
              <a:lvl1pPr latinLnBrk="0">
                <a:defRPr sz="1200" kern="0">
                  <a:solidFill>
                    <a:srgbClr val="0E359B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defRPr>
              </a:lvl1pPr>
            </a:lstStyle>
            <a:p>
              <a:pPr>
                <a:defRPr/>
              </a:pPr>
              <a:r>
                <a:rPr lang="en-US" altLang="ko-KR" sz="1100" dirty="0">
                  <a:latin typeface="+mj-lt"/>
                </a:rPr>
                <a:t>Private Zone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76682" y="3573016"/>
              <a:ext cx="840263" cy="20376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Virtual Router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29369" y="3263086"/>
              <a:ext cx="580770" cy="15670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로드 </a:t>
              </a:r>
              <a:r>
                <a:rPr lang="ko-KR" altLang="en-US" sz="9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밸런서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77345" y="4123460"/>
              <a:ext cx="440097" cy="1283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ko-KR" altLang="en-US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웹방화벽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18884" y="4115269"/>
              <a:ext cx="440097" cy="1283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ko-KR" altLang="en-US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웹방화벽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63742" y="3568695"/>
              <a:ext cx="870589" cy="20376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Virtual Router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56219" y="3268772"/>
              <a:ext cx="566220" cy="16867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로드 </a:t>
              </a:r>
              <a:r>
                <a:rPr lang="ko-KR" altLang="en-US" sz="9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밸런서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07452" y="2556952"/>
              <a:ext cx="393338" cy="11252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IPS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427984" y="4437112"/>
              <a:ext cx="783055" cy="569501"/>
              <a:chOff x="2533209" y="4466323"/>
              <a:chExt cx="783055" cy="569501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2533209" y="4789530"/>
                <a:ext cx="783055" cy="246294"/>
              </a:xfrm>
              <a:prstGeom prst="rect">
                <a:avLst/>
              </a:prstGeom>
              <a:noFill/>
            </p:spPr>
            <p:txBody>
              <a:bodyPr wrap="none" lIns="106753" tIns="53376" rIns="106753" bIns="53376" rtlCol="0">
                <a:spAutoFit/>
              </a:bodyPr>
              <a:lstStyle/>
              <a:p>
                <a:pPr algn="ctr" latinLnBrk="0">
                  <a:defRPr/>
                </a:pPr>
                <a:r>
                  <a:rPr lang="en-US" altLang="ko-KR" sz="900" kern="0" dirty="0">
                    <a:solidFill>
                      <a:sysClr val="windowText" lastClr="000000"/>
                    </a:solidFill>
                    <a:latin typeface="+mj-lt"/>
                    <a:ea typeface="Rix모던고딕 M" panose="02020603020101020101" pitchFamily="18" charset="-127"/>
                  </a:rPr>
                  <a:t>WEB (M/B)</a:t>
                </a:r>
                <a:endParaRPr lang="ko-KR" altLang="en-US" sz="900" kern="0" dirty="0">
                  <a:solidFill>
                    <a:sysClr val="windowText" lastClr="000000"/>
                  </a:solidFill>
                  <a:latin typeface="+mj-lt"/>
                  <a:ea typeface="Rix모던고딕 M" panose="02020603020101020101" pitchFamily="18" charset="-127"/>
                </a:endParaRPr>
              </a:p>
            </p:txBody>
          </p:sp>
          <p:pic>
            <p:nvPicPr>
              <p:cNvPr id="168" name="Picture 66" descr="그림1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39" t="50717" r="35239"/>
              <a:stretch>
                <a:fillRect/>
              </a:stretch>
            </p:blipFill>
            <p:spPr bwMode="auto">
              <a:xfrm>
                <a:off x="2792671" y="4466323"/>
                <a:ext cx="380914" cy="363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4151" y="3220892"/>
              <a:ext cx="514719" cy="26017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0583" y="3220892"/>
              <a:ext cx="514719" cy="260174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699" y="3964699"/>
              <a:ext cx="275463" cy="346415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2487" y="3983030"/>
              <a:ext cx="275463" cy="346415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8832" y="3563786"/>
              <a:ext cx="458545" cy="21784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7183" y="3563786"/>
              <a:ext cx="458545" cy="217847"/>
            </a:xfrm>
            <a:prstGeom prst="rect">
              <a:avLst/>
            </a:prstGeom>
          </p:spPr>
        </p:pic>
        <p:pic>
          <p:nvPicPr>
            <p:cNvPr id="81" name="Picture 25" descr="하드웨어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399" y="2513589"/>
              <a:ext cx="483204" cy="259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5658427" y="2549055"/>
              <a:ext cx="554407" cy="1283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IPS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pic>
          <p:nvPicPr>
            <p:cNvPr id="83" name="Picture 25" descr="하드웨어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912" y="2513589"/>
              <a:ext cx="483204" cy="259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4428735" y="5640558"/>
              <a:ext cx="730951" cy="20376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Virtual Router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47551" y="5640559"/>
              <a:ext cx="797714" cy="19918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Virtual Router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21229" y="5621899"/>
              <a:ext cx="458545" cy="217847"/>
            </a:xfrm>
            <a:prstGeom prst="rect">
              <a:avLst/>
            </a:prstGeom>
          </p:spPr>
        </p:pic>
        <p:cxnSp>
          <p:nvCxnSpPr>
            <p:cNvPr id="87" name="직선 연결선 86"/>
            <p:cNvCxnSpPr/>
            <p:nvPr/>
          </p:nvCxnSpPr>
          <p:spPr>
            <a:xfrm flipV="1">
              <a:off x="4154423" y="5513538"/>
              <a:ext cx="1341" cy="415713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145" y="5621899"/>
              <a:ext cx="458545" cy="217847"/>
            </a:xfrm>
            <a:prstGeom prst="rect">
              <a:avLst/>
            </a:prstGeom>
          </p:spPr>
        </p:pic>
        <p:grpSp>
          <p:nvGrpSpPr>
            <p:cNvPr id="89" name="그룹 88"/>
            <p:cNvGrpSpPr/>
            <p:nvPr/>
          </p:nvGrpSpPr>
          <p:grpSpPr>
            <a:xfrm>
              <a:off x="5235156" y="6030062"/>
              <a:ext cx="1220674" cy="567290"/>
              <a:chOff x="4942691" y="6009158"/>
              <a:chExt cx="1220674" cy="567290"/>
            </a:xfrm>
          </p:grpSpPr>
          <p:pic>
            <p:nvPicPr>
              <p:cNvPr id="165" name="Picture 66" descr="그림1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39" t="50717" r="35239"/>
              <a:stretch>
                <a:fillRect/>
              </a:stretch>
            </p:blipFill>
            <p:spPr bwMode="auto">
              <a:xfrm>
                <a:off x="5318264" y="6009158"/>
                <a:ext cx="380914" cy="363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" name="TextBox 165"/>
              <p:cNvSpPr txBox="1"/>
              <p:nvPr/>
            </p:nvSpPr>
            <p:spPr>
              <a:xfrm>
                <a:off x="4942691" y="6330154"/>
                <a:ext cx="1220674" cy="246294"/>
              </a:xfrm>
              <a:prstGeom prst="rect">
                <a:avLst/>
              </a:prstGeom>
              <a:noFill/>
            </p:spPr>
            <p:txBody>
              <a:bodyPr wrap="none" lIns="106753" tIns="53376" rIns="106753" bIns="53376" rtlCol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900" kern="0" dirty="0">
                    <a:solidFill>
                      <a:sysClr val="windowText" lastClr="000000"/>
                    </a:solidFill>
                    <a:latin typeface="+mj-lt"/>
                    <a:ea typeface="Rix모던고딕 M" panose="02020603020101020101" pitchFamily="18" charset="-127"/>
                  </a:rPr>
                  <a:t>접근제어</a:t>
                </a:r>
                <a:r>
                  <a:rPr lang="en-US" altLang="ko-KR" sz="900" kern="0" dirty="0">
                    <a:solidFill>
                      <a:sysClr val="windowText" lastClr="000000"/>
                    </a:solidFill>
                    <a:latin typeface="+mj-lt"/>
                    <a:ea typeface="Rix모던고딕 M" panose="02020603020101020101" pitchFamily="18" charset="-127"/>
                  </a:rPr>
                  <a:t>/DB</a:t>
                </a:r>
                <a:r>
                  <a:rPr lang="ko-KR" altLang="en-US" sz="900" kern="0" dirty="0">
                    <a:solidFill>
                      <a:sysClr val="windowText" lastClr="000000"/>
                    </a:solidFill>
                    <a:latin typeface="+mj-lt"/>
                    <a:ea typeface="Rix모던고딕 M" panose="02020603020101020101" pitchFamily="18" charset="-127"/>
                  </a:rPr>
                  <a:t>암호화</a:t>
                </a: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>
              <a:off x="4147418" y="4994954"/>
              <a:ext cx="0" cy="36806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9862" y="5257785"/>
              <a:ext cx="275463" cy="346415"/>
            </a:xfrm>
            <a:prstGeom prst="rect">
              <a:avLst/>
            </a:prstGeom>
          </p:spPr>
        </p:pic>
        <p:cxnSp>
          <p:nvCxnSpPr>
            <p:cNvPr id="92" name="직선 연결선 91"/>
            <p:cNvCxnSpPr/>
            <p:nvPr/>
          </p:nvCxnSpPr>
          <p:spPr>
            <a:xfrm>
              <a:off x="5566201" y="5005119"/>
              <a:ext cx="0" cy="36806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>
            <a:xfrm>
              <a:off x="4203768" y="5451233"/>
              <a:ext cx="141878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grpSp>
          <p:nvGrpSpPr>
            <p:cNvPr id="94" name="Group 878"/>
            <p:cNvGrpSpPr/>
            <p:nvPr/>
          </p:nvGrpSpPr>
          <p:grpSpPr>
            <a:xfrm>
              <a:off x="4510228" y="2214444"/>
              <a:ext cx="590368" cy="405131"/>
              <a:chOff x="1843981" y="2590800"/>
              <a:chExt cx="706250" cy="447372"/>
            </a:xfrm>
          </p:grpSpPr>
          <p:pic>
            <p:nvPicPr>
              <p:cNvPr id="163" name="그림 98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3981" y="2590800"/>
                <a:ext cx="706250" cy="447372"/>
              </a:xfrm>
              <a:prstGeom prst="rect">
                <a:avLst/>
              </a:prstGeom>
            </p:spPr>
          </p:pic>
          <p:sp>
            <p:nvSpPr>
              <p:cNvPr id="164" name="TextBox 163"/>
              <p:cNvSpPr txBox="1"/>
              <p:nvPr/>
            </p:nvSpPr>
            <p:spPr>
              <a:xfrm>
                <a:off x="1991120" y="2737542"/>
                <a:ext cx="464072" cy="152940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defTabSz="975022" latinLnBrk="0">
                  <a:buClr>
                    <a:prstClr val="black">
                      <a:lumMod val="65000"/>
                      <a:lumOff val="35000"/>
                    </a:prstClr>
                  </a:buClr>
                  <a:buSzPct val="60000"/>
                </a:pPr>
                <a:r>
                  <a:rPr lang="en-US" altLang="ko-KR" sz="900" b="1" spc="-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j-lt"/>
                  </a:rPr>
                  <a:t>Internet</a:t>
                </a:r>
                <a:endParaRPr lang="ko-KR" altLang="en-US" sz="900" b="1" spc="-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4203768" y="2876538"/>
              <a:ext cx="393338" cy="11252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F/W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54742" y="2868641"/>
              <a:ext cx="554407" cy="1283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F/W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4105730" y="2868641"/>
              <a:ext cx="141878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2017" y="2829638"/>
              <a:ext cx="275463" cy="346415"/>
            </a:xfrm>
            <a:prstGeom prst="rect">
              <a:avLst/>
            </a:prstGeom>
          </p:spPr>
        </p:pic>
        <p:sp>
          <p:nvSpPr>
            <p:cNvPr id="99" name="직사각형 98"/>
            <p:cNvSpPr/>
            <p:nvPr/>
          </p:nvSpPr>
          <p:spPr>
            <a:xfrm>
              <a:off x="2699792" y="1775775"/>
              <a:ext cx="4404109" cy="3570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lt"/>
                </a:rPr>
                <a:t>Cloud Data Center(</a:t>
              </a:r>
              <a:r>
                <a:rPr lang="ko-KR" altLang="en-US" sz="1400" dirty="0">
                  <a:latin typeface="+mj-lt"/>
                </a:rPr>
                <a:t>운영</a:t>
              </a:r>
              <a:r>
                <a:rPr lang="en-US" altLang="ko-KR" sz="1400" dirty="0">
                  <a:latin typeface="+mj-lt"/>
                </a:rPr>
                <a:t>)</a:t>
              </a:r>
              <a:endParaRPr lang="ko-KR" altLang="en-US" sz="1400" dirty="0">
                <a:latin typeface="+mj-lt"/>
              </a:endParaRPr>
            </a:p>
          </p:txBody>
        </p:sp>
        <p:cxnSp>
          <p:nvCxnSpPr>
            <p:cNvPr id="100" name="꺾인 연결선 440"/>
            <p:cNvCxnSpPr/>
            <p:nvPr/>
          </p:nvCxnSpPr>
          <p:spPr>
            <a:xfrm flipH="1">
              <a:off x="5550501" y="5461821"/>
              <a:ext cx="1481393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none" w="sm" len="sm"/>
            </a:ln>
            <a:effectLst/>
          </p:spPr>
        </p:cxnSp>
        <p:cxnSp>
          <p:nvCxnSpPr>
            <p:cNvPr id="101" name="꺾인 연결선 440"/>
            <p:cNvCxnSpPr/>
            <p:nvPr/>
          </p:nvCxnSpPr>
          <p:spPr>
            <a:xfrm flipV="1">
              <a:off x="7031893" y="3125774"/>
              <a:ext cx="0" cy="2336047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none" w="sm" len="sm"/>
            </a:ln>
            <a:effectLst/>
          </p:spPr>
        </p:cxnSp>
        <p:cxnSp>
          <p:nvCxnSpPr>
            <p:cNvPr id="102" name="꺾인 연결선 440"/>
            <p:cNvCxnSpPr/>
            <p:nvPr/>
          </p:nvCxnSpPr>
          <p:spPr>
            <a:xfrm flipH="1">
              <a:off x="5550501" y="3114833"/>
              <a:ext cx="1481393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none" w="sm" len="sm"/>
            </a:ln>
            <a:effectLst/>
          </p:spPr>
        </p:cxn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7182" y="5257785"/>
              <a:ext cx="275463" cy="346415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6805" y="2847970"/>
              <a:ext cx="275463" cy="346415"/>
            </a:xfrm>
            <a:prstGeom prst="rect">
              <a:avLst/>
            </a:prstGeom>
          </p:spPr>
        </p:pic>
        <p:pic>
          <p:nvPicPr>
            <p:cNvPr id="105" name="Picture 66" descr="그림1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9" t="50717" r="35239"/>
            <a:stretch>
              <a:fillRect/>
            </a:stretch>
          </p:blipFill>
          <p:spPr bwMode="auto">
            <a:xfrm>
              <a:off x="7809821" y="5832059"/>
              <a:ext cx="420630" cy="40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6" name="그룹 105"/>
            <p:cNvGrpSpPr/>
            <p:nvPr/>
          </p:nvGrpSpPr>
          <p:grpSpPr>
            <a:xfrm>
              <a:off x="4665751" y="5958742"/>
              <a:ext cx="545589" cy="592291"/>
              <a:chOff x="3733240" y="5942732"/>
              <a:chExt cx="545589" cy="592291"/>
            </a:xfrm>
          </p:grpSpPr>
          <p:pic>
            <p:nvPicPr>
              <p:cNvPr id="161" name="Picture 66" descr="그림11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39" t="50717" r="35239"/>
              <a:stretch>
                <a:fillRect/>
              </a:stretch>
            </p:blipFill>
            <p:spPr bwMode="auto">
              <a:xfrm>
                <a:off x="3822660" y="5942732"/>
                <a:ext cx="420630" cy="401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2" name="TextBox 161"/>
              <p:cNvSpPr txBox="1"/>
              <p:nvPr/>
            </p:nvSpPr>
            <p:spPr>
              <a:xfrm>
                <a:off x="3733240" y="6323820"/>
                <a:ext cx="545589" cy="211203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 latinLnBrk="0">
                  <a:defRPr/>
                </a:pPr>
                <a:r>
                  <a:rPr lang="en-US" altLang="ko-KR" sz="900" kern="0" dirty="0">
                    <a:solidFill>
                      <a:sysClr val="windowText" lastClr="000000"/>
                    </a:solidFill>
                    <a:latin typeface="+mj-lt"/>
                    <a:ea typeface="Rix모던고딕 M" panose="02020603020101020101" pitchFamily="18" charset="-127"/>
                  </a:rPr>
                  <a:t>FEP(M/B)</a:t>
                </a:r>
                <a:endParaRPr lang="ko-KR" altLang="en-US" sz="900" kern="0" dirty="0">
                  <a:solidFill>
                    <a:sysClr val="windowText" lastClr="000000"/>
                  </a:solidFill>
                  <a:latin typeface="+mj-lt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649551" y="6266487"/>
              <a:ext cx="702904" cy="261683"/>
            </a:xfrm>
            <a:prstGeom prst="rect">
              <a:avLst/>
            </a:prstGeom>
            <a:noFill/>
          </p:spPr>
          <p:txBody>
            <a:bodyPr wrap="none" lIns="106753" tIns="53376" rIns="106753" bIns="53376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000" kern="0" dirty="0">
                  <a:solidFill>
                    <a:sysClr val="windowText" lastClr="000000"/>
                  </a:solidFill>
                  <a:latin typeface="+mj-lt"/>
                  <a:ea typeface="Rix모던고딕 M" panose="02020603020101020101" pitchFamily="18" charset="-127"/>
                </a:rPr>
                <a:t>DB(M/B)</a:t>
              </a:r>
              <a:endParaRPr lang="ko-KR" altLang="en-US" sz="1000" kern="0" dirty="0">
                <a:solidFill>
                  <a:sysClr val="windowText" lastClr="000000"/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pic>
          <p:nvPicPr>
            <p:cNvPr id="108" name="Picture 25" descr="하드웨어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417" y="3962756"/>
              <a:ext cx="483204" cy="259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58650" y="4306044"/>
              <a:ext cx="275463" cy="346415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8278590" y="4009595"/>
              <a:ext cx="554407" cy="1283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ko-KR" altLang="en-US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센터 </a:t>
              </a: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IPS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pic>
          <p:nvPicPr>
            <p:cNvPr id="111" name="그림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66638" y="3660434"/>
              <a:ext cx="276654" cy="188704"/>
            </a:xfrm>
            <a:prstGeom prst="rect">
              <a:avLst/>
            </a:prstGeom>
          </p:spPr>
        </p:pic>
        <p:pic>
          <p:nvPicPr>
            <p:cNvPr id="112" name="Picture 23" descr="C:\Users\공유폴더\KT\04 소스\아이콘\서브컬러아이콘\124.png"/>
            <p:cNvPicPr>
              <a:picLocks noChangeAspect="1" noChangeArrowheads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898308" y="3313982"/>
              <a:ext cx="157790" cy="248989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13" name="TextBox 112"/>
            <p:cNvSpPr txBox="1"/>
            <p:nvPr/>
          </p:nvSpPr>
          <p:spPr>
            <a:xfrm>
              <a:off x="8201681" y="3361291"/>
              <a:ext cx="554407" cy="1283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ko-KR" altLang="en-US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센터 </a:t>
              </a: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DDoS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7422657" y="2107021"/>
              <a:ext cx="1060156" cy="3269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106753" tIns="53376" rIns="106753" bIns="53376" anchor="ctr"/>
            <a:lstStyle/>
            <a:p>
              <a:pPr marL="103788" indent="-103788" algn="ctr" defTabSz="259469" latinLnBrk="0">
                <a:buClr>
                  <a:srgbClr val="0071B5"/>
                </a:buClr>
                <a:defRPr/>
              </a:pPr>
              <a:r>
                <a:rPr lang="ko-KR" altLang="en-US" sz="9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L" panose="02020603020101020101" pitchFamily="18" charset="-127"/>
                </a:rPr>
                <a:t>금융사</a:t>
              </a: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3868409" y="5958742"/>
              <a:ext cx="611313" cy="592291"/>
              <a:chOff x="3700377" y="5942732"/>
              <a:chExt cx="611313" cy="592291"/>
            </a:xfrm>
          </p:grpSpPr>
          <p:pic>
            <p:nvPicPr>
              <p:cNvPr id="159" name="Picture 66" descr="그림11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39" t="50717" r="35239"/>
              <a:stretch>
                <a:fillRect/>
              </a:stretch>
            </p:blipFill>
            <p:spPr bwMode="auto">
              <a:xfrm>
                <a:off x="3822660" y="5942732"/>
                <a:ext cx="420630" cy="401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0" name="TextBox 159"/>
              <p:cNvSpPr txBox="1"/>
              <p:nvPr/>
            </p:nvSpPr>
            <p:spPr>
              <a:xfrm>
                <a:off x="3700377" y="6323820"/>
                <a:ext cx="611313" cy="211203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 latinLnBrk="0">
                  <a:defRPr/>
                </a:pPr>
                <a:r>
                  <a:rPr lang="en-US" altLang="ko-KR" sz="900" kern="0" dirty="0">
                    <a:solidFill>
                      <a:sysClr val="windowText" lastClr="000000"/>
                    </a:solidFill>
                    <a:latin typeface="+mj-lt"/>
                    <a:ea typeface="Rix모던고딕 M" panose="02020603020101020101" pitchFamily="18" charset="-127"/>
                  </a:rPr>
                  <a:t>WAS(M/B)</a:t>
                </a:r>
                <a:endParaRPr lang="ko-KR" altLang="en-US" sz="900" kern="0" dirty="0">
                  <a:solidFill>
                    <a:sysClr val="windowText" lastClr="000000"/>
                  </a:solidFill>
                  <a:latin typeface="+mj-lt"/>
                  <a:ea typeface="Rix모던고딕 M" panose="02020603020101020101" pitchFamily="18" charset="-127"/>
                </a:endParaRPr>
              </a:p>
            </p:txBody>
          </p:sp>
        </p:grpSp>
        <p:cxnSp>
          <p:nvCxnSpPr>
            <p:cNvPr id="116" name="직선 연결선 115"/>
            <p:cNvCxnSpPr>
              <a:endCxn id="109" idx="1"/>
            </p:cNvCxnSpPr>
            <p:nvPr/>
          </p:nvCxnSpPr>
          <p:spPr>
            <a:xfrm flipV="1">
              <a:off x="7056324" y="4479252"/>
              <a:ext cx="802326" cy="10113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sp>
          <p:nvSpPr>
            <p:cNvPr id="117" name="직사각형 116"/>
            <p:cNvSpPr/>
            <p:nvPr/>
          </p:nvSpPr>
          <p:spPr>
            <a:xfrm>
              <a:off x="384026" y="1942728"/>
              <a:ext cx="2146499" cy="47266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77553" y="5178983"/>
              <a:ext cx="1834206" cy="141836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106753" tIns="53376" rIns="106753" bIns="53376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00" kern="0" spc="-70" dirty="0">
                <a:solidFill>
                  <a:prstClr val="white"/>
                </a:solidFill>
                <a:latin typeface="+mj-lt"/>
                <a:ea typeface="Rix모던고딕 L" panose="02020603020101020101" pitchFamily="18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730326" y="5938670"/>
              <a:ext cx="1523038" cy="6095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106753" tIns="53376" rIns="106753" bIns="53376" anchor="ctr"/>
            <a:lstStyle/>
            <a:p>
              <a:pPr marL="103788" indent="-103788" defTabSz="259469" latinLnBrk="0">
                <a:buClr>
                  <a:srgbClr val="0071B5"/>
                </a:buClr>
                <a:defRPr/>
              </a:pPr>
              <a:endParaRPr lang="ko-KR" altLang="en-US" sz="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L" panose="02020603020101020101" pitchFamily="18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45834" y="3001958"/>
              <a:ext cx="1865925" cy="209895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106753" tIns="53376" rIns="106753" bIns="53376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00" kern="0" spc="-70" dirty="0">
                <a:solidFill>
                  <a:prstClr val="white"/>
                </a:solidFill>
                <a:latin typeface="+mj-lt"/>
                <a:ea typeface="Rix모던고딕 L" panose="02020603020101020101" pitchFamily="18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730325" y="4383528"/>
              <a:ext cx="1440160" cy="6249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106753" tIns="53376" rIns="106753" bIns="53376" anchor="ctr"/>
            <a:lstStyle/>
            <a:p>
              <a:pPr marL="103788" indent="-103788" defTabSz="259469" latinLnBrk="0">
                <a:buClr>
                  <a:srgbClr val="0071B5"/>
                </a:buClr>
                <a:defRPr/>
              </a:pPr>
              <a:endParaRPr lang="ko-KR" altLang="en-US" sz="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L" panose="02020603020101020101" pitchFamily="18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>
            <a:xfrm>
              <a:off x="1319600" y="2769899"/>
              <a:ext cx="0" cy="1610888"/>
            </a:xfrm>
            <a:custGeom>
              <a:avLst/>
              <a:gdLst>
                <a:gd name="connsiteX0" fmla="*/ 0 w 0"/>
                <a:gd name="connsiteY0" fmla="*/ 0 h 1950720"/>
                <a:gd name="connsiteX1" fmla="*/ 0 w 0"/>
                <a:gd name="connsiteY1" fmla="*/ 1950720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50720">
                  <a:moveTo>
                    <a:pt x="0" y="0"/>
                  </a:moveTo>
                  <a:lnTo>
                    <a:pt x="0" y="1950720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91422" tIns="45711" rIns="91422" bIns="45711" rtlCol="0" anchor="ctr"/>
            <a:lstStyle/>
            <a:p>
              <a:pPr algn="ctr"/>
              <a:endParaRPr lang="ko-KR" altLang="en-US" sz="1600">
                <a:latin typeface="+mj-lt"/>
              </a:endParaRPr>
            </a:p>
          </p:txBody>
        </p:sp>
        <p:cxnSp>
          <p:nvCxnSpPr>
            <p:cNvPr id="123" name="직선 연결선 122"/>
            <p:cNvCxnSpPr>
              <a:stCxn id="155" idx="2"/>
            </p:cNvCxnSpPr>
            <p:nvPr/>
          </p:nvCxnSpPr>
          <p:spPr>
            <a:xfrm>
              <a:off x="1319600" y="2496694"/>
              <a:ext cx="59510" cy="94838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59140" y="2826648"/>
              <a:ext cx="1036990" cy="415571"/>
            </a:xfrm>
            <a:prstGeom prst="rect">
              <a:avLst/>
            </a:prstGeom>
            <a:noFill/>
          </p:spPr>
          <p:txBody>
            <a:bodyPr wrap="square" lIns="106753" tIns="53376" rIns="106753" bIns="53376" rtlCol="0">
              <a:spAutoFit/>
            </a:bodyPr>
            <a:lstStyle/>
            <a:p>
              <a:pPr latinLnBrk="0">
                <a:defRPr/>
              </a:pPr>
              <a:r>
                <a:rPr lang="en-US" altLang="ko-KR" sz="1000" kern="0" dirty="0">
                  <a:solidFill>
                    <a:srgbClr val="0E359B"/>
                  </a:solidFill>
                  <a:latin typeface="+mj-lt"/>
                  <a:ea typeface="Rix모던고딕 B" panose="02020603020101020101" pitchFamily="18" charset="-127"/>
                </a:rPr>
                <a:t>Public Zone</a:t>
              </a:r>
              <a:br>
                <a:rPr lang="en-US" altLang="ko-KR" sz="1000" kern="0" dirty="0">
                  <a:solidFill>
                    <a:srgbClr val="0E359B"/>
                  </a:solidFill>
                  <a:latin typeface="+mj-lt"/>
                  <a:ea typeface="Rix모던고딕 B" panose="02020603020101020101" pitchFamily="18" charset="-127"/>
                </a:rPr>
              </a:br>
              <a:r>
                <a:rPr lang="en-US" altLang="ko-KR" sz="1000" kern="0" dirty="0">
                  <a:solidFill>
                    <a:srgbClr val="0E359B"/>
                  </a:solidFill>
                  <a:latin typeface="+mj-lt"/>
                  <a:ea typeface="Rix모던고딕 B" panose="02020603020101020101" pitchFamily="18" charset="-127"/>
                </a:rPr>
                <a:t>(DMZ</a:t>
              </a:r>
              <a:r>
                <a:rPr lang="ko-KR" altLang="en-US" sz="1000" kern="0" dirty="0">
                  <a:solidFill>
                    <a:srgbClr val="0E359B"/>
                  </a:solidFill>
                  <a:latin typeface="+mj-lt"/>
                  <a:ea typeface="Rix모던고딕 B" panose="02020603020101020101" pitchFamily="18" charset="-127"/>
                </a:rPr>
                <a:t>구간</a:t>
              </a:r>
              <a:r>
                <a:rPr lang="en-US" altLang="ko-KR" sz="1000" kern="0" dirty="0">
                  <a:solidFill>
                    <a:srgbClr val="0E359B"/>
                  </a:solidFill>
                  <a:latin typeface="+mj-lt"/>
                  <a:ea typeface="Rix모던고딕 B" panose="02020603020101020101" pitchFamily="18" charset="-127"/>
                </a:rPr>
                <a:t>)</a:t>
              </a:r>
              <a:endParaRPr lang="ko-KR" altLang="en-US" sz="1000" kern="0" dirty="0">
                <a:solidFill>
                  <a:srgbClr val="0E359B"/>
                </a:solidFill>
                <a:latin typeface="+mj-lt"/>
                <a:ea typeface="Rix모던고딕 B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50405" y="5294169"/>
              <a:ext cx="550928" cy="18885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 latinLnBrk="0">
                <a:defRPr sz="10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en-US" altLang="ko-KR" sz="900" dirty="0">
                  <a:latin typeface="+mj-lt"/>
                </a:rPr>
                <a:t>F/W</a:t>
              </a:r>
              <a:endParaRPr lang="ko-KR" altLang="en-US" sz="9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71496" y="3573016"/>
              <a:ext cx="840263" cy="20376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Virtual Router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624183" y="3263086"/>
              <a:ext cx="580770" cy="15670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로드 </a:t>
              </a:r>
              <a:r>
                <a:rPr lang="ko-KR" altLang="en-US" sz="9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밸런서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72159" y="4123460"/>
              <a:ext cx="440097" cy="1283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ko-KR" altLang="en-US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웹방화벽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502266" y="2556952"/>
              <a:ext cx="393338" cy="11252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IPS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111459" y="4437112"/>
              <a:ext cx="475266" cy="569501"/>
              <a:chOff x="2698319" y="4466323"/>
              <a:chExt cx="475266" cy="569501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2698319" y="4789530"/>
                <a:ext cx="452835" cy="246294"/>
              </a:xfrm>
              <a:prstGeom prst="rect">
                <a:avLst/>
              </a:prstGeom>
              <a:noFill/>
            </p:spPr>
            <p:txBody>
              <a:bodyPr wrap="none" lIns="106753" tIns="53376" rIns="106753" bIns="53376" rtlCol="0">
                <a:spAutoFit/>
              </a:bodyPr>
              <a:lstStyle/>
              <a:p>
                <a:pPr algn="ctr" latinLnBrk="0">
                  <a:defRPr/>
                </a:pPr>
                <a:r>
                  <a:rPr lang="en-US" altLang="ko-KR" sz="900" kern="0" dirty="0">
                    <a:solidFill>
                      <a:sysClr val="windowText" lastClr="000000"/>
                    </a:solidFill>
                    <a:latin typeface="+mj-lt"/>
                    <a:ea typeface="Rix모던고딕 M" panose="02020603020101020101" pitchFamily="18" charset="-127"/>
                  </a:rPr>
                  <a:t>WEB</a:t>
                </a:r>
                <a:endParaRPr lang="ko-KR" altLang="en-US" sz="900" kern="0" dirty="0">
                  <a:solidFill>
                    <a:sysClr val="windowText" lastClr="000000"/>
                  </a:solidFill>
                  <a:latin typeface="+mj-lt"/>
                  <a:ea typeface="Rix모던고딕 M" panose="02020603020101020101" pitchFamily="18" charset="-127"/>
                </a:endParaRPr>
              </a:p>
            </p:txBody>
          </p:sp>
          <p:pic>
            <p:nvPicPr>
              <p:cNvPr id="158" name="Picture 66" descr="그림1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39" t="50717" r="35239"/>
              <a:stretch>
                <a:fillRect/>
              </a:stretch>
            </p:blipFill>
            <p:spPr bwMode="auto">
              <a:xfrm>
                <a:off x="2792671" y="4466323"/>
                <a:ext cx="380914" cy="363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8965" y="3220892"/>
              <a:ext cx="514719" cy="260174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2513" y="3964699"/>
              <a:ext cx="275463" cy="346415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3646" y="3563786"/>
              <a:ext cx="458545" cy="217847"/>
            </a:xfrm>
            <a:prstGeom prst="rect">
              <a:avLst/>
            </a:prstGeom>
          </p:spPr>
        </p:pic>
        <p:pic>
          <p:nvPicPr>
            <p:cNvPr id="134" name="Picture 25" descr="하드웨어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13" y="2513589"/>
              <a:ext cx="483204" cy="259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1522413" y="5640558"/>
              <a:ext cx="730951" cy="20376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Virtual Router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 flipV="1">
              <a:off x="1331639" y="5513538"/>
              <a:ext cx="1341" cy="415713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5324" y="5659425"/>
              <a:ext cx="326828" cy="217847"/>
            </a:xfrm>
            <a:prstGeom prst="rect">
              <a:avLst/>
            </a:prstGeom>
          </p:spPr>
        </p:pic>
        <p:cxnSp>
          <p:nvCxnSpPr>
            <p:cNvPr id="138" name="직선 연결선 137"/>
            <p:cNvCxnSpPr/>
            <p:nvPr/>
          </p:nvCxnSpPr>
          <p:spPr>
            <a:xfrm>
              <a:off x="1331639" y="4994954"/>
              <a:ext cx="0" cy="36806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5324" y="5257785"/>
              <a:ext cx="275463" cy="346415"/>
            </a:xfrm>
            <a:prstGeom prst="rect">
              <a:avLst/>
            </a:prstGeom>
          </p:spPr>
        </p:pic>
        <p:grpSp>
          <p:nvGrpSpPr>
            <p:cNvPr id="140" name="Group 878"/>
            <p:cNvGrpSpPr/>
            <p:nvPr/>
          </p:nvGrpSpPr>
          <p:grpSpPr>
            <a:xfrm>
              <a:off x="1024416" y="2091563"/>
              <a:ext cx="590368" cy="405131"/>
              <a:chOff x="1843981" y="2590800"/>
              <a:chExt cx="706250" cy="447372"/>
            </a:xfrm>
          </p:grpSpPr>
          <p:pic>
            <p:nvPicPr>
              <p:cNvPr id="155" name="그림 98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3981" y="2590800"/>
                <a:ext cx="706250" cy="447372"/>
              </a:xfrm>
              <a:prstGeom prst="rect">
                <a:avLst/>
              </a:prstGeom>
            </p:spPr>
          </p:pic>
          <p:sp>
            <p:nvSpPr>
              <p:cNvPr id="156" name="TextBox 155"/>
              <p:cNvSpPr txBox="1"/>
              <p:nvPr/>
            </p:nvSpPr>
            <p:spPr>
              <a:xfrm>
                <a:off x="1991120" y="2737542"/>
                <a:ext cx="464072" cy="152940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defTabSz="975022" latinLnBrk="0">
                  <a:buClr>
                    <a:prstClr val="black">
                      <a:lumMod val="65000"/>
                      <a:lumOff val="35000"/>
                    </a:prstClr>
                  </a:buClr>
                  <a:buSzPct val="60000"/>
                </a:pPr>
                <a:r>
                  <a:rPr lang="en-US" altLang="ko-KR" sz="900" b="1" spc="-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j-lt"/>
                  </a:rPr>
                  <a:t>Internet</a:t>
                </a:r>
                <a:endParaRPr lang="ko-KR" altLang="en-US" sz="900" b="1" spc="-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498582" y="2876538"/>
              <a:ext cx="393338" cy="11252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en-US" altLang="ko-KR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F/W</a:t>
              </a:r>
              <a:endPara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ix모던고딕 M" panose="02020603020101020101" pitchFamily="18" charset="-127"/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6831" y="2829638"/>
              <a:ext cx="275463" cy="346415"/>
            </a:xfrm>
            <a:prstGeom prst="rect">
              <a:avLst/>
            </a:prstGeom>
          </p:spPr>
        </p:pic>
        <p:sp>
          <p:nvSpPr>
            <p:cNvPr id="143" name="직사각형 142"/>
            <p:cNvSpPr/>
            <p:nvPr/>
          </p:nvSpPr>
          <p:spPr>
            <a:xfrm>
              <a:off x="370286" y="1775775"/>
              <a:ext cx="2160240" cy="3570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latin typeface="+mj-lt"/>
                </a:rPr>
                <a:t>Cloud Data Center(</a:t>
              </a:r>
              <a:r>
                <a:rPr lang="ko-KR" altLang="en-US" sz="1300" dirty="0">
                  <a:latin typeface="+mj-lt"/>
                </a:rPr>
                <a:t>테스트</a:t>
              </a:r>
              <a:r>
                <a:rPr lang="en-US" altLang="ko-KR" sz="1300" dirty="0">
                  <a:latin typeface="+mj-lt"/>
                </a:rPr>
                <a:t>)</a:t>
              </a:r>
              <a:endParaRPr lang="ko-KR" altLang="en-US" sz="1300" dirty="0">
                <a:latin typeface="+mj-lt"/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1721383" y="5958742"/>
              <a:ext cx="420630" cy="592291"/>
              <a:chOff x="3822660" y="5942732"/>
              <a:chExt cx="420630" cy="592291"/>
            </a:xfrm>
          </p:grpSpPr>
          <p:pic>
            <p:nvPicPr>
              <p:cNvPr id="153" name="Picture 66" descr="그림11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39" t="50717" r="35239"/>
              <a:stretch>
                <a:fillRect/>
              </a:stretch>
            </p:blipFill>
            <p:spPr bwMode="auto">
              <a:xfrm>
                <a:off x="3822660" y="5942732"/>
                <a:ext cx="420630" cy="401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TextBox 153"/>
              <p:cNvSpPr txBox="1"/>
              <p:nvPr/>
            </p:nvSpPr>
            <p:spPr>
              <a:xfrm>
                <a:off x="3894343" y="6323820"/>
                <a:ext cx="223385" cy="211203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 latinLnBrk="0">
                  <a:defRPr/>
                </a:pPr>
                <a:r>
                  <a:rPr lang="en-US" altLang="ko-KR" sz="900" kern="0" dirty="0">
                    <a:solidFill>
                      <a:sysClr val="windowText" lastClr="000000"/>
                    </a:solidFill>
                    <a:latin typeface="+mj-lt"/>
                    <a:ea typeface="Rix모던고딕 M" panose="02020603020101020101" pitchFamily="18" charset="-127"/>
                  </a:rPr>
                  <a:t>DB</a:t>
                </a:r>
                <a:endParaRPr lang="ko-KR" altLang="en-US" sz="900" kern="0" dirty="0">
                  <a:solidFill>
                    <a:sysClr val="windowText" lastClr="000000"/>
                  </a:solidFill>
                  <a:latin typeface="+mj-lt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58044" y="5958742"/>
              <a:ext cx="550399" cy="592291"/>
              <a:chOff x="3730838" y="5942732"/>
              <a:chExt cx="550399" cy="592291"/>
            </a:xfrm>
          </p:grpSpPr>
          <p:pic>
            <p:nvPicPr>
              <p:cNvPr id="151" name="Picture 66" descr="그림11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39" t="50717" r="35239"/>
              <a:stretch>
                <a:fillRect/>
              </a:stretch>
            </p:blipFill>
            <p:spPr bwMode="auto">
              <a:xfrm>
                <a:off x="3822660" y="5942732"/>
                <a:ext cx="420630" cy="401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" name="TextBox 151"/>
              <p:cNvSpPr txBox="1"/>
              <p:nvPr/>
            </p:nvSpPr>
            <p:spPr>
              <a:xfrm>
                <a:off x="3730838" y="6323820"/>
                <a:ext cx="550399" cy="211203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 latinLnBrk="0">
                  <a:defRPr/>
                </a:pPr>
                <a:r>
                  <a:rPr lang="en-US" altLang="ko-KR" sz="900" kern="0" dirty="0">
                    <a:solidFill>
                      <a:sysClr val="windowText" lastClr="000000"/>
                    </a:solidFill>
                    <a:latin typeface="+mj-lt"/>
                    <a:ea typeface="Rix모던고딕 M" panose="02020603020101020101" pitchFamily="18" charset="-127"/>
                  </a:rPr>
                  <a:t>WAS/FEP</a:t>
                </a:r>
                <a:endParaRPr lang="ko-KR" altLang="en-US" sz="900" kern="0" dirty="0">
                  <a:solidFill>
                    <a:sysClr val="windowText" lastClr="000000"/>
                  </a:solidFill>
                  <a:latin typeface="+mj-lt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7950090" y="2753908"/>
              <a:ext cx="554407" cy="25925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>
                <a:defRPr/>
              </a:pPr>
              <a:r>
                <a:rPr lang="ko-KR" altLang="en-US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ix모던고딕 M" panose="02020603020101020101" pitchFamily="18" charset="-127"/>
                </a:rPr>
                <a:t>전용선</a:t>
              </a:r>
            </a:p>
          </p:txBody>
        </p:sp>
        <p:cxnSp>
          <p:nvCxnSpPr>
            <p:cNvPr id="147" name="직선 연결선 146"/>
            <p:cNvCxnSpPr>
              <a:stCxn id="139" idx="3"/>
              <a:endCxn id="91" idx="1"/>
            </p:cNvCxnSpPr>
            <p:nvPr/>
          </p:nvCxnSpPr>
          <p:spPr>
            <a:xfrm>
              <a:off x="1450787" y="5430993"/>
              <a:ext cx="2599075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51520" y="5112236"/>
              <a:ext cx="1139544" cy="277072"/>
            </a:xfrm>
            <a:prstGeom prst="rect">
              <a:avLst/>
            </a:prstGeom>
            <a:noFill/>
          </p:spPr>
          <p:txBody>
            <a:bodyPr wrap="square" lIns="106753" tIns="53376" rIns="106753" bIns="53376" rtlCol="0">
              <a:spAutoFit/>
            </a:bodyPr>
            <a:lstStyle>
              <a:defPPr>
                <a:defRPr lang="ko-KR"/>
              </a:defPPr>
              <a:lvl1pPr latinLnBrk="0">
                <a:defRPr sz="1200" kern="0">
                  <a:solidFill>
                    <a:srgbClr val="0E359B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defRPr>
              </a:lvl1pPr>
            </a:lstStyle>
            <a:p>
              <a:pPr>
                <a:defRPr/>
              </a:pPr>
              <a:r>
                <a:rPr lang="en-US" altLang="ko-KR" sz="1100" dirty="0">
                  <a:latin typeface="+mj-lt"/>
                </a:rPr>
                <a:t>Private Zone</a:t>
              </a:r>
              <a:endParaRPr lang="ko-KR" altLang="en-US" sz="1100" dirty="0">
                <a:latin typeface="+mj-lt"/>
              </a:endParaRPr>
            </a:p>
          </p:txBody>
        </p:sp>
        <p:cxnSp>
          <p:nvCxnSpPr>
            <p:cNvPr id="149" name="꺾인 연결선 440"/>
            <p:cNvCxnSpPr/>
            <p:nvPr/>
          </p:nvCxnSpPr>
          <p:spPr>
            <a:xfrm flipV="1">
              <a:off x="7030526" y="3732115"/>
              <a:ext cx="0" cy="2336047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none" w="med" len="med"/>
              <a:tailEnd type="none" w="sm" len="sm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>
            <a:xfrm flipV="1">
              <a:off x="7021494" y="6063720"/>
              <a:ext cx="802326" cy="10113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</p:grpSp>
      <p:sp>
        <p:nvSpPr>
          <p:cNvPr id="169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 anchor="ctr"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1.2 </a:t>
            </a:r>
            <a:r>
              <a:rPr kumimoji="0" lang="ko-KR" altLang="en-US" dirty="0">
                <a:solidFill>
                  <a:srgbClr val="000000"/>
                </a:solidFill>
              </a:rPr>
              <a:t>고객 맞춤형 금융서비스 플랫폼 구성도</a:t>
            </a:r>
            <a:endParaRPr lang="en-US" altLang="ko-KR" sz="600" dirty="0">
              <a:solidFill>
                <a:srgbClr val="000000"/>
              </a:solidFill>
            </a:endParaRPr>
          </a:p>
          <a:p>
            <a:pPr marL="361950" indent="-361950"/>
            <a:r>
              <a:rPr lang="en-US" altLang="ko-KR" sz="1400" b="0" dirty="0">
                <a:solidFill>
                  <a:srgbClr val="000000"/>
                </a:solidFill>
              </a:rPr>
              <a:t>   </a:t>
            </a:r>
            <a:r>
              <a:rPr lang="en-US" altLang="ko-KR" sz="1400" b="0" dirty="0"/>
              <a:t>    </a:t>
            </a:r>
            <a:endParaRPr lang="en-US" altLang="ko-KR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3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160912" y="2763727"/>
            <a:ext cx="5757788" cy="3190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2"/>
              </a:buClr>
              <a:buSzPct val="100000"/>
              <a:defRPr/>
            </a:pPr>
            <a:endParaRPr kumimoji="0" lang="ko-KR" altLang="ko-KR" sz="12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185790" y="2420888"/>
            <a:ext cx="55197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1pPr>
            <a:lvl2pPr marL="896938" indent="-268288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-윤명조220" pitchFamily="18" charset="-127"/>
                <a:ea typeface="-윤명조220" pitchFamily="18" charset="-127"/>
              </a:defRPr>
            </a:lvl9pPr>
          </a:lstStyle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ko-KR" altLang="en-US" b="1" spc="-50" dirty="0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b="1" spc="-50" dirty="0">
              <a:latin typeface="맑은 고딕" pitchFamily="50" charset="-127"/>
              <a:ea typeface="맑은 고딕" pitchFamily="50" charset="-127"/>
            </a:endParaRPr>
          </a:p>
          <a:p>
            <a:pPr marL="355600" lvl="1" indent="-355600">
              <a:spcBef>
                <a:spcPct val="50000"/>
              </a:spcBef>
              <a:buFont typeface="+mj-lt"/>
              <a:buAutoNum type="arabicPeriod" startAt="2"/>
              <a:defRPr/>
            </a:pPr>
            <a:r>
              <a:rPr lang="ko-KR" altLang="en-US" b="1" spc="-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어플리케이션 아키텍처</a:t>
            </a:r>
            <a:endParaRPr lang="en-US" altLang="ko-KR" b="1" spc="-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어플리케이션 아키텍처 설계 방향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어플리케이션 아키텍처 맵 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어플리케이션 정의 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어플리케이션 형상관리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 처리 구성도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171450" eaLnBrk="1" latinLnBrk="0" hangingPunct="1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 처리 흐름도</a:t>
            </a:r>
            <a:endParaRPr kumimoji="0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lvl="1" indent="-355600">
              <a:spcBef>
                <a:spcPct val="50000"/>
              </a:spcBef>
              <a:buFont typeface="+mj-lt"/>
              <a:buAutoNum type="arabicPeriod" startAt="3"/>
              <a:defRPr/>
            </a:pPr>
            <a:r>
              <a:rPr lang="ko-KR" altLang="en-US" b="1" spc="-50" dirty="0">
                <a:latin typeface="맑은 고딕" pitchFamily="50" charset="-127"/>
                <a:ea typeface="맑은 고딕" pitchFamily="50" charset="-127"/>
              </a:rPr>
              <a:t>데이터 아키텍처 정의</a:t>
            </a:r>
          </a:p>
        </p:txBody>
      </p:sp>
    </p:spTree>
    <p:extLst>
      <p:ext uri="{BB962C8B-B14F-4D97-AF65-F5344CB8AC3E}">
        <p14:creationId xmlns:p14="http://schemas.microsoft.com/office/powerpoint/2010/main" val="22420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/>
          </p:cNvSpPr>
          <p:nvPr/>
        </p:nvSpPr>
        <p:spPr bwMode="auto">
          <a:xfrm>
            <a:off x="128464" y="728663"/>
            <a:ext cx="9448800" cy="28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eaLnBrk="0" hangingPunct="0">
              <a:spcBef>
                <a:spcPct val="20000"/>
              </a:spcBef>
              <a:buFont typeface="Arial" charset="0"/>
              <a:buNone/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JAVA, </a:t>
            </a:r>
            <a:r>
              <a:rPr lang="ko-KR" altLang="en-US" dirty="0"/>
              <a:t>스프링 의 장점을 극대화 한 </a:t>
            </a:r>
            <a:r>
              <a:rPr lang="en-US" altLang="ko-KR" dirty="0"/>
              <a:t>RMI Invoker </a:t>
            </a:r>
            <a:r>
              <a:rPr lang="ko-KR" altLang="en-US" dirty="0"/>
              <a:t>시스템 및 </a:t>
            </a:r>
            <a:r>
              <a:rPr lang="en-US" altLang="ko-KR" dirty="0"/>
              <a:t>iOS, Android APP </a:t>
            </a:r>
            <a:r>
              <a:rPr lang="ko-KR" altLang="en-US" dirty="0"/>
              <a:t>을 위한 </a:t>
            </a:r>
            <a:r>
              <a:rPr lang="en-US" altLang="ko-KR" dirty="0"/>
              <a:t>Hybrid </a:t>
            </a:r>
            <a:r>
              <a:rPr lang="ko-KR" altLang="en-US" dirty="0"/>
              <a:t>시스템 구축</a:t>
            </a:r>
          </a:p>
        </p:txBody>
      </p:sp>
      <p:sp>
        <p:nvSpPr>
          <p:cNvPr id="104" name="Rectangle 2"/>
          <p:cNvSpPr txBox="1">
            <a:spLocks/>
          </p:cNvSpPr>
          <p:nvPr/>
        </p:nvSpPr>
        <p:spPr bwMode="auto">
          <a:xfrm>
            <a:off x="118939" y="0"/>
            <a:ext cx="8282825" cy="64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ko-KR"/>
            </a:defPPr>
            <a:lvl1pPr marL="357188" indent="-357188" eaLnBrk="0" hangingPunct="0">
              <a:defRPr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eaLnBrk="0" hangingPunct="0">
              <a:defRPr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eaLnBrk="0" hangingPunct="0">
              <a:defRPr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eaLnBrk="0" hangingPunct="0">
              <a:defRPr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eaLnBrk="0" hangingPunct="0">
              <a:defRPr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2.1 </a:t>
            </a:r>
            <a:r>
              <a:rPr lang="ko-KR" altLang="en-US" dirty="0"/>
              <a:t>어플리케이션 아키텍처 설계 방향</a:t>
            </a:r>
            <a:endParaRPr lang="en-US" altLang="ko-KR" dirty="0"/>
          </a:p>
          <a:p>
            <a:r>
              <a:rPr lang="en-US" altLang="ko-KR" sz="600" b="0" dirty="0"/>
              <a:t>	</a:t>
            </a:r>
          </a:p>
          <a:p>
            <a:r>
              <a:rPr lang="en-US" altLang="ko-KR" sz="1500" b="0" dirty="0"/>
              <a:t>     - </a:t>
            </a:r>
            <a:r>
              <a:rPr lang="ko-KR" altLang="en-US" sz="1500" b="0" dirty="0"/>
              <a:t>스프링 </a:t>
            </a:r>
            <a:r>
              <a:rPr lang="en-US" altLang="ko-KR" sz="1500" b="0" dirty="0"/>
              <a:t>3.0</a:t>
            </a:r>
            <a:r>
              <a:rPr lang="ko-KR" altLang="en-US" sz="1500" b="0" dirty="0"/>
              <a:t>기반의 </a:t>
            </a:r>
            <a:r>
              <a:rPr lang="en-US" altLang="ko-KR" sz="1500" b="0" dirty="0"/>
              <a:t>JAVA </a:t>
            </a:r>
            <a:r>
              <a:rPr lang="ko-KR" altLang="en-US" sz="1500" b="0" dirty="0"/>
              <a:t>설계</a:t>
            </a:r>
            <a:endParaRPr lang="en-US" altLang="ko-KR" sz="1500" b="0" dirty="0"/>
          </a:p>
        </p:txBody>
      </p:sp>
      <p:cxnSp>
        <p:nvCxnSpPr>
          <p:cNvPr id="287" name="연결선: 꺾임 32"/>
          <p:cNvCxnSpPr>
            <a:cxnSpLocks/>
          </p:cNvCxnSpPr>
          <p:nvPr/>
        </p:nvCxnSpPr>
        <p:spPr>
          <a:xfrm rot="5400000" flipH="1" flipV="1">
            <a:off x="4664522" y="1758867"/>
            <a:ext cx="12289" cy="6744325"/>
          </a:xfrm>
          <a:prstGeom prst="bentConnector3">
            <a:avLst>
              <a:gd name="adj1" fmla="val 19602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 bwMode="auto">
          <a:xfrm>
            <a:off x="6105128" y="4950888"/>
            <a:ext cx="0" cy="24600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직선 연결선 288"/>
          <p:cNvCxnSpPr/>
          <p:nvPr/>
        </p:nvCxnSpPr>
        <p:spPr bwMode="auto">
          <a:xfrm>
            <a:off x="4448944" y="4902868"/>
            <a:ext cx="0" cy="24600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직선 연결선 289"/>
          <p:cNvCxnSpPr/>
          <p:nvPr/>
        </p:nvCxnSpPr>
        <p:spPr bwMode="auto">
          <a:xfrm>
            <a:off x="2864768" y="4915157"/>
            <a:ext cx="0" cy="24600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1" name="직선 연결선 290"/>
          <p:cNvCxnSpPr/>
          <p:nvPr/>
        </p:nvCxnSpPr>
        <p:spPr bwMode="auto">
          <a:xfrm>
            <a:off x="5097016" y="4662856"/>
            <a:ext cx="0" cy="24600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92" name="표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94979"/>
              </p:ext>
            </p:extLst>
          </p:nvPr>
        </p:nvGraphicFramePr>
        <p:xfrm>
          <a:off x="488504" y="5124885"/>
          <a:ext cx="1620000" cy="109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413932212"/>
                    </a:ext>
                  </a:extLst>
                </a:gridCol>
              </a:tblGrid>
              <a:tr h="54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금융사 연계</a:t>
                      </a:r>
                      <a:endParaRPr lang="en-US" altLang="ko-KR" sz="1200" b="1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45458"/>
                  </a:ext>
                </a:extLst>
              </a:tr>
              <a:tr h="548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TCP</a:t>
                      </a:r>
                      <a:r>
                        <a:rPr lang="en-US" altLang="ko-KR" sz="1000" b="0" baseline="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/IP, JASON</a:t>
                      </a:r>
                      <a:br>
                        <a:rPr lang="en-US" altLang="ko-KR" sz="1000" b="0" baseline="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(FEP</a:t>
                      </a:r>
                      <a:r>
                        <a:rPr lang="ko-KR" altLang="en-US" sz="1000" b="0" baseline="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1000" b="0" baseline="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or RESTful)</a:t>
                      </a:r>
                      <a:endParaRPr lang="ko-KR" altLang="en-US" sz="1000" b="0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3" name="표 2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47294"/>
              </p:ext>
            </p:extLst>
          </p:nvPr>
        </p:nvGraphicFramePr>
        <p:xfrm>
          <a:off x="7028203" y="5124885"/>
          <a:ext cx="2029253" cy="1148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53">
                  <a:extLst>
                    <a:ext uri="{9D8B030D-6E8A-4147-A177-3AD203B41FA5}">
                      <a16:colId xmlns:a16="http://schemas.microsoft.com/office/drawing/2014/main" val="2413932212"/>
                    </a:ext>
                  </a:extLst>
                </a:gridCol>
              </a:tblGrid>
              <a:tr h="388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Additional Capabilities</a:t>
                      </a:r>
                      <a:endParaRPr lang="ko-KR" altLang="en-US" sz="1200" b="1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45458"/>
                  </a:ext>
                </a:extLst>
              </a:tr>
              <a:tr h="691231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Ehcache Support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Mock Testing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46372"/>
                  </a:ext>
                </a:extLst>
              </a:tr>
            </a:tbl>
          </a:graphicData>
        </a:graphic>
      </p:graphicFrame>
      <p:sp>
        <p:nvSpPr>
          <p:cNvPr id="294" name="순서도: 대체 처리 293"/>
          <p:cNvSpPr/>
          <p:nvPr/>
        </p:nvSpPr>
        <p:spPr>
          <a:xfrm>
            <a:off x="1064568" y="1887804"/>
            <a:ext cx="1883194" cy="854467"/>
          </a:xfrm>
          <a:prstGeom prst="flowChartAlternateProcess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+mj-ea"/>
                <a:ea typeface="+mj-ea"/>
              </a:rPr>
              <a:t>Spring DAO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  <a:t>Transaction, jdbc Support,</a:t>
            </a:r>
            <a:b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  <a:t>dao Support)</a:t>
            </a:r>
          </a:p>
        </p:txBody>
      </p:sp>
      <p:sp>
        <p:nvSpPr>
          <p:cNvPr id="295" name="순서도: 대체 처리 294"/>
          <p:cNvSpPr/>
          <p:nvPr/>
        </p:nvSpPr>
        <p:spPr>
          <a:xfrm>
            <a:off x="3057135" y="1887804"/>
            <a:ext cx="1883194" cy="854467"/>
          </a:xfrm>
          <a:prstGeom prst="flowChartAlternateProcess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+mj-ea"/>
                <a:ea typeface="+mj-ea"/>
              </a:rPr>
              <a:t>Spring ORM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  <a:t>Oracle, MyBatis</a:t>
            </a:r>
          </a:p>
        </p:txBody>
      </p:sp>
      <p:sp>
        <p:nvSpPr>
          <p:cNvPr id="296" name="순서도: 대체 처리 295"/>
          <p:cNvSpPr/>
          <p:nvPr/>
        </p:nvSpPr>
        <p:spPr>
          <a:xfrm>
            <a:off x="5049702" y="1887804"/>
            <a:ext cx="1883194" cy="854467"/>
          </a:xfrm>
          <a:prstGeom prst="flowChartAlternateProcess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+mj-ea"/>
                <a:ea typeface="+mj-ea"/>
              </a:rPr>
              <a:t>Spring Web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  <a:t>(Web ApplicationConText</a:t>
            </a:r>
            <a:b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  <a:t>Web Utilites)</a:t>
            </a:r>
          </a:p>
        </p:txBody>
      </p:sp>
      <p:sp>
        <p:nvSpPr>
          <p:cNvPr id="297" name="순서도: 대체 처리 296"/>
          <p:cNvSpPr/>
          <p:nvPr/>
        </p:nvSpPr>
        <p:spPr>
          <a:xfrm>
            <a:off x="7042270" y="1887804"/>
            <a:ext cx="1883194" cy="854468"/>
          </a:xfrm>
          <a:prstGeom prst="flowChartAlternateProcess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+mj-ea"/>
                <a:ea typeface="+mj-ea"/>
              </a:rPr>
              <a:t>Spring Web MCV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  <a:t>(Web MCV Framework, Web Views JSP)</a:t>
            </a:r>
          </a:p>
        </p:txBody>
      </p:sp>
      <p:cxnSp>
        <p:nvCxnSpPr>
          <p:cNvPr id="298" name="연결선: 꺾임 20"/>
          <p:cNvCxnSpPr>
            <a:stCxn id="294" idx="2"/>
            <a:endCxn id="297" idx="2"/>
          </p:cNvCxnSpPr>
          <p:nvPr/>
        </p:nvCxnSpPr>
        <p:spPr>
          <a:xfrm rot="16200000" flipH="1">
            <a:off x="4995016" y="-246580"/>
            <a:ext cx="1" cy="5977702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연결선: 꺾임 22"/>
          <p:cNvCxnSpPr>
            <a:cxnSpLocks/>
            <a:stCxn id="295" idx="2"/>
            <a:endCxn id="296" idx="2"/>
          </p:cNvCxnSpPr>
          <p:nvPr/>
        </p:nvCxnSpPr>
        <p:spPr>
          <a:xfrm rot="16200000" flipH="1">
            <a:off x="4995015" y="1745987"/>
            <a:ext cx="12700" cy="1992567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0" name="표 2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99567"/>
              </p:ext>
            </p:extLst>
          </p:nvPr>
        </p:nvGraphicFramePr>
        <p:xfrm>
          <a:off x="2292135" y="3210650"/>
          <a:ext cx="5515134" cy="148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78">
                  <a:extLst>
                    <a:ext uri="{9D8B030D-6E8A-4147-A177-3AD203B41FA5}">
                      <a16:colId xmlns:a16="http://schemas.microsoft.com/office/drawing/2014/main" val="1191804790"/>
                    </a:ext>
                  </a:extLst>
                </a:gridCol>
                <a:gridCol w="1838378">
                  <a:extLst>
                    <a:ext uri="{9D8B030D-6E8A-4147-A177-3AD203B41FA5}">
                      <a16:colId xmlns:a16="http://schemas.microsoft.com/office/drawing/2014/main" val="1875916410"/>
                    </a:ext>
                  </a:extLst>
                </a:gridCol>
                <a:gridCol w="1838378">
                  <a:extLst>
                    <a:ext uri="{9D8B030D-6E8A-4147-A177-3AD203B41FA5}">
                      <a16:colId xmlns:a16="http://schemas.microsoft.com/office/drawing/2014/main" val="1438885526"/>
                    </a:ext>
                  </a:extLst>
                </a:gridCol>
              </a:tblGrid>
              <a:tr h="3729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Core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A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19038"/>
                  </a:ext>
                </a:extLst>
              </a:tr>
              <a:tr h="347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AOP</a:t>
                      </a:r>
                      <a:endParaRPr lang="ko-KR" altLang="en-US" sz="1100" b="1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IoC (DI) Container</a:t>
                      </a:r>
                      <a:endParaRPr lang="ko-KR" altLang="en-US" sz="1100" b="1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Component / </a:t>
                      </a:r>
                      <a:br>
                        <a:rPr lang="en-US" altLang="ko-KR" sz="1100" b="1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Service adstraction</a:t>
                      </a:r>
                      <a:endParaRPr lang="ko-KR" altLang="en-US" sz="1100" b="1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16377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declarative transaction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object pooling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interceptors</a:t>
                      </a:r>
                      <a:endParaRPr lang="ko-KR" altLang="en-US" sz="1100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각 모듈간의 느슨한 </a:t>
                      </a:r>
                      <a:endParaRPr lang="en-US" altLang="ko-KR" sz="1000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연관성으로 시스템 디자인의 유연성 강화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0821"/>
                  </a:ext>
                </a:extLst>
              </a:tr>
            </a:tbl>
          </a:graphicData>
        </a:graphic>
      </p:graphicFrame>
      <p:sp>
        <p:nvSpPr>
          <p:cNvPr id="301" name="순서도: 대체 처리 300"/>
          <p:cNvSpPr/>
          <p:nvPr/>
        </p:nvSpPr>
        <p:spPr>
          <a:xfrm>
            <a:off x="1064568" y="1435259"/>
            <a:ext cx="7860896" cy="399984"/>
          </a:xfrm>
          <a:prstGeom prst="flowChartAlternateProcess">
            <a:avLst/>
          </a:prstGeom>
          <a:solidFill>
            <a:schemeClr val="bg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SPRING 3.0 FW 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기반</a:t>
            </a:r>
          </a:p>
        </p:txBody>
      </p:sp>
      <p:cxnSp>
        <p:nvCxnSpPr>
          <p:cNvPr id="302" name="직선 연결선 301"/>
          <p:cNvCxnSpPr>
            <a:endCxn id="300" idx="0"/>
          </p:cNvCxnSpPr>
          <p:nvPr/>
        </p:nvCxnSpPr>
        <p:spPr bwMode="auto">
          <a:xfrm>
            <a:off x="5049702" y="2964645"/>
            <a:ext cx="0" cy="24600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3" name="표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38095"/>
              </p:ext>
            </p:extLst>
          </p:nvPr>
        </p:nvGraphicFramePr>
        <p:xfrm>
          <a:off x="2216696" y="5124885"/>
          <a:ext cx="1428345" cy="106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345">
                  <a:extLst>
                    <a:ext uri="{9D8B030D-6E8A-4147-A177-3AD203B41FA5}">
                      <a16:colId xmlns:a16="http://schemas.microsoft.com/office/drawing/2014/main" val="2413932212"/>
                    </a:ext>
                  </a:extLst>
                </a:gridCol>
              </a:tblGrid>
              <a:tr h="492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Mobile App</a:t>
                      </a:r>
                      <a:endParaRPr lang="ko-KR" altLang="en-US" sz="1200" b="1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45458"/>
                  </a:ext>
                </a:extLst>
              </a:tr>
              <a:tr h="569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Android, iOS</a:t>
                      </a:r>
                      <a:endParaRPr lang="ko-KR" altLang="en-US" sz="1000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46372"/>
                  </a:ext>
                </a:extLst>
              </a:tr>
            </a:tbl>
          </a:graphicData>
        </a:graphic>
      </p:graphicFrame>
      <p:graphicFrame>
        <p:nvGraphicFramePr>
          <p:cNvPr id="304" name="표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694465"/>
              </p:ext>
            </p:extLst>
          </p:nvPr>
        </p:nvGraphicFramePr>
        <p:xfrm>
          <a:off x="3809256" y="5124885"/>
          <a:ext cx="1431776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76">
                  <a:extLst>
                    <a:ext uri="{9D8B030D-6E8A-4147-A177-3AD203B41FA5}">
                      <a16:colId xmlns:a16="http://schemas.microsoft.com/office/drawing/2014/main" val="2413932212"/>
                    </a:ext>
                  </a:extLst>
                </a:gridCol>
              </a:tblGrid>
              <a:tr h="47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CB</a:t>
                      </a:r>
                      <a:r>
                        <a:rPr lang="ko-KR" altLang="en-US" sz="1200" b="1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사 연동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45458"/>
                  </a:ext>
                </a:extLst>
              </a:tr>
              <a:tr h="6042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NICE, KCB 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본인인증</a:t>
                      </a:r>
                      <a:r>
                        <a:rPr lang="en-US" altLang="ko-KR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신용인증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46372"/>
                  </a:ext>
                </a:extLst>
              </a:tr>
            </a:tbl>
          </a:graphicData>
        </a:graphic>
      </p:graphicFrame>
      <p:graphicFrame>
        <p:nvGraphicFramePr>
          <p:cNvPr id="305" name="표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50022"/>
              </p:ext>
            </p:extLst>
          </p:nvPr>
        </p:nvGraphicFramePr>
        <p:xfrm>
          <a:off x="5393432" y="5124885"/>
          <a:ext cx="1431776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76">
                  <a:extLst>
                    <a:ext uri="{9D8B030D-6E8A-4147-A177-3AD203B41FA5}">
                      <a16:colId xmlns:a16="http://schemas.microsoft.com/office/drawing/2014/main" val="2413932212"/>
                    </a:ext>
                  </a:extLst>
                </a:gridCol>
              </a:tblGrid>
              <a:tr h="475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보안모듈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45458"/>
                  </a:ext>
                </a:extLst>
              </a:tr>
              <a:tr h="6042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보안</a:t>
                      </a:r>
                      <a:endParaRPr lang="en-US" altLang="ko-KR" sz="1000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보안</a:t>
                      </a:r>
                      <a:r>
                        <a:rPr lang="en-US" altLang="ko-KR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앱위변조 등</a:t>
                      </a:r>
                      <a:r>
                        <a:rPr lang="en-US" altLang="ko-KR" sz="1000" dirty="0">
                          <a:solidFill>
                            <a:srgbClr val="585657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rgbClr val="585657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4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3050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2.2 </a:t>
            </a:r>
            <a:r>
              <a:rPr lang="ko-KR" altLang="en-US" dirty="0">
                <a:solidFill>
                  <a:srgbClr val="000000"/>
                </a:solidFill>
              </a:rPr>
              <a:t>어플리케이션 아키텍처 맵</a:t>
            </a:r>
            <a:endParaRPr lang="en-US" altLang="ko-KR" dirty="0">
              <a:solidFill>
                <a:srgbClr val="000000"/>
              </a:solidFill>
            </a:endParaRPr>
          </a:p>
          <a:p>
            <a:pPr marL="361950" indent="-361950"/>
            <a:r>
              <a:rPr lang="en-US" altLang="ko-KR" sz="1400" b="0" dirty="0"/>
              <a:t>     - </a:t>
            </a:r>
            <a:r>
              <a:rPr lang="ko-KR" altLang="en-US" sz="1400" dirty="0">
                <a:solidFill>
                  <a:schemeClr val="tx1"/>
                </a:solidFill>
              </a:rPr>
              <a:t>어플리케이션 구성도 </a:t>
            </a:r>
            <a:r>
              <a:rPr lang="en-US" altLang="ko-KR" sz="1400" dirty="0">
                <a:solidFill>
                  <a:schemeClr val="tx1"/>
                </a:solidFill>
              </a:rPr>
              <a:t>– </a:t>
            </a:r>
            <a:r>
              <a:rPr lang="en-US" altLang="ko-KR" sz="1400" dirty="0"/>
              <a:t>Hybrid App, </a:t>
            </a:r>
            <a:r>
              <a:rPr lang="ko-KR" altLang="en-US" sz="1400" dirty="0" err="1"/>
              <a:t>반응형</a:t>
            </a:r>
            <a:r>
              <a:rPr lang="ko-KR" altLang="en-US" sz="1400" dirty="0"/>
              <a:t> 웹</a:t>
            </a:r>
            <a:endParaRPr lang="en-US" altLang="ko-KR" dirty="0"/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0" y="836712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35994" rIns="0" bIns="35994" anchor="ctr">
            <a:spAutoFit/>
          </a:bodyPr>
          <a:lstStyle/>
          <a:p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 rot="10800000">
            <a:off x="272481" y="1114030"/>
            <a:ext cx="4186728" cy="5267297"/>
          </a:xfrm>
          <a:prstGeom prst="roundRect">
            <a:avLst>
              <a:gd name="adj" fmla="val 2258"/>
            </a:avLst>
          </a:pr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59885" y="5792296"/>
            <a:ext cx="3955308" cy="51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86191" y="1603815"/>
            <a:ext cx="3929002" cy="590336"/>
          </a:xfrm>
          <a:prstGeom prst="roundRect">
            <a:avLst>
              <a:gd name="adj" fmla="val 5224"/>
            </a:avLst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5774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kern="0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lang="ko-KR" altLang="en-US" sz="1050" b="1" kern="0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AutoShape 25"/>
          <p:cNvSpPr>
            <a:spLocks noChangeArrowheads="1"/>
          </p:cNvSpPr>
          <p:nvPr/>
        </p:nvSpPr>
        <p:spPr bwMode="auto">
          <a:xfrm>
            <a:off x="845800" y="1016732"/>
            <a:ext cx="2999072" cy="396875"/>
          </a:xfrm>
          <a:prstGeom prst="roundRect">
            <a:avLst>
              <a:gd name="adj" fmla="val 11963"/>
            </a:avLst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 fontAlgn="ctr"/>
            <a:r>
              <a:rPr lang="en-US" altLang="ko-KR" sz="1400" b="1" dirty="0">
                <a:solidFill>
                  <a:schemeClr val="bg1"/>
                </a:solidFill>
              </a:rPr>
              <a:t>Hybrid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App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86190" y="2291449"/>
            <a:ext cx="3929003" cy="3427989"/>
          </a:xfrm>
          <a:prstGeom prst="roundRect">
            <a:avLst>
              <a:gd name="adj" fmla="val 5224"/>
            </a:avLst>
          </a:prstGeom>
          <a:solidFill>
            <a:schemeClr val="accent1">
              <a:lumMod val="9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Native </a:t>
            </a:r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74920" y="2614116"/>
            <a:ext cx="3558302" cy="1466722"/>
          </a:xfrm>
          <a:prstGeom prst="roundRect">
            <a:avLst>
              <a:gd name="adj" fmla="val 5513"/>
            </a:avLst>
          </a:prstGeom>
          <a:ln w="190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12874" y="4260858"/>
            <a:ext cx="3558303" cy="941131"/>
          </a:xfrm>
          <a:prstGeom prst="roundRect">
            <a:avLst>
              <a:gd name="adj" fmla="val 5720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Utility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34707" y="2883461"/>
            <a:ext cx="905645" cy="63021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공인인증서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모듈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715418" y="2883461"/>
            <a:ext cx="1185354" cy="30754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쿠콘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73668" y="5304974"/>
            <a:ext cx="3573926" cy="305617"/>
          </a:xfrm>
          <a:prstGeom prst="roundRect">
            <a:avLst>
              <a:gd name="adj" fmla="val 4816"/>
            </a:avLst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5774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Native Library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664968" y="1114030"/>
            <a:ext cx="3792320" cy="5267297"/>
          </a:xfrm>
          <a:prstGeom prst="roundRect">
            <a:avLst>
              <a:gd name="adj" fmla="val 2258"/>
            </a:avLst>
          </a:pr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37586" y="5792296"/>
            <a:ext cx="3575686" cy="51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772910" y="1603814"/>
            <a:ext cx="3540362" cy="1484535"/>
          </a:xfrm>
          <a:prstGeom prst="roundRect">
            <a:avLst>
              <a:gd name="adj" fmla="val 5224"/>
            </a:avLst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5774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kern="0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function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AutoShape 25"/>
          <p:cNvSpPr>
            <a:spLocks noChangeArrowheads="1"/>
          </p:cNvSpPr>
          <p:nvPr/>
        </p:nvSpPr>
        <p:spPr bwMode="auto">
          <a:xfrm>
            <a:off x="5050272" y="1016732"/>
            <a:ext cx="2999072" cy="396875"/>
          </a:xfrm>
          <a:prstGeom prst="roundRect">
            <a:avLst>
              <a:gd name="adj" fmla="val 11963"/>
            </a:avLst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 fontAlgn="ctr"/>
            <a:r>
              <a:rPr lang="en-US" altLang="ko-KR" sz="1400" b="1" dirty="0">
                <a:solidFill>
                  <a:schemeClr val="bg1"/>
                </a:solidFill>
              </a:rPr>
              <a:t>Mobile Web Application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5" name="Line 42"/>
          <p:cNvSpPr>
            <a:spLocks noChangeShapeType="1"/>
          </p:cNvSpPr>
          <p:nvPr/>
        </p:nvSpPr>
        <p:spPr bwMode="auto">
          <a:xfrm>
            <a:off x="3584848" y="1903390"/>
            <a:ext cx="1284965" cy="0"/>
          </a:xfrm>
          <a:prstGeom prst="line">
            <a:avLst/>
          </a:prstGeom>
          <a:noFill/>
          <a:ln w="95250">
            <a:solidFill>
              <a:srgbClr val="2C7798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1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43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14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485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56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28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099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0970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737586" y="5389985"/>
            <a:ext cx="3575685" cy="341176"/>
          </a:xfrm>
          <a:prstGeom prst="roundRect">
            <a:avLst>
              <a:gd name="adj" fmla="val 5224"/>
            </a:avLst>
          </a:prstGeom>
          <a:solidFill>
            <a:srgbClr val="7E54E6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5774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J2SE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737586" y="3634522"/>
            <a:ext cx="3573027" cy="1670452"/>
          </a:xfrm>
          <a:prstGeom prst="roundRect">
            <a:avLst>
              <a:gd name="adj" fmla="val 5224"/>
            </a:avLst>
          </a:prstGeom>
          <a:solidFill>
            <a:schemeClr val="accent1">
              <a:lumMod val="9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개발 영역 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(Java)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869573" y="1929962"/>
            <a:ext cx="1618866" cy="40820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서비스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869572" y="4930460"/>
            <a:ext cx="3308995" cy="271529"/>
          </a:xfrm>
          <a:prstGeom prst="roundRect">
            <a:avLst>
              <a:gd name="adj" fmla="val 4816"/>
            </a:avLst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5774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framework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619770" y="1929962"/>
            <a:ext cx="1511678" cy="40820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CFS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856887" y="2483455"/>
            <a:ext cx="1631551" cy="4173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맞춤대출 조회 서비스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619770" y="2509892"/>
            <a:ext cx="1511678" cy="3909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서비스</a:t>
            </a:r>
          </a:p>
        </p:txBody>
      </p:sp>
      <p:sp>
        <p:nvSpPr>
          <p:cNvPr id="113" name="왼쪽으로 구부러진 화살표 112"/>
          <p:cNvSpPr/>
          <p:nvPr/>
        </p:nvSpPr>
        <p:spPr bwMode="auto">
          <a:xfrm>
            <a:off x="3961616" y="2075251"/>
            <a:ext cx="209561" cy="408204"/>
          </a:xfrm>
          <a:prstGeom prst="curvedLef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왼쪽으로 구부러진 화살표 113"/>
          <p:cNvSpPr/>
          <p:nvPr/>
        </p:nvSpPr>
        <p:spPr bwMode="auto">
          <a:xfrm rot="10800000">
            <a:off x="3693440" y="2050135"/>
            <a:ext cx="209561" cy="408204"/>
          </a:xfrm>
          <a:prstGeom prst="curvedLef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856888" y="3882399"/>
            <a:ext cx="3286356" cy="936104"/>
          </a:xfrm>
          <a:prstGeom prst="roundRect">
            <a:avLst>
              <a:gd name="adj" fmla="val 5513"/>
            </a:avLst>
          </a:prstGeom>
          <a:ln w="190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915867" y="4146110"/>
            <a:ext cx="762958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카카오연동 모듈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735808" y="4146110"/>
            <a:ext cx="762958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증권사 연동 모듈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555749" y="4146110"/>
            <a:ext cx="762958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CFS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375690" y="4146110"/>
            <a:ext cx="721557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Etc.. 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90837" y="4554314"/>
            <a:ext cx="762958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517769" y="4554314"/>
            <a:ext cx="762958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Parser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344701" y="4554314"/>
            <a:ext cx="762958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Encryption/Decryption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171634" y="4554314"/>
            <a:ext cx="914611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  Manager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34706" y="3716296"/>
            <a:ext cx="905645" cy="2583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iOS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716448" y="3255298"/>
            <a:ext cx="1184324" cy="2583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427557" y="3706221"/>
            <a:ext cx="490244" cy="2583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8647056" y="1016732"/>
            <a:ext cx="1130480" cy="2071617"/>
            <a:chOff x="8647056" y="1099453"/>
            <a:chExt cx="1130480" cy="2071617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8647056" y="1212689"/>
              <a:ext cx="1130480" cy="1958381"/>
            </a:xfrm>
            <a:prstGeom prst="roundRect">
              <a:avLst>
                <a:gd name="adj" fmla="val 2258"/>
              </a:avLst>
            </a:prstGeom>
            <a:solidFill>
              <a:schemeClr val="bg1">
                <a:lumMod val="50000"/>
                <a:alpha val="50196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b="1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8695978" y="2756362"/>
              <a:ext cx="987772" cy="31259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TCP/IP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AutoShape 25"/>
            <p:cNvSpPr>
              <a:spLocks noChangeArrowheads="1"/>
            </p:cNvSpPr>
            <p:nvPr/>
          </p:nvSpPr>
          <p:spPr bwMode="auto">
            <a:xfrm>
              <a:off x="8689955" y="1099453"/>
              <a:ext cx="1022939" cy="538028"/>
            </a:xfrm>
            <a:prstGeom prst="roundRect">
              <a:avLst>
                <a:gd name="adj" fmla="val 11963"/>
              </a:avLst>
            </a:prstGeom>
            <a:solidFill>
              <a:srgbClr val="FF6600"/>
            </a:solidFill>
            <a:ln>
              <a:noFill/>
            </a:ln>
          </p:spPr>
          <p:txBody>
            <a:bodyPr wrap="none" anchor="ctr"/>
            <a:lstStyle/>
            <a:p>
              <a:pPr algn="ctr" fontAlgn="ctr"/>
              <a:r>
                <a:rPr lang="ko-KR" altLang="en-US" sz="1000" b="1" dirty="0">
                  <a:solidFill>
                    <a:schemeClr val="bg1"/>
                  </a:solidFill>
                </a:rPr>
                <a:t>고정전문</a:t>
              </a:r>
              <a:endParaRPr lang="en-US" altLang="ko-KR" sz="1000" b="1" dirty="0">
                <a:solidFill>
                  <a:schemeClr val="bg1"/>
                </a:solidFill>
              </a:endParaRPr>
            </a:p>
            <a:p>
              <a:pPr algn="ctr" fontAlgn="ctr"/>
              <a:r>
                <a:rPr lang="ko-KR" altLang="en-US" sz="1000" b="1" dirty="0">
                  <a:solidFill>
                    <a:schemeClr val="bg1"/>
                  </a:solidFill>
                </a:rPr>
                <a:t>금융사 전문서버</a:t>
              </a:r>
              <a:endParaRPr lang="en-US" altLang="ko-KR" sz="1000" b="1" dirty="0">
                <a:solidFill>
                  <a:schemeClr val="bg1"/>
                </a:solidFill>
              </a:endParaRPr>
            </a:p>
            <a:p>
              <a:pPr algn="ctr" fontAlgn="ctr"/>
              <a:r>
                <a:rPr lang="en-US" altLang="ko-KR" sz="1000" b="1" dirty="0">
                  <a:solidFill>
                    <a:schemeClr val="bg1"/>
                  </a:solidFill>
                </a:rPr>
                <a:t>(FEP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서버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)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8695978" y="1686536"/>
              <a:ext cx="1022157" cy="1025256"/>
            </a:xfrm>
            <a:prstGeom prst="roundRect">
              <a:avLst>
                <a:gd name="adj" fmla="val 5513"/>
              </a:avLst>
            </a:prstGeom>
            <a:ln w="190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Module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8747223" y="1916832"/>
              <a:ext cx="883302" cy="7243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각 금융사 별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전문처리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I/F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Line 42"/>
          <p:cNvSpPr>
            <a:spLocks noChangeShapeType="1"/>
          </p:cNvSpPr>
          <p:nvPr/>
        </p:nvSpPr>
        <p:spPr bwMode="auto">
          <a:xfrm flipV="1">
            <a:off x="7977336" y="1868826"/>
            <a:ext cx="888201" cy="1"/>
          </a:xfrm>
          <a:prstGeom prst="line">
            <a:avLst/>
          </a:prstGeom>
          <a:noFill/>
          <a:ln w="95250">
            <a:solidFill>
              <a:srgbClr val="FF0000"/>
            </a:solidFill>
            <a:prstDash val="solid"/>
            <a:round/>
            <a:headEnd type="triangle"/>
            <a:tailEnd type="triangl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1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43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14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485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56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28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099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0970" algn="l" defTabSz="957743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8641816" y="3212976"/>
            <a:ext cx="1130480" cy="1929691"/>
            <a:chOff x="8641816" y="3587541"/>
            <a:chExt cx="1130480" cy="1929691"/>
          </a:xfrm>
        </p:grpSpPr>
        <p:sp>
          <p:nvSpPr>
            <p:cNvPr id="140" name="모서리가 둥근 직사각형 139"/>
            <p:cNvSpPr/>
            <p:nvPr/>
          </p:nvSpPr>
          <p:spPr>
            <a:xfrm>
              <a:off x="8641816" y="3700777"/>
              <a:ext cx="1130480" cy="1816455"/>
            </a:xfrm>
            <a:prstGeom prst="roundRect">
              <a:avLst>
                <a:gd name="adj" fmla="val 2258"/>
              </a:avLst>
            </a:prstGeom>
            <a:solidFill>
              <a:schemeClr val="bg1">
                <a:lumMod val="50000"/>
                <a:alpha val="50196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8690738" y="5132626"/>
              <a:ext cx="987772" cy="31259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JASON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AutoShape 25"/>
            <p:cNvSpPr>
              <a:spLocks noChangeArrowheads="1"/>
            </p:cNvSpPr>
            <p:nvPr/>
          </p:nvSpPr>
          <p:spPr bwMode="auto">
            <a:xfrm>
              <a:off x="8716598" y="3587541"/>
              <a:ext cx="934073" cy="396875"/>
            </a:xfrm>
            <a:prstGeom prst="roundRect">
              <a:avLst>
                <a:gd name="adj" fmla="val 11963"/>
              </a:avLst>
            </a:prstGeom>
            <a:solidFill>
              <a:srgbClr val="FF6600"/>
            </a:solidFill>
            <a:ln>
              <a:noFill/>
            </a:ln>
          </p:spPr>
          <p:txBody>
            <a:bodyPr wrap="none" anchor="ctr"/>
            <a:lstStyle/>
            <a:p>
              <a:pPr algn="ctr" font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RESTful</a:t>
              </a:r>
            </a:p>
            <a:p>
              <a:pPr algn="ctr" font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금융사 연계</a:t>
              </a: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8690738" y="4053229"/>
              <a:ext cx="1022157" cy="1031955"/>
            </a:xfrm>
            <a:prstGeom prst="roundRect">
              <a:avLst>
                <a:gd name="adj" fmla="val 5513"/>
              </a:avLst>
            </a:prstGeom>
            <a:ln w="190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Module</a:t>
              </a:r>
              <a:endPara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8741983" y="4293096"/>
              <a:ext cx="883302" cy="7243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금융사 별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전문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방식</a:t>
              </a: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8615173" y="5301207"/>
            <a:ext cx="1130480" cy="1080121"/>
            <a:chOff x="8615173" y="5229200"/>
            <a:chExt cx="1130480" cy="1080121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8615173" y="5342437"/>
              <a:ext cx="1130480" cy="966884"/>
            </a:xfrm>
            <a:prstGeom prst="roundRect">
              <a:avLst>
                <a:gd name="adj" fmla="val 2258"/>
              </a:avLst>
            </a:prstGeom>
            <a:solidFill>
              <a:schemeClr val="bg1">
                <a:lumMod val="50000"/>
                <a:alpha val="50196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AutoShape 25"/>
            <p:cNvSpPr>
              <a:spLocks noChangeArrowheads="1"/>
            </p:cNvSpPr>
            <p:nvPr/>
          </p:nvSpPr>
          <p:spPr bwMode="auto">
            <a:xfrm>
              <a:off x="8689955" y="5229200"/>
              <a:ext cx="934073" cy="396875"/>
            </a:xfrm>
            <a:prstGeom prst="roundRect">
              <a:avLst>
                <a:gd name="adj" fmla="val 11963"/>
              </a:avLst>
            </a:prstGeom>
            <a:solidFill>
              <a:srgbClr val="FF6600"/>
            </a:solidFill>
            <a:ln>
              <a:noFill/>
            </a:ln>
          </p:spPr>
          <p:txBody>
            <a:bodyPr wrap="none" anchor="ctr"/>
            <a:lstStyle/>
            <a:p>
              <a:pPr algn="ctr" font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스크래핑</a:t>
              </a:r>
              <a:endPara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8664095" y="5694889"/>
              <a:ext cx="1022157" cy="542424"/>
            </a:xfrm>
            <a:prstGeom prst="roundRect">
              <a:avLst>
                <a:gd name="adj" fmla="val 5513"/>
              </a:avLst>
            </a:prstGeom>
            <a:ln w="190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8715340" y="5733256"/>
              <a:ext cx="883302" cy="4465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대법원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등기부등본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Etc…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1" name="모서리가 둥근 직사각형 150"/>
          <p:cNvSpPr/>
          <p:nvPr/>
        </p:nvSpPr>
        <p:spPr>
          <a:xfrm>
            <a:off x="3011835" y="3248980"/>
            <a:ext cx="933053" cy="2772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보안키패드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602620" y="3710295"/>
            <a:ext cx="869512" cy="26125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011835" y="2886341"/>
            <a:ext cx="933053" cy="3017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552336" y="3706620"/>
            <a:ext cx="795018" cy="2583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FCM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7923122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0" y="846584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35994" rIns="0" bIns="35994" anchor="ctr">
            <a:spAutoFit/>
          </a:bodyPr>
          <a:lstStyle/>
          <a:p>
            <a:endParaRPr lang="ko-KR" altLang="en-US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787050" y="1204249"/>
            <a:ext cx="8270406" cy="4824536"/>
          </a:xfrm>
          <a:prstGeom prst="roundRect">
            <a:avLst>
              <a:gd name="adj" fmla="val 2258"/>
            </a:avLst>
          </a:pr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874454" y="5418402"/>
            <a:ext cx="8038986" cy="51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874454" y="1751702"/>
            <a:ext cx="8012680" cy="1358825"/>
          </a:xfrm>
          <a:prstGeom prst="roundRect">
            <a:avLst>
              <a:gd name="adj" fmla="val 5224"/>
            </a:avLst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5774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function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AutoShape 25"/>
          <p:cNvSpPr>
            <a:spLocks noChangeArrowheads="1"/>
          </p:cNvSpPr>
          <p:nvPr/>
        </p:nvSpPr>
        <p:spPr bwMode="auto">
          <a:xfrm>
            <a:off x="3175340" y="1106950"/>
            <a:ext cx="3555500" cy="396875"/>
          </a:xfrm>
          <a:prstGeom prst="roundRect">
            <a:avLst>
              <a:gd name="adj" fmla="val 11963"/>
            </a:avLst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 font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Administrator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Application (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계정계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895446" y="5016091"/>
            <a:ext cx="8017994" cy="341176"/>
          </a:xfrm>
          <a:prstGeom prst="roundRect">
            <a:avLst>
              <a:gd name="adj" fmla="val 5224"/>
            </a:avLst>
          </a:prstGeom>
          <a:solidFill>
            <a:srgbClr val="7E54E6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5774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J2SE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898101" y="3212976"/>
            <a:ext cx="8015339" cy="1670452"/>
          </a:xfrm>
          <a:prstGeom prst="roundRect">
            <a:avLst>
              <a:gd name="adj" fmla="val 5224"/>
            </a:avLst>
          </a:prstGeom>
          <a:solidFill>
            <a:schemeClr val="accent1">
              <a:lumMod val="9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framework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1136756" y="3522165"/>
            <a:ext cx="7632668" cy="1130971"/>
          </a:xfrm>
          <a:prstGeom prst="roundRect">
            <a:avLst>
              <a:gd name="adj" fmla="val 5513"/>
            </a:avLst>
          </a:prstGeom>
          <a:ln w="190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Utilitiy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280592" y="3896423"/>
            <a:ext cx="762958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2095355" y="3896423"/>
            <a:ext cx="811203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증권사 연동 모듈</a:t>
            </a: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2958363" y="3896423"/>
            <a:ext cx="762958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CFS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68616" y="2156324"/>
            <a:ext cx="7800808" cy="441936"/>
            <a:chOff x="968616" y="2156323"/>
            <a:chExt cx="7800808" cy="696613"/>
          </a:xfrm>
        </p:grpSpPr>
        <p:sp>
          <p:nvSpPr>
            <p:cNvPr id="227" name="모서리가 둥근 직사각형 226"/>
            <p:cNvSpPr/>
            <p:nvPr/>
          </p:nvSpPr>
          <p:spPr>
            <a:xfrm>
              <a:off x="968616" y="2156323"/>
              <a:ext cx="1511678" cy="696613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회원관리</a:t>
              </a:r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2568742" y="2156323"/>
              <a:ext cx="1511678" cy="696613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대출신청관리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168868" y="2156323"/>
              <a:ext cx="1511678" cy="696613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통계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768994" y="2156323"/>
              <a:ext cx="1511678" cy="696613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제휴사관리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369120" y="2156323"/>
              <a:ext cx="1400304" cy="696613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환경설정</a:t>
              </a:r>
            </a:p>
          </p:txBody>
        </p:sp>
      </p:grpSp>
      <p:sp>
        <p:nvSpPr>
          <p:cNvPr id="28" name="모서리가 둥근 직사각형 27"/>
          <p:cNvSpPr>
            <a:spLocks/>
          </p:cNvSpPr>
          <p:nvPr/>
        </p:nvSpPr>
        <p:spPr>
          <a:xfrm>
            <a:off x="3773126" y="3896423"/>
            <a:ext cx="914611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</a:p>
        </p:txBody>
      </p:sp>
      <p:sp>
        <p:nvSpPr>
          <p:cNvPr id="29" name="모서리가 둥근 직사각형 28"/>
          <p:cNvSpPr>
            <a:spLocks/>
          </p:cNvSpPr>
          <p:nvPr/>
        </p:nvSpPr>
        <p:spPr>
          <a:xfrm>
            <a:off x="4739542" y="3896423"/>
            <a:ext cx="914611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CubeOne</a:t>
            </a:r>
          </a:p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암호화 </a:t>
            </a:r>
          </a:p>
        </p:txBody>
      </p:sp>
      <p:sp>
        <p:nvSpPr>
          <p:cNvPr id="30" name="모서리가 둥근 직사각형 29"/>
          <p:cNvSpPr>
            <a:spLocks/>
          </p:cNvSpPr>
          <p:nvPr/>
        </p:nvSpPr>
        <p:spPr>
          <a:xfrm>
            <a:off x="5705958" y="3896423"/>
            <a:ext cx="914611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유틸</a:t>
            </a:r>
          </a:p>
        </p:txBody>
      </p:sp>
      <p:sp>
        <p:nvSpPr>
          <p:cNvPr id="31" name="모서리가 둥근 직사각형 30"/>
          <p:cNvSpPr>
            <a:spLocks/>
          </p:cNvSpPr>
          <p:nvPr/>
        </p:nvSpPr>
        <p:spPr>
          <a:xfrm>
            <a:off x="6672374" y="3896423"/>
            <a:ext cx="914611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파싱모듈</a:t>
            </a:r>
          </a:p>
        </p:txBody>
      </p:sp>
      <p:sp>
        <p:nvSpPr>
          <p:cNvPr id="32" name="모서리가 둥근 직사각형 31"/>
          <p:cNvSpPr>
            <a:spLocks/>
          </p:cNvSpPr>
          <p:nvPr/>
        </p:nvSpPr>
        <p:spPr>
          <a:xfrm>
            <a:off x="7638789" y="3896423"/>
            <a:ext cx="914611" cy="528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Etc.. 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2"/>
          <p:cNvSpPr txBox="1">
            <a:spLocks/>
          </p:cNvSpPr>
          <p:nvPr/>
        </p:nvSpPr>
        <p:spPr>
          <a:xfrm>
            <a:off x="116344" y="-4762"/>
            <a:ext cx="8915400" cy="697458"/>
          </a:xfrm>
          <a:prstGeom prst="rect">
            <a:avLst/>
          </a:prstGeom>
        </p:spPr>
        <p:txBody>
          <a:bodyPr/>
          <a:lstStyle>
            <a:lvl1pPr marL="355600" indent="-355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361950" indent="-361950"/>
            <a:r>
              <a:rPr lang="en-US" altLang="ko-KR" dirty="0">
                <a:solidFill>
                  <a:srgbClr val="000000"/>
                </a:solidFill>
              </a:rPr>
              <a:t>2.2 </a:t>
            </a:r>
            <a:r>
              <a:rPr lang="ko-KR" altLang="en-US" dirty="0">
                <a:solidFill>
                  <a:srgbClr val="000000"/>
                </a:solidFill>
              </a:rPr>
              <a:t>어플리케이션 아키텍처 맵</a:t>
            </a:r>
            <a:endParaRPr lang="en-US" altLang="ko-KR" dirty="0">
              <a:solidFill>
                <a:srgbClr val="000000"/>
              </a:solidFill>
            </a:endParaRPr>
          </a:p>
          <a:p>
            <a:pPr marL="361950" indent="-361950"/>
            <a:r>
              <a:rPr lang="en-US" altLang="ko-KR" sz="1400" b="0" dirty="0"/>
              <a:t>     - </a:t>
            </a:r>
            <a:r>
              <a:rPr lang="ko-KR" altLang="en-US" sz="1400" dirty="0">
                <a:solidFill>
                  <a:schemeClr val="tx1"/>
                </a:solidFill>
              </a:rPr>
              <a:t>어플리케이션 구성도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계정계</a:t>
            </a:r>
            <a:endParaRPr lang="en-US" altLang="ko-KR" dirty="0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0" y="836712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35994" rIns="0" bIns="35994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51681"/>
      </p:ext>
    </p:extLst>
  </p:cSld>
  <p:clrMapOvr>
    <a:masterClrMapping/>
  </p:clrMapOvr>
</p:sld>
</file>

<file path=ppt/theme/theme1.xml><?xml version="1.0" encoding="utf-8"?>
<a:theme xmlns:a="http://schemas.openxmlformats.org/drawingml/2006/main" name="1_템플릿_파워포인트_개발산출물용">
  <a:themeElements>
    <a:clrScheme name="00_Co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Cover">
      <a:majorFont>
        <a:latin typeface="-2002"/>
        <a:ea typeface="-2002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컨텐츠영역">
  <a:themeElements>
    <a:clrScheme name="5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컨텐츠영역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컨텐츠영역">
  <a:themeElements>
    <a:clrScheme name="5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컨텐츠영역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컨텐츠영역">
  <a:themeElements>
    <a:clrScheme name="5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컨텐츠영역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컨텐츠영역">
  <a:themeElements>
    <a:clrScheme name="5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컨텐츠영역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62635</TotalTime>
  <Words>2291</Words>
  <Application>Microsoft Office PowerPoint</Application>
  <PresentationFormat>A4 용지(210x297mm)</PresentationFormat>
  <Paragraphs>783</Paragraphs>
  <Slides>29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-2002</vt:lpstr>
      <vt:lpstr>HY견고딕</vt:lpstr>
      <vt:lpstr>HY헤드라인M</vt:lpstr>
      <vt:lpstr>굴림</vt:lpstr>
      <vt:lpstr>돋움</vt:lpstr>
      <vt:lpstr>맑은 고딕</vt:lpstr>
      <vt:lpstr>Arial</vt:lpstr>
      <vt:lpstr>Tahoma</vt:lpstr>
      <vt:lpstr>Wingdings</vt:lpstr>
      <vt:lpstr>1_템플릿_파워포인트_개발산출물용</vt:lpstr>
      <vt:lpstr>6_컨텐츠영역</vt:lpstr>
      <vt:lpstr>7_컨텐츠영역</vt:lpstr>
      <vt:lpstr>8_컨텐츠영역</vt:lpstr>
      <vt:lpstr>9_컨텐츠영역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사업관리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품질파트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>선진원장시스템구축</dc:subject>
  <dc:creator>공통기술팀</dc:creator>
  <cp:lastModifiedBy>crizen1</cp:lastModifiedBy>
  <cp:revision>2960</cp:revision>
  <cp:lastPrinted>2017-07-13T02:34:38Z</cp:lastPrinted>
  <dcterms:created xsi:type="dcterms:W3CDTF">2010-02-23T06:57:27Z</dcterms:created>
  <dcterms:modified xsi:type="dcterms:W3CDTF">2020-08-26T08:53:03Z</dcterms:modified>
</cp:coreProperties>
</file>