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9144000" cy="6858000" type="screen4x3"/>
  <p:notesSz cx="7559675" cy="10691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12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8"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9"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1"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2"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33"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4"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6"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5"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7"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9"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50"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784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4"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55"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56"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8"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59"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60"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6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64"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6"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67"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9"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70"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71"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72"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4"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75"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9"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1"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2"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7"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6"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CustomShape 1"/>
          <p:cNvSpPr/>
          <p:nvPr/>
        </p:nvSpPr>
        <p:spPr>
          <a:xfrm>
            <a:off x="-9360" y="-7920"/>
            <a:ext cx="9162360" cy="1040760"/>
          </a:xfrm>
          <a:prstGeom prst="rect">
            <a:avLst/>
          </a:prstGeom>
          <a:gradFill>
            <a:gsLst>
              <a:gs pos="0">
                <a:srgbClr val="0074A0"/>
              </a:gs>
              <a:gs pos="100000">
                <a:srgbClr val="00C4CD"/>
              </a:gs>
            </a:gsLst>
            <a:lin ang="5400000"/>
          </a:gradFill>
        </p:spPr>
      </p:sp>
      <p:sp>
        <p:nvSpPr>
          <p:cNvPr id="7" name="CustomShape 2"/>
          <p:cNvSpPr/>
          <p:nvPr/>
        </p:nvSpPr>
        <p:spPr>
          <a:xfrm>
            <a:off x="4381560" y="-7920"/>
            <a:ext cx="4761720" cy="637560"/>
          </a:xfrm>
          <a:prstGeom prst="rect">
            <a:avLst/>
          </a:prstGeom>
          <a:gradFill>
            <a:gsLst>
              <a:gs pos="0">
                <a:srgbClr val="00A0A8"/>
              </a:gs>
              <a:gs pos="100000">
                <a:srgbClr val="008ABF"/>
              </a:gs>
            </a:gsLst>
            <a:lin ang="5400000"/>
          </a:gradFill>
        </p:spPr>
      </p:sp>
      <p:sp>
        <p:nvSpPr>
          <p:cNvPr id="2" name="CustomShape 3"/>
          <p:cNvSpPr/>
          <p:nvPr/>
        </p:nvSpPr>
        <p:spPr>
          <a:xfrm>
            <a:off x="-29160" y="421920"/>
            <a:ext cx="9162360" cy="646920"/>
          </a:xfrm>
          <a:prstGeom prst="rect">
            <a:avLst/>
          </a:prstGeom>
          <a:ln w="10800">
            <a:solidFill>
              <a:srgbClr val="008ABF"/>
            </a:solidFill>
            <a:round/>
          </a:ln>
        </p:spPr>
      </p:sp>
      <p:sp>
        <p:nvSpPr>
          <p:cNvPr id="3" name="CustomShape 4"/>
          <p:cNvSpPr/>
          <p:nvPr/>
        </p:nvSpPr>
        <p:spPr>
          <a:xfrm>
            <a:off x="-21600" y="495360"/>
            <a:ext cx="9174960" cy="528480"/>
          </a:xfrm>
          <a:prstGeom prst="rect">
            <a:avLst/>
          </a:prstGeom>
          <a:ln w="9360">
            <a:solidFill>
              <a:srgbClr val="009DD9"/>
            </a:solidFill>
            <a:round/>
          </a:ln>
        </p:spPr>
      </p:sp>
      <p:sp>
        <p:nvSpPr>
          <p:cNvPr id="4" name="PlaceHolder 5"/>
          <p:cNvSpPr>
            <a:spLocks noGrp="1"/>
          </p:cNvSpPr>
          <p:nvPr>
            <p:ph type="title"/>
          </p:nvPr>
        </p:nvSpPr>
        <p:spPr>
          <a:xfrm>
            <a:off x="533520" y="1371600"/>
            <a:ext cx="7850880" cy="1828440"/>
          </a:xfrm>
          <a:prstGeom prst="rect">
            <a:avLst/>
          </a:prstGeom>
        </p:spPr>
        <p:txBody>
          <a:bodyPr wrap="none" lIns="0" tIns="0" rIns="0" bIns="0" anchor="ctr"/>
          <a:lstStyle/>
          <a:p>
            <a:r>
              <a:rPr lang="en-US"/>
              <a:t>单击鼠标编辑标题文的格式</a:t>
            </a:r>
            <a:endParaRPr/>
          </a:p>
        </p:txBody>
      </p:sp>
      <p:sp>
        <p:nvSpPr>
          <p:cNvPr id="5" name="PlaceHolder 6"/>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US"/>
              <a:t>单击鼠标编辑大纲正文格式</a:t>
            </a:r>
            <a:endParaRPr/>
          </a:p>
          <a:p>
            <a:pPr lvl="1">
              <a:buSzPct val="75000"/>
              <a:buFont typeface="StarSymbol"/>
              <a:buChar char=""/>
            </a:pPr>
            <a:r>
              <a:rPr lang="en-US"/>
              <a:t>第二个大纲级</a:t>
            </a:r>
            <a:endParaRPr/>
          </a:p>
          <a:p>
            <a:pPr lvl="2">
              <a:buSzPct val="45000"/>
              <a:buFont typeface="StarSymbol"/>
              <a:buChar char=""/>
            </a:pPr>
            <a:r>
              <a:rPr lang="en-US"/>
              <a:t>第三个大纲级</a:t>
            </a:r>
            <a:endParaRPr/>
          </a:p>
          <a:p>
            <a:pPr lvl="3">
              <a:buSzPct val="75000"/>
              <a:buFont typeface="StarSymbol"/>
              <a:buChar char=""/>
            </a:pPr>
            <a:r>
              <a:rPr lang="en-US"/>
              <a:t>第四个大纲级</a:t>
            </a:r>
            <a:endParaRPr/>
          </a:p>
          <a:p>
            <a:pPr lvl="4">
              <a:buSzPct val="45000"/>
              <a:buFont typeface="StarSymbol"/>
              <a:buChar char=""/>
            </a:pPr>
            <a:r>
              <a:rPr lang="en-US"/>
              <a:t>第五个大纲级</a:t>
            </a:r>
            <a:endParaRPr/>
          </a:p>
          <a:p>
            <a:pPr lvl="5">
              <a:buSzPct val="45000"/>
              <a:buFont typeface="StarSymbol"/>
              <a:buChar char=""/>
            </a:pPr>
            <a:r>
              <a:rPr lang="en-US"/>
              <a:t>第六个大纲级</a:t>
            </a:r>
            <a:endParaRPr/>
          </a:p>
          <a:p>
            <a:pPr lvl="6">
              <a:buSzPct val="45000"/>
              <a:buFont typeface="StarSymbol"/>
              <a:buChar char=""/>
            </a:pPr>
            <a:r>
              <a:rPr lang="en-US"/>
              <a:t>第七个大纲级</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CustomShape 1"/>
          <p:cNvSpPr/>
          <p:nvPr/>
        </p:nvSpPr>
        <p:spPr>
          <a:xfrm>
            <a:off x="-9360" y="-7920"/>
            <a:ext cx="9162360" cy="1040760"/>
          </a:xfrm>
          <a:prstGeom prst="rect">
            <a:avLst/>
          </a:prstGeom>
          <a:gradFill>
            <a:gsLst>
              <a:gs pos="0">
                <a:srgbClr val="0074A0"/>
              </a:gs>
              <a:gs pos="100000">
                <a:srgbClr val="00C4CD"/>
              </a:gs>
            </a:gsLst>
            <a:lin ang="5400000"/>
          </a:gradFill>
        </p:spPr>
      </p:sp>
      <p:sp>
        <p:nvSpPr>
          <p:cNvPr id="39" name="CustomShape 2"/>
          <p:cNvSpPr/>
          <p:nvPr/>
        </p:nvSpPr>
        <p:spPr>
          <a:xfrm>
            <a:off x="4381560" y="-7920"/>
            <a:ext cx="4761720" cy="637560"/>
          </a:xfrm>
          <a:prstGeom prst="rect">
            <a:avLst/>
          </a:prstGeom>
          <a:gradFill>
            <a:gsLst>
              <a:gs pos="0">
                <a:srgbClr val="00A0A8"/>
              </a:gs>
              <a:gs pos="100000">
                <a:srgbClr val="008ABF"/>
              </a:gs>
            </a:gsLst>
            <a:lin ang="5400000"/>
          </a:gradFill>
        </p:spPr>
      </p:sp>
      <p:sp>
        <p:nvSpPr>
          <p:cNvPr id="40" name="CustomShape 3"/>
          <p:cNvSpPr/>
          <p:nvPr/>
        </p:nvSpPr>
        <p:spPr>
          <a:xfrm>
            <a:off x="-29160" y="421920"/>
            <a:ext cx="9162360" cy="646920"/>
          </a:xfrm>
          <a:prstGeom prst="rect">
            <a:avLst/>
          </a:prstGeom>
          <a:ln w="10800">
            <a:solidFill>
              <a:srgbClr val="008ABF"/>
            </a:solidFill>
            <a:round/>
          </a:ln>
        </p:spPr>
      </p:sp>
      <p:sp>
        <p:nvSpPr>
          <p:cNvPr id="41" name="CustomShape 4"/>
          <p:cNvSpPr/>
          <p:nvPr/>
        </p:nvSpPr>
        <p:spPr>
          <a:xfrm>
            <a:off x="-21600" y="495360"/>
            <a:ext cx="9174960" cy="528480"/>
          </a:xfrm>
          <a:prstGeom prst="rect">
            <a:avLst/>
          </a:prstGeom>
          <a:ln w="9360">
            <a:solidFill>
              <a:srgbClr val="009DD9"/>
            </a:solidFill>
            <a:round/>
          </a:ln>
        </p:spPr>
      </p:sp>
      <p:sp>
        <p:nvSpPr>
          <p:cNvPr id="42" name="PlaceHolder 5"/>
          <p:cNvSpPr>
            <a:spLocks noGrp="1"/>
          </p:cNvSpPr>
          <p:nvPr>
            <p:ph type="title"/>
          </p:nvPr>
        </p:nvSpPr>
        <p:spPr>
          <a:xfrm>
            <a:off x="457200" y="273600"/>
            <a:ext cx="8229240" cy="1144800"/>
          </a:xfrm>
          <a:prstGeom prst="rect">
            <a:avLst/>
          </a:prstGeom>
        </p:spPr>
        <p:txBody>
          <a:bodyPr wrap="none" lIns="0" tIns="0" rIns="0" bIns="0" anchor="ctr"/>
          <a:lstStyle/>
          <a:p>
            <a:pPr algn="ctr"/>
            <a:r>
              <a:rPr lang="en-US"/>
              <a:t>单击鼠标编辑标题文的格式</a:t>
            </a:r>
            <a:endParaRPr/>
          </a:p>
        </p:txBody>
      </p:sp>
      <p:sp>
        <p:nvSpPr>
          <p:cNvPr id="43" name="PlaceHolder 6"/>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US"/>
              <a:t>单击鼠标编辑大纲正文格式</a:t>
            </a:r>
            <a:endParaRPr/>
          </a:p>
          <a:p>
            <a:pPr lvl="1">
              <a:buSzPct val="75000"/>
              <a:buFont typeface="StarSymbol"/>
              <a:buChar char=""/>
            </a:pPr>
            <a:r>
              <a:rPr lang="en-US"/>
              <a:t>第二个大纲级</a:t>
            </a:r>
            <a:endParaRPr/>
          </a:p>
          <a:p>
            <a:pPr lvl="2">
              <a:buSzPct val="45000"/>
              <a:buFont typeface="StarSymbol"/>
              <a:buChar char=""/>
            </a:pPr>
            <a:r>
              <a:rPr lang="en-US"/>
              <a:t>第三个大纲级</a:t>
            </a:r>
            <a:endParaRPr/>
          </a:p>
          <a:p>
            <a:pPr lvl="3">
              <a:buSzPct val="75000"/>
              <a:buFont typeface="StarSymbol"/>
              <a:buChar char=""/>
            </a:pPr>
            <a:r>
              <a:rPr lang="en-US"/>
              <a:t>第四个大纲级</a:t>
            </a:r>
            <a:endParaRPr/>
          </a:p>
          <a:p>
            <a:pPr lvl="4">
              <a:buSzPct val="45000"/>
              <a:buFont typeface="StarSymbol"/>
              <a:buChar char=""/>
            </a:pPr>
            <a:r>
              <a:rPr lang="en-US"/>
              <a:t>第五个大纲级</a:t>
            </a:r>
            <a:endParaRPr/>
          </a:p>
          <a:p>
            <a:pPr lvl="5">
              <a:buSzPct val="45000"/>
              <a:buFont typeface="StarSymbol"/>
              <a:buChar char=""/>
            </a:pPr>
            <a:r>
              <a:rPr lang="en-US"/>
              <a:t>第六个大纲级</a:t>
            </a:r>
            <a:endParaRPr/>
          </a:p>
          <a:p>
            <a:pPr lvl="6">
              <a:buSzPct val="45000"/>
              <a:buFont typeface="StarSymbol"/>
              <a:buChar char=""/>
            </a:pPr>
            <a:r>
              <a:rPr lang="en-US"/>
              <a:t>第七个大纲级</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hyperlink" Target="http://www.chenjunlu.com/2012/10/pagerank-on-mapreduce/" TargetMode="Externa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533520" y="1371600"/>
            <a:ext cx="7850880" cy="1828080"/>
          </a:xfrm>
          <a:prstGeom prst="rect">
            <a:avLst/>
          </a:prstGeom>
        </p:spPr>
        <p:txBody>
          <a:bodyPr lIns="0" tIns="0" rIns="18360" bIns="0" anchor="b"/>
          <a:lstStyle/>
          <a:p>
            <a:pPr algn="ctr">
              <a:lnSpc>
                <a:spcPct val="100000"/>
              </a:lnSpc>
            </a:pPr>
            <a:r>
              <a:rPr lang="en-US" sz="4400" b="1">
                <a:solidFill>
                  <a:srgbClr val="50E0EA"/>
                </a:solidFill>
                <a:latin typeface="Calibri"/>
              </a:rPr>
              <a:t>Hadoop Streaming</a:t>
            </a:r>
            <a:endParaRPr/>
          </a:p>
        </p:txBody>
      </p:sp>
      <p:sp>
        <p:nvSpPr>
          <p:cNvPr id="77" name="CustomShape 2"/>
          <p:cNvSpPr/>
          <p:nvPr/>
        </p:nvSpPr>
        <p:spPr>
          <a:xfrm>
            <a:off x="0" y="0"/>
            <a:ext cx="11796480" cy="11796480"/>
          </a:xfrm>
          <a:prstGeom prst="rect">
            <a:avLst/>
          </a:prstGeom>
        </p:spPr>
        <p:txBody>
          <a:bodyPr lIns="90000" tIns="45000" rIns="90000" bIns="45000"/>
          <a:lstStyle/>
          <a:p>
            <a:pPr>
              <a:lnSpc>
                <a:spcPct val="100000"/>
              </a:lnSpc>
            </a:pPr>
            <a:fld id="{0BCC002D-32F5-412F-8599-221E827DA5B5}" type="slidenum">
              <a:rPr lang="en-US">
                <a:solidFill>
                  <a:srgbClr val="D1EAEE"/>
                </a:solidFill>
                <a:latin typeface="Constantia"/>
                <a:ea typeface="宋体"/>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Hadoop Streaming</a:t>
            </a:r>
            <a:endParaRPr/>
          </a:p>
        </p:txBody>
      </p:sp>
      <p:sp>
        <p:nvSpPr>
          <p:cNvPr id="107" name="CustomShape 2"/>
          <p:cNvSpPr/>
          <p:nvPr/>
        </p:nvSpPr>
        <p:spPr>
          <a:xfrm>
            <a:off x="457200" y="1935000"/>
            <a:ext cx="8506800" cy="4388760"/>
          </a:xfrm>
          <a:prstGeom prst="rect">
            <a:avLst/>
          </a:prstGeom>
        </p:spPr>
        <p:txBody>
          <a:bodyPr lIns="90000" tIns="45000" rIns="90000" bIns="45000"/>
          <a:lstStyle/>
          <a:p>
            <a:pPr>
              <a:lnSpc>
                <a:spcPct val="100000"/>
              </a:lnSpc>
              <a:buSzPct val="95000"/>
              <a:buFont typeface="Wingdings 2" charset="2"/>
              <a:buChar char=""/>
            </a:pPr>
            <a:r>
              <a:rPr lang="en-US" sz="4000">
                <a:solidFill>
                  <a:srgbClr val="000000"/>
                </a:solidFill>
                <a:latin typeface="Constantia"/>
              </a:rPr>
              <a:t>WordCount AGAIN!</a:t>
            </a:r>
            <a:endParaRPr/>
          </a:p>
          <a:p>
            <a:pPr>
              <a:lnSpc>
                <a:spcPct val="100000"/>
              </a:lnSpc>
              <a:buSzPct val="95000"/>
              <a:buFont typeface="Wingdings 2" charset="2"/>
              <a:buChar char=""/>
            </a:pPr>
            <a:r>
              <a:rPr lang="en-US" sz="2400">
                <a:solidFill>
                  <a:srgbClr val="000000"/>
                </a:solidFill>
                <a:latin typeface="Constantia"/>
              </a:rPr>
              <a:t>The “trick” behind the following Python code is that we will use HadoopStreaming for helping us passing data between our Map and Reduce code via STDIN (standard input) and STDOUT (standard output). We will simply use Python’s sys.stdin to read input data and print our own output to sys.stdout. That’s all we need to do because HadoopStreaming will take care of everything else! </a:t>
            </a:r>
            <a:endParaRPr/>
          </a:p>
        </p:txBody>
      </p:sp>
      <p:sp>
        <p:nvSpPr>
          <p:cNvPr id="108" name="CustomShape 3"/>
          <p:cNvSpPr/>
          <p:nvPr/>
        </p:nvSpPr>
        <p:spPr>
          <a:xfrm>
            <a:off x="0" y="0"/>
            <a:ext cx="11796480" cy="11796480"/>
          </a:xfrm>
          <a:prstGeom prst="rect">
            <a:avLst/>
          </a:prstGeom>
        </p:spPr>
        <p:txBody>
          <a:bodyPr lIns="90000" tIns="45000" rIns="90000" bIns="45000"/>
          <a:lstStyle/>
          <a:p>
            <a:pPr>
              <a:lnSpc>
                <a:spcPct val="100000"/>
              </a:lnSpc>
            </a:pPr>
            <a:fld id="{364D4BAC-CACC-4D44-8B59-6AAA0BF4551F}" type="slidenum">
              <a:rPr lang="en-US">
                <a:solidFill>
                  <a:srgbClr val="045C75"/>
                </a:solidFill>
                <a:latin typeface="Constantia"/>
                <a:ea typeface="宋体"/>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Hadoop Streaming</a:t>
            </a:r>
            <a:endParaRPr/>
          </a:p>
        </p:txBody>
      </p:sp>
      <p:sp>
        <p:nvSpPr>
          <p:cNvPr id="110" name="CustomShape 2"/>
          <p:cNvSpPr/>
          <p:nvPr/>
        </p:nvSpPr>
        <p:spPr>
          <a:xfrm>
            <a:off x="0" y="0"/>
            <a:ext cx="11796480" cy="11796480"/>
          </a:xfrm>
          <a:prstGeom prst="rect">
            <a:avLst/>
          </a:prstGeom>
        </p:spPr>
        <p:txBody>
          <a:bodyPr lIns="90000" tIns="45000" rIns="90000" bIns="45000"/>
          <a:lstStyle/>
          <a:p>
            <a:pPr>
              <a:lnSpc>
                <a:spcPct val="100000"/>
              </a:lnSpc>
            </a:pPr>
            <a:fld id="{96C26AA1-6223-4BEA-94D9-BDD62B1B4629}" type="slidenum">
              <a:rPr lang="en-US">
                <a:solidFill>
                  <a:srgbClr val="045C75"/>
                </a:solidFill>
                <a:latin typeface="Constantia"/>
                <a:ea typeface="宋体"/>
              </a:rPr>
              <a:t>11</a:t>
            </a:fld>
            <a:endParaRPr/>
          </a:p>
        </p:txBody>
      </p:sp>
      <p:sp>
        <p:nvSpPr>
          <p:cNvPr id="111" name="CustomShape 3"/>
          <p:cNvSpPr/>
          <p:nvPr/>
        </p:nvSpPr>
        <p:spPr>
          <a:xfrm>
            <a:off x="539640" y="2061000"/>
            <a:ext cx="8424000" cy="4476960"/>
          </a:xfrm>
          <a:prstGeom prst="rect">
            <a:avLst/>
          </a:prstGeom>
        </p:spPr>
        <p:txBody>
          <a:bodyPr lIns="90000" tIns="45000" rIns="90000" bIns="45000"/>
          <a:lstStyle/>
          <a:p>
            <a:pPr>
              <a:lnSpc>
                <a:spcPct val="100000"/>
              </a:lnSpc>
              <a:buSzPct val="95000"/>
              <a:buFont typeface="Wingdings 2" charset="2"/>
              <a:buChar char=""/>
            </a:pPr>
            <a:r>
              <a:rPr lang="en-US" sz="4000">
                <a:solidFill>
                  <a:srgbClr val="000000"/>
                </a:solidFill>
                <a:latin typeface="Constantia"/>
              </a:rPr>
              <a:t>Example mapper.py</a:t>
            </a:r>
            <a:endParaRPr/>
          </a:p>
          <a:p>
            <a:pPr>
              <a:lnSpc>
                <a:spcPct val="100000"/>
              </a:lnSpc>
              <a:buSzPct val="95000"/>
              <a:buFont typeface="Wingdings 2" charset="2"/>
              <a:buChar char=""/>
            </a:pPr>
            <a:r>
              <a:rPr lang="en-US" sz="4000">
                <a:solidFill>
                  <a:srgbClr val="000000"/>
                </a:solidFill>
                <a:latin typeface="Constantia"/>
              </a:rPr>
              <a:t>Example reducer.py</a:t>
            </a:r>
            <a:endParaRPr/>
          </a:p>
          <a:p>
            <a:pPr>
              <a:lnSpc>
                <a:spcPct val="100000"/>
              </a:lnSpc>
            </a:pPr>
            <a:r>
              <a:rPr lang="en-US" sz="3200">
                <a:solidFill>
                  <a:srgbClr val="FF0000"/>
                </a:solidFill>
                <a:latin typeface="Constantia"/>
              </a:rPr>
              <a:t>Make sure these *.py files have execution permission with the following command:</a:t>
            </a:r>
            <a:endParaRPr/>
          </a:p>
          <a:p>
            <a:pPr>
              <a:lnSpc>
                <a:spcPct val="100000"/>
              </a:lnSpc>
            </a:pPr>
            <a:r>
              <a:rPr lang="en-US" sz="3200">
                <a:solidFill>
                  <a:srgbClr val="FF0000"/>
                </a:solidFill>
                <a:latin typeface="Constantia"/>
              </a:rPr>
              <a:t>(remember this all though this experiment)</a:t>
            </a:r>
            <a:endParaRPr/>
          </a:p>
          <a:p>
            <a:pPr>
              <a:lnSpc>
                <a:spcPct val="100000"/>
              </a:lnSpc>
            </a:pPr>
            <a:r>
              <a:rPr lang="en-US" sz="3600" i="1">
                <a:solidFill>
                  <a:srgbClr val="000000"/>
                </a:solidFill>
                <a:latin typeface="Constantia"/>
              </a:rPr>
              <a:t>chmod  + x  *.py </a:t>
            </a:r>
            <a:endParaRP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Mapper.py</a:t>
            </a:r>
            <a:endParaRPr/>
          </a:p>
        </p:txBody>
      </p:sp>
      <p:sp>
        <p:nvSpPr>
          <p:cNvPr id="113" name="CustomShape 2"/>
          <p:cNvSpPr/>
          <p:nvPr/>
        </p:nvSpPr>
        <p:spPr>
          <a:xfrm>
            <a:off x="0" y="0"/>
            <a:ext cx="11796480" cy="11796480"/>
          </a:xfrm>
          <a:prstGeom prst="rect">
            <a:avLst/>
          </a:prstGeom>
        </p:spPr>
        <p:txBody>
          <a:bodyPr lIns="90000" tIns="45000" rIns="90000" bIns="45000"/>
          <a:lstStyle/>
          <a:p>
            <a:pPr>
              <a:lnSpc>
                <a:spcPct val="100000"/>
              </a:lnSpc>
            </a:pPr>
            <a:fld id="{05F092E1-E132-4389-9D3D-504735CFD008}" type="slidenum">
              <a:rPr lang="en-US">
                <a:solidFill>
                  <a:srgbClr val="045C75"/>
                </a:solidFill>
                <a:latin typeface="Constantia"/>
                <a:ea typeface="宋体"/>
              </a:rPr>
              <a:t>12</a:t>
            </a:fld>
            <a:endParaRPr/>
          </a:p>
        </p:txBody>
      </p:sp>
      <p:sp>
        <p:nvSpPr>
          <p:cNvPr id="114" name="CustomShape 3"/>
          <p:cNvSpPr/>
          <p:nvPr/>
        </p:nvSpPr>
        <p:spPr>
          <a:xfrm>
            <a:off x="539640" y="2061000"/>
            <a:ext cx="8424000" cy="4702680"/>
          </a:xfrm>
          <a:prstGeom prst="rect">
            <a:avLst/>
          </a:prstGeom>
        </p:spPr>
        <p:txBody>
          <a:bodyPr lIns="90000" tIns="45000" rIns="90000" bIns="45000"/>
          <a:lstStyle/>
          <a:p>
            <a:pPr>
              <a:lnSpc>
                <a:spcPct val="100000"/>
              </a:lnSpc>
            </a:pPr>
            <a:r>
              <a:rPr lang="en-US" sz="1400">
                <a:solidFill>
                  <a:srgbClr val="000000"/>
                </a:solidFill>
                <a:latin typeface="Constantia"/>
              </a:rPr>
              <a:t>#!/usr/bin/env python</a:t>
            </a:r>
            <a:endParaRPr/>
          </a:p>
          <a:p>
            <a:pPr>
              <a:lnSpc>
                <a:spcPct val="100000"/>
              </a:lnSpc>
            </a:pPr>
            <a:endParaRPr/>
          </a:p>
          <a:p>
            <a:pPr>
              <a:lnSpc>
                <a:spcPct val="100000"/>
              </a:lnSpc>
            </a:pPr>
            <a:r>
              <a:rPr lang="en-US" sz="1400">
                <a:solidFill>
                  <a:srgbClr val="000000"/>
                </a:solidFill>
                <a:latin typeface="Constantia"/>
              </a:rPr>
              <a:t>import sys</a:t>
            </a:r>
            <a:endParaRPr/>
          </a:p>
          <a:p>
            <a:pPr>
              <a:lnSpc>
                <a:spcPct val="100000"/>
              </a:lnSpc>
            </a:pPr>
            <a:endParaRPr/>
          </a:p>
          <a:p>
            <a:pPr>
              <a:lnSpc>
                <a:spcPct val="100000"/>
              </a:lnSpc>
            </a:pPr>
            <a:r>
              <a:rPr lang="en-US" sz="1400">
                <a:solidFill>
                  <a:srgbClr val="000000"/>
                </a:solidFill>
                <a:latin typeface="Constantia"/>
              </a:rPr>
              <a:t># input comes from STDIN (standard input)</a:t>
            </a:r>
            <a:endParaRPr/>
          </a:p>
          <a:p>
            <a:pPr>
              <a:lnSpc>
                <a:spcPct val="100000"/>
              </a:lnSpc>
            </a:pPr>
            <a:r>
              <a:rPr lang="en-US" sz="1400">
                <a:solidFill>
                  <a:srgbClr val="000000"/>
                </a:solidFill>
                <a:latin typeface="Constantia"/>
              </a:rPr>
              <a:t>for line in sys.stdin:</a:t>
            </a:r>
            <a:endParaRPr/>
          </a:p>
          <a:p>
            <a:pPr>
              <a:lnSpc>
                <a:spcPct val="100000"/>
              </a:lnSpc>
            </a:pPr>
            <a:r>
              <a:rPr lang="en-US" sz="1400">
                <a:solidFill>
                  <a:srgbClr val="000000"/>
                </a:solidFill>
                <a:latin typeface="Constantia"/>
              </a:rPr>
              <a:t>    # remove leading and trailing whitespace</a:t>
            </a:r>
            <a:endParaRPr/>
          </a:p>
          <a:p>
            <a:pPr>
              <a:lnSpc>
                <a:spcPct val="100000"/>
              </a:lnSpc>
            </a:pPr>
            <a:r>
              <a:rPr lang="en-US" sz="1400">
                <a:solidFill>
                  <a:srgbClr val="000000"/>
                </a:solidFill>
                <a:latin typeface="Constantia"/>
              </a:rPr>
              <a:t>    line = line.strip()</a:t>
            </a:r>
            <a:endParaRPr/>
          </a:p>
          <a:p>
            <a:pPr>
              <a:lnSpc>
                <a:spcPct val="100000"/>
              </a:lnSpc>
            </a:pPr>
            <a:r>
              <a:rPr lang="en-US" sz="1400">
                <a:solidFill>
                  <a:srgbClr val="000000"/>
                </a:solidFill>
                <a:latin typeface="Constantia"/>
              </a:rPr>
              <a:t>    # split the line into words</a:t>
            </a:r>
            <a:endParaRPr/>
          </a:p>
          <a:p>
            <a:pPr>
              <a:lnSpc>
                <a:spcPct val="100000"/>
              </a:lnSpc>
            </a:pPr>
            <a:r>
              <a:rPr lang="en-US" sz="1400">
                <a:solidFill>
                  <a:srgbClr val="000000"/>
                </a:solidFill>
                <a:latin typeface="Constantia"/>
              </a:rPr>
              <a:t>    words = line.split()</a:t>
            </a:r>
            <a:endParaRPr/>
          </a:p>
          <a:p>
            <a:pPr>
              <a:lnSpc>
                <a:spcPct val="100000"/>
              </a:lnSpc>
            </a:pPr>
            <a:r>
              <a:rPr lang="en-US" sz="1400">
                <a:solidFill>
                  <a:srgbClr val="000000"/>
                </a:solidFill>
                <a:latin typeface="Constantia"/>
              </a:rPr>
              <a:t>    # increase counters</a:t>
            </a:r>
            <a:endParaRPr/>
          </a:p>
          <a:p>
            <a:pPr>
              <a:lnSpc>
                <a:spcPct val="100000"/>
              </a:lnSpc>
            </a:pPr>
            <a:r>
              <a:rPr lang="en-US" sz="1400">
                <a:solidFill>
                  <a:srgbClr val="000000"/>
                </a:solidFill>
                <a:latin typeface="Constantia"/>
              </a:rPr>
              <a:t>    for word in words:</a:t>
            </a:r>
            <a:endParaRPr/>
          </a:p>
          <a:p>
            <a:pPr>
              <a:lnSpc>
                <a:spcPct val="100000"/>
              </a:lnSpc>
            </a:pPr>
            <a:r>
              <a:rPr lang="en-US" sz="1400">
                <a:solidFill>
                  <a:srgbClr val="000000"/>
                </a:solidFill>
                <a:latin typeface="Constantia"/>
              </a:rPr>
              <a:t>        # write the results to STDOUT (standard output);</a:t>
            </a:r>
            <a:endParaRPr/>
          </a:p>
          <a:p>
            <a:pPr>
              <a:lnSpc>
                <a:spcPct val="100000"/>
              </a:lnSpc>
            </a:pPr>
            <a:r>
              <a:rPr lang="en-US" sz="1400">
                <a:solidFill>
                  <a:srgbClr val="000000"/>
                </a:solidFill>
                <a:latin typeface="Constantia"/>
              </a:rPr>
              <a:t>        # what we output here will be the input for the</a:t>
            </a:r>
            <a:endParaRPr/>
          </a:p>
          <a:p>
            <a:pPr>
              <a:lnSpc>
                <a:spcPct val="100000"/>
              </a:lnSpc>
            </a:pPr>
            <a:r>
              <a:rPr lang="en-US" sz="1400">
                <a:solidFill>
                  <a:srgbClr val="000000"/>
                </a:solidFill>
                <a:latin typeface="Constantia"/>
              </a:rPr>
              <a:t>        # Reduce step, i.e. the input for reducer.py</a:t>
            </a:r>
            <a:endParaRPr/>
          </a:p>
          <a:p>
            <a:pPr>
              <a:lnSpc>
                <a:spcPct val="100000"/>
              </a:lnSpc>
            </a:pPr>
            <a:r>
              <a:rPr lang="en-US" sz="1400">
                <a:solidFill>
                  <a:srgbClr val="000000"/>
                </a:solidFill>
                <a:latin typeface="Constantia"/>
              </a:rPr>
              <a:t>        #</a:t>
            </a:r>
            <a:endParaRPr/>
          </a:p>
          <a:p>
            <a:pPr>
              <a:lnSpc>
                <a:spcPct val="100000"/>
              </a:lnSpc>
            </a:pPr>
            <a:r>
              <a:rPr lang="en-US" sz="1400">
                <a:solidFill>
                  <a:srgbClr val="000000"/>
                </a:solidFill>
                <a:latin typeface="Constantia"/>
              </a:rPr>
              <a:t>        # tab-delimited; the trivial word count is 1</a:t>
            </a:r>
            <a:endParaRPr/>
          </a:p>
          <a:p>
            <a:pPr>
              <a:lnSpc>
                <a:spcPct val="100000"/>
              </a:lnSpc>
            </a:pPr>
            <a:r>
              <a:rPr lang="en-US" sz="1400">
                <a:solidFill>
                  <a:srgbClr val="000000"/>
                </a:solidFill>
                <a:latin typeface="Constantia"/>
              </a:rPr>
              <a:t>        print '%s\t%s' % (word, 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Reducer.py</a:t>
            </a:r>
            <a:endParaRPr/>
          </a:p>
        </p:txBody>
      </p:sp>
      <p:sp>
        <p:nvSpPr>
          <p:cNvPr id="116" name="CustomShape 2"/>
          <p:cNvSpPr/>
          <p:nvPr/>
        </p:nvSpPr>
        <p:spPr>
          <a:xfrm>
            <a:off x="0" y="0"/>
            <a:ext cx="11796480" cy="11796480"/>
          </a:xfrm>
          <a:prstGeom prst="rect">
            <a:avLst/>
          </a:prstGeom>
        </p:spPr>
        <p:txBody>
          <a:bodyPr lIns="90000" tIns="45000" rIns="90000" bIns="45000"/>
          <a:lstStyle/>
          <a:p>
            <a:pPr>
              <a:lnSpc>
                <a:spcPct val="100000"/>
              </a:lnSpc>
            </a:pPr>
            <a:fld id="{688689FE-13B1-4CFB-AE0D-7963E57CE857}" type="slidenum">
              <a:rPr lang="en-US">
                <a:solidFill>
                  <a:srgbClr val="045C75"/>
                </a:solidFill>
                <a:latin typeface="Constantia"/>
                <a:ea typeface="宋体"/>
              </a:rPr>
              <a:t>13</a:t>
            </a:fld>
            <a:endParaRPr/>
          </a:p>
        </p:txBody>
      </p:sp>
      <p:sp>
        <p:nvSpPr>
          <p:cNvPr id="117" name="CustomShape 3"/>
          <p:cNvSpPr/>
          <p:nvPr/>
        </p:nvSpPr>
        <p:spPr>
          <a:xfrm>
            <a:off x="539640" y="2061000"/>
            <a:ext cx="8424000" cy="4702680"/>
          </a:xfrm>
          <a:prstGeom prst="rect">
            <a:avLst/>
          </a:prstGeom>
        </p:spPr>
        <p:txBody>
          <a:bodyPr lIns="90000" tIns="45000" rIns="90000" bIns="45000"/>
          <a:lstStyle/>
          <a:p>
            <a:pPr>
              <a:lnSpc>
                <a:spcPct val="100000"/>
              </a:lnSpc>
            </a:pPr>
            <a:r>
              <a:rPr lang="en-US" sz="1400">
                <a:solidFill>
                  <a:srgbClr val="000000"/>
                </a:solidFill>
                <a:latin typeface="Constantia"/>
              </a:rPr>
              <a:t>#!/usr/bin/env python</a:t>
            </a:r>
            <a:endParaRPr/>
          </a:p>
          <a:p>
            <a:pPr>
              <a:lnSpc>
                <a:spcPct val="100000"/>
              </a:lnSpc>
            </a:pPr>
            <a:endParaRPr/>
          </a:p>
          <a:p>
            <a:pPr>
              <a:lnSpc>
                <a:spcPct val="100000"/>
              </a:lnSpc>
            </a:pPr>
            <a:r>
              <a:rPr lang="en-US" sz="1400">
                <a:solidFill>
                  <a:srgbClr val="000000"/>
                </a:solidFill>
                <a:latin typeface="Constantia"/>
              </a:rPr>
              <a:t>from operator import itemgetter</a:t>
            </a:r>
            <a:endParaRPr/>
          </a:p>
          <a:p>
            <a:pPr>
              <a:lnSpc>
                <a:spcPct val="100000"/>
              </a:lnSpc>
            </a:pPr>
            <a:r>
              <a:rPr lang="en-US" sz="1400">
                <a:solidFill>
                  <a:srgbClr val="000000"/>
                </a:solidFill>
                <a:latin typeface="Constantia"/>
              </a:rPr>
              <a:t>import sys</a:t>
            </a:r>
            <a:endParaRPr/>
          </a:p>
          <a:p>
            <a:pPr>
              <a:lnSpc>
                <a:spcPct val="100000"/>
              </a:lnSpc>
            </a:pPr>
            <a:endParaRPr/>
          </a:p>
          <a:p>
            <a:pPr>
              <a:lnSpc>
                <a:spcPct val="100000"/>
              </a:lnSpc>
            </a:pPr>
            <a:r>
              <a:rPr lang="en-US" sz="1400">
                <a:solidFill>
                  <a:srgbClr val="000000"/>
                </a:solidFill>
                <a:latin typeface="Constantia"/>
              </a:rPr>
              <a:t>current_word = None</a:t>
            </a:r>
            <a:endParaRPr/>
          </a:p>
          <a:p>
            <a:pPr>
              <a:lnSpc>
                <a:spcPct val="100000"/>
              </a:lnSpc>
            </a:pPr>
            <a:r>
              <a:rPr lang="en-US" sz="1400">
                <a:solidFill>
                  <a:srgbClr val="000000"/>
                </a:solidFill>
                <a:latin typeface="Constantia"/>
              </a:rPr>
              <a:t>current_count = 0</a:t>
            </a:r>
            <a:endParaRPr/>
          </a:p>
          <a:p>
            <a:pPr>
              <a:lnSpc>
                <a:spcPct val="100000"/>
              </a:lnSpc>
            </a:pPr>
            <a:r>
              <a:rPr lang="en-US" sz="1400">
                <a:solidFill>
                  <a:srgbClr val="000000"/>
                </a:solidFill>
                <a:latin typeface="Constantia"/>
              </a:rPr>
              <a:t>word = None</a:t>
            </a:r>
            <a:endParaRPr/>
          </a:p>
          <a:p>
            <a:pPr>
              <a:lnSpc>
                <a:spcPct val="100000"/>
              </a:lnSpc>
            </a:pPr>
            <a:endParaRPr/>
          </a:p>
          <a:p>
            <a:pPr>
              <a:lnSpc>
                <a:spcPct val="100000"/>
              </a:lnSpc>
            </a:pPr>
            <a:r>
              <a:rPr lang="en-US" sz="1400">
                <a:solidFill>
                  <a:srgbClr val="000000"/>
                </a:solidFill>
                <a:latin typeface="Constantia"/>
              </a:rPr>
              <a:t># input comes from STDIN</a:t>
            </a:r>
            <a:endParaRPr/>
          </a:p>
          <a:p>
            <a:pPr>
              <a:lnSpc>
                <a:spcPct val="100000"/>
              </a:lnSpc>
            </a:pPr>
            <a:r>
              <a:rPr lang="en-US" sz="1400">
                <a:solidFill>
                  <a:srgbClr val="000000"/>
                </a:solidFill>
                <a:latin typeface="Constantia"/>
              </a:rPr>
              <a:t>for line in sys.stdin:</a:t>
            </a:r>
            <a:endParaRPr/>
          </a:p>
          <a:p>
            <a:pPr>
              <a:lnSpc>
                <a:spcPct val="100000"/>
              </a:lnSpc>
            </a:pPr>
            <a:r>
              <a:rPr lang="en-US" sz="1400">
                <a:solidFill>
                  <a:srgbClr val="000000"/>
                </a:solidFill>
                <a:latin typeface="Constantia"/>
              </a:rPr>
              <a:t>    # remove leading and trailing whitespace</a:t>
            </a:r>
            <a:endParaRPr/>
          </a:p>
          <a:p>
            <a:pPr>
              <a:lnSpc>
                <a:spcPct val="100000"/>
              </a:lnSpc>
            </a:pPr>
            <a:r>
              <a:rPr lang="en-US" sz="1400">
                <a:solidFill>
                  <a:srgbClr val="000000"/>
                </a:solidFill>
                <a:latin typeface="Constantia"/>
              </a:rPr>
              <a:t>    line = line.strip()</a:t>
            </a:r>
            <a:endParaRPr/>
          </a:p>
          <a:p>
            <a:pPr>
              <a:lnSpc>
                <a:spcPct val="100000"/>
              </a:lnSpc>
            </a:pPr>
            <a:endParaRPr/>
          </a:p>
          <a:p>
            <a:pPr>
              <a:lnSpc>
                <a:spcPct val="100000"/>
              </a:lnSpc>
            </a:pPr>
            <a:r>
              <a:rPr lang="en-US" sz="1400">
                <a:solidFill>
                  <a:srgbClr val="000000"/>
                </a:solidFill>
                <a:latin typeface="Constantia"/>
              </a:rPr>
              <a:t>    # parse the input we got from mapper.py</a:t>
            </a:r>
            <a:endParaRPr/>
          </a:p>
          <a:p>
            <a:pPr>
              <a:lnSpc>
                <a:spcPct val="100000"/>
              </a:lnSpc>
            </a:pPr>
            <a:r>
              <a:rPr lang="en-US" sz="1400">
                <a:solidFill>
                  <a:srgbClr val="000000"/>
                </a:solidFill>
                <a:latin typeface="Constantia"/>
              </a:rPr>
              <a:t>    word, count = line.split('\t', 1)</a:t>
            </a:r>
            <a:endParaRPr/>
          </a:p>
          <a:p>
            <a:pPr>
              <a:lnSpc>
                <a:spcPct val="100000"/>
              </a:lnSpc>
            </a:pPr>
            <a:endParaRPr/>
          </a:p>
          <a:p>
            <a:pPr>
              <a:lnSpc>
                <a:spcPct val="100000"/>
              </a:lnSpc>
            </a:pPr>
            <a:r>
              <a:rPr lang="en-US" sz="1400">
                <a:solidFill>
                  <a:srgbClr val="000000"/>
                </a:solidFill>
                <a:latin typeface="Constantia"/>
              </a:rPr>
              <a:t>    # convert count (currently a string) to int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Reducer.py</a:t>
            </a:r>
            <a:endParaRPr/>
          </a:p>
        </p:txBody>
      </p:sp>
      <p:sp>
        <p:nvSpPr>
          <p:cNvPr id="119" name="CustomShape 2"/>
          <p:cNvSpPr/>
          <p:nvPr/>
        </p:nvSpPr>
        <p:spPr>
          <a:xfrm>
            <a:off x="0" y="0"/>
            <a:ext cx="11796480" cy="11796480"/>
          </a:xfrm>
          <a:prstGeom prst="rect">
            <a:avLst/>
          </a:prstGeom>
        </p:spPr>
        <p:txBody>
          <a:bodyPr lIns="90000" tIns="45000" rIns="90000" bIns="45000"/>
          <a:lstStyle/>
          <a:p>
            <a:pPr>
              <a:lnSpc>
                <a:spcPct val="100000"/>
              </a:lnSpc>
            </a:pPr>
            <a:fld id="{C4B5AE30-A075-40AB-8099-AF8E5AC944DD}" type="slidenum">
              <a:rPr lang="en-US">
                <a:solidFill>
                  <a:srgbClr val="045C75"/>
                </a:solidFill>
                <a:latin typeface="Constantia"/>
                <a:ea typeface="宋体"/>
              </a:rPr>
              <a:t>14</a:t>
            </a:fld>
            <a:endParaRPr/>
          </a:p>
        </p:txBody>
      </p:sp>
      <p:sp>
        <p:nvSpPr>
          <p:cNvPr id="120" name="CustomShape 3"/>
          <p:cNvSpPr/>
          <p:nvPr/>
        </p:nvSpPr>
        <p:spPr>
          <a:xfrm>
            <a:off x="540000" y="1896480"/>
            <a:ext cx="8424000" cy="4961520"/>
          </a:xfrm>
          <a:prstGeom prst="rect">
            <a:avLst/>
          </a:prstGeom>
        </p:spPr>
        <p:txBody>
          <a:bodyPr lIns="90000" tIns="45000" rIns="90000" bIns="45000"/>
          <a:lstStyle/>
          <a:p>
            <a:pPr>
              <a:lnSpc>
                <a:spcPct val="100000"/>
              </a:lnSpc>
            </a:pPr>
            <a:r>
              <a:rPr lang="en-US" sz="1400">
                <a:solidFill>
                  <a:srgbClr val="000000"/>
                </a:solidFill>
                <a:latin typeface="Constantia"/>
              </a:rPr>
              <a:t> try:</a:t>
            </a:r>
            <a:endParaRPr/>
          </a:p>
          <a:p>
            <a:pPr>
              <a:lnSpc>
                <a:spcPct val="100000"/>
              </a:lnSpc>
            </a:pPr>
            <a:r>
              <a:rPr lang="en-US" sz="1400">
                <a:solidFill>
                  <a:srgbClr val="000000"/>
                </a:solidFill>
                <a:latin typeface="Constantia"/>
              </a:rPr>
              <a:t>        count = int(count)</a:t>
            </a:r>
            <a:endParaRPr/>
          </a:p>
          <a:p>
            <a:pPr>
              <a:lnSpc>
                <a:spcPct val="100000"/>
              </a:lnSpc>
            </a:pPr>
            <a:r>
              <a:rPr lang="en-US" sz="1400">
                <a:solidFill>
                  <a:srgbClr val="000000"/>
                </a:solidFill>
                <a:latin typeface="Constantia"/>
              </a:rPr>
              <a:t>    except ValueError:</a:t>
            </a:r>
            <a:endParaRPr/>
          </a:p>
          <a:p>
            <a:pPr>
              <a:lnSpc>
                <a:spcPct val="100000"/>
              </a:lnSpc>
            </a:pPr>
            <a:r>
              <a:rPr lang="en-US" sz="1400">
                <a:solidFill>
                  <a:srgbClr val="000000"/>
                </a:solidFill>
                <a:latin typeface="Constantia"/>
              </a:rPr>
              <a:t>        # count was not a number, so silently</a:t>
            </a:r>
            <a:endParaRPr/>
          </a:p>
          <a:p>
            <a:pPr>
              <a:lnSpc>
                <a:spcPct val="100000"/>
              </a:lnSpc>
            </a:pPr>
            <a:r>
              <a:rPr lang="en-US" sz="1400">
                <a:solidFill>
                  <a:srgbClr val="000000"/>
                </a:solidFill>
                <a:latin typeface="Constantia"/>
              </a:rPr>
              <a:t>        # ignore/discard this line</a:t>
            </a:r>
            <a:endParaRPr/>
          </a:p>
          <a:p>
            <a:pPr>
              <a:lnSpc>
                <a:spcPct val="100000"/>
              </a:lnSpc>
            </a:pPr>
            <a:r>
              <a:rPr lang="en-US" sz="1400">
                <a:solidFill>
                  <a:srgbClr val="000000"/>
                </a:solidFill>
                <a:latin typeface="Constantia"/>
              </a:rPr>
              <a:t>        continue</a:t>
            </a:r>
            <a:endParaRPr/>
          </a:p>
          <a:p>
            <a:pPr>
              <a:lnSpc>
                <a:spcPct val="100000"/>
              </a:lnSpc>
            </a:pPr>
            <a:r>
              <a:rPr lang="en-US" sz="1400">
                <a:solidFill>
                  <a:srgbClr val="000000"/>
                </a:solidFill>
                <a:latin typeface="Constantia"/>
              </a:rPr>
              <a:t>    # this IF-switch only works because Hadoop sorts map output</a:t>
            </a:r>
            <a:endParaRPr/>
          </a:p>
          <a:p>
            <a:pPr>
              <a:lnSpc>
                <a:spcPct val="100000"/>
              </a:lnSpc>
            </a:pPr>
            <a:r>
              <a:rPr lang="en-US" sz="1400">
                <a:solidFill>
                  <a:srgbClr val="000000"/>
                </a:solidFill>
                <a:latin typeface="Constantia"/>
              </a:rPr>
              <a:t>    # by key (here: word) before it is passed to the reducer</a:t>
            </a:r>
            <a:endParaRPr/>
          </a:p>
          <a:p>
            <a:pPr>
              <a:lnSpc>
                <a:spcPct val="100000"/>
              </a:lnSpc>
            </a:pPr>
            <a:r>
              <a:rPr lang="en-US" sz="1400">
                <a:solidFill>
                  <a:srgbClr val="000000"/>
                </a:solidFill>
                <a:latin typeface="Constantia"/>
              </a:rPr>
              <a:t>    if current_word == word:</a:t>
            </a:r>
            <a:endParaRPr/>
          </a:p>
          <a:p>
            <a:pPr>
              <a:lnSpc>
                <a:spcPct val="100000"/>
              </a:lnSpc>
            </a:pPr>
            <a:r>
              <a:rPr lang="en-US" sz="1400">
                <a:solidFill>
                  <a:srgbClr val="000000"/>
                </a:solidFill>
                <a:latin typeface="Constantia"/>
              </a:rPr>
              <a:t>        current_count += count</a:t>
            </a:r>
            <a:endParaRPr/>
          </a:p>
          <a:p>
            <a:pPr>
              <a:lnSpc>
                <a:spcPct val="100000"/>
              </a:lnSpc>
            </a:pPr>
            <a:r>
              <a:rPr lang="en-US" sz="1400">
                <a:solidFill>
                  <a:srgbClr val="000000"/>
                </a:solidFill>
                <a:latin typeface="Constantia"/>
              </a:rPr>
              <a:t>    else:</a:t>
            </a:r>
            <a:endParaRPr/>
          </a:p>
          <a:p>
            <a:pPr>
              <a:lnSpc>
                <a:spcPct val="100000"/>
              </a:lnSpc>
            </a:pPr>
            <a:r>
              <a:rPr lang="en-US" sz="1400">
                <a:solidFill>
                  <a:srgbClr val="000000"/>
                </a:solidFill>
                <a:latin typeface="Constantia"/>
              </a:rPr>
              <a:t>        if current_word:</a:t>
            </a:r>
            <a:endParaRPr/>
          </a:p>
          <a:p>
            <a:pPr>
              <a:lnSpc>
                <a:spcPct val="100000"/>
              </a:lnSpc>
            </a:pPr>
            <a:r>
              <a:rPr lang="en-US" sz="1400">
                <a:solidFill>
                  <a:srgbClr val="000000"/>
                </a:solidFill>
                <a:latin typeface="Constantia"/>
              </a:rPr>
              <a:t>            # write result to STDOUT</a:t>
            </a:r>
            <a:endParaRPr/>
          </a:p>
          <a:p>
            <a:pPr>
              <a:lnSpc>
                <a:spcPct val="100000"/>
              </a:lnSpc>
            </a:pPr>
            <a:r>
              <a:rPr lang="en-US" sz="1400">
                <a:solidFill>
                  <a:srgbClr val="000000"/>
                </a:solidFill>
                <a:latin typeface="Constantia"/>
              </a:rPr>
              <a:t>            print '%s\t%s' % (current_word, current_count)</a:t>
            </a:r>
            <a:endParaRPr/>
          </a:p>
          <a:p>
            <a:pPr>
              <a:lnSpc>
                <a:spcPct val="100000"/>
              </a:lnSpc>
            </a:pPr>
            <a:r>
              <a:rPr lang="en-US" sz="1400">
                <a:solidFill>
                  <a:srgbClr val="000000"/>
                </a:solidFill>
                <a:latin typeface="Constantia"/>
              </a:rPr>
              <a:t>        current_count = count</a:t>
            </a:r>
            <a:endParaRPr/>
          </a:p>
          <a:p>
            <a:pPr>
              <a:lnSpc>
                <a:spcPct val="100000"/>
              </a:lnSpc>
            </a:pPr>
            <a:r>
              <a:rPr lang="en-US" sz="1400">
                <a:solidFill>
                  <a:srgbClr val="000000"/>
                </a:solidFill>
                <a:latin typeface="Constantia"/>
              </a:rPr>
              <a:t>        current_word = word</a:t>
            </a:r>
            <a:endParaRPr/>
          </a:p>
          <a:p>
            <a:pPr>
              <a:lnSpc>
                <a:spcPct val="100000"/>
              </a:lnSpc>
            </a:pPr>
            <a:r>
              <a:rPr lang="en-US" sz="1400">
                <a:solidFill>
                  <a:srgbClr val="000000"/>
                </a:solidFill>
                <a:latin typeface="Constantia"/>
              </a:rPr>
              <a:t># do not forget to output the last word if needed!</a:t>
            </a:r>
            <a:endParaRPr/>
          </a:p>
          <a:p>
            <a:pPr>
              <a:lnSpc>
                <a:spcPct val="100000"/>
              </a:lnSpc>
            </a:pPr>
            <a:r>
              <a:rPr lang="en-US" sz="1400">
                <a:solidFill>
                  <a:srgbClr val="000000"/>
                </a:solidFill>
                <a:latin typeface="Constantia"/>
              </a:rPr>
              <a:t>if current_word == word:</a:t>
            </a:r>
            <a:endParaRPr/>
          </a:p>
          <a:p>
            <a:pPr>
              <a:lnSpc>
                <a:spcPct val="100000"/>
              </a:lnSpc>
            </a:pPr>
            <a:r>
              <a:rPr lang="en-US" sz="1400">
                <a:solidFill>
                  <a:srgbClr val="000000"/>
                </a:solidFill>
                <a:latin typeface="Constantia"/>
              </a:rPr>
              <a:t>    print '%s\t%s' % (current_word, current_count)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Hadoop Streaming</a:t>
            </a:r>
            <a:endParaRPr/>
          </a:p>
        </p:txBody>
      </p:sp>
      <p:sp>
        <p:nvSpPr>
          <p:cNvPr id="122" name="CustomShape 2"/>
          <p:cNvSpPr/>
          <p:nvPr/>
        </p:nvSpPr>
        <p:spPr>
          <a:xfrm>
            <a:off x="0" y="0"/>
            <a:ext cx="11796480" cy="11796480"/>
          </a:xfrm>
          <a:prstGeom prst="rect">
            <a:avLst/>
          </a:prstGeom>
        </p:spPr>
        <p:txBody>
          <a:bodyPr lIns="90000" tIns="45000" rIns="90000" bIns="45000"/>
          <a:lstStyle/>
          <a:p>
            <a:pPr>
              <a:lnSpc>
                <a:spcPct val="100000"/>
              </a:lnSpc>
            </a:pPr>
            <a:fld id="{AE657DAB-9A52-4BA7-9A42-F2A68775197A}" type="slidenum">
              <a:rPr lang="en-US">
                <a:solidFill>
                  <a:srgbClr val="045C75"/>
                </a:solidFill>
                <a:latin typeface="Constantia"/>
                <a:ea typeface="宋体"/>
              </a:rPr>
              <a:t>15</a:t>
            </a:fld>
            <a:endParaRPr/>
          </a:p>
        </p:txBody>
      </p:sp>
      <p:sp>
        <p:nvSpPr>
          <p:cNvPr id="123" name="CustomShape 3"/>
          <p:cNvSpPr/>
          <p:nvPr/>
        </p:nvSpPr>
        <p:spPr>
          <a:xfrm>
            <a:off x="498600" y="3132360"/>
            <a:ext cx="1309680" cy="663480"/>
          </a:xfrm>
          <a:prstGeom prst="rect">
            <a:avLst/>
          </a:prstGeom>
          <a:solidFill>
            <a:srgbClr val="99CCFF"/>
          </a:solidFill>
          <a:ln w="9360">
            <a:solidFill>
              <a:srgbClr val="000000"/>
            </a:solidFill>
            <a:round/>
          </a:ln>
        </p:spPr>
        <p:txBody>
          <a:bodyPr lIns="0" tIns="0" rIns="0" bIns="0" anchor="ctr"/>
          <a:lstStyle/>
          <a:p>
            <a:pPr algn="ctr">
              <a:lnSpc>
                <a:spcPct val="100000"/>
              </a:lnSpc>
            </a:pPr>
            <a:r>
              <a:rPr lang="en-US" sz="2400">
                <a:solidFill>
                  <a:srgbClr val="000000"/>
                </a:solidFill>
                <a:latin typeface="Calibri"/>
                <a:ea typeface="宋体"/>
              </a:rPr>
              <a:t>InputSplit</a:t>
            </a:r>
            <a:endParaRPr/>
          </a:p>
        </p:txBody>
      </p:sp>
      <p:sp>
        <p:nvSpPr>
          <p:cNvPr id="124" name="CustomShape 4"/>
          <p:cNvSpPr/>
          <p:nvPr/>
        </p:nvSpPr>
        <p:spPr>
          <a:xfrm>
            <a:off x="2317680" y="3132360"/>
            <a:ext cx="2154960" cy="732240"/>
          </a:xfrm>
          <a:prstGeom prst="ellipse">
            <a:avLst/>
          </a:prstGeom>
          <a:solidFill>
            <a:srgbClr val="99CCFF"/>
          </a:solidFill>
          <a:ln w="9360">
            <a:solidFill>
              <a:srgbClr val="000000"/>
            </a:solidFill>
            <a:round/>
          </a:ln>
        </p:spPr>
      </p:sp>
      <p:sp>
        <p:nvSpPr>
          <p:cNvPr id="125" name="CustomShape 5"/>
          <p:cNvSpPr/>
          <p:nvPr/>
        </p:nvSpPr>
        <p:spPr>
          <a:xfrm>
            <a:off x="2631960" y="3238200"/>
            <a:ext cx="1524240" cy="517680"/>
          </a:xfrm>
          <a:prstGeom prst="rect">
            <a:avLst/>
          </a:prstGeom>
        </p:spPr>
        <p:txBody>
          <a:bodyPr lIns="0" tIns="0" rIns="0" bIns="0" anchor="ctr"/>
          <a:lstStyle/>
          <a:p>
            <a:pPr algn="ctr">
              <a:lnSpc>
                <a:spcPct val="100000"/>
              </a:lnSpc>
            </a:pPr>
            <a:r>
              <a:rPr lang="en-US" sz="2400">
                <a:solidFill>
                  <a:srgbClr val="000000"/>
                </a:solidFill>
                <a:latin typeface="Calibri"/>
                <a:ea typeface="宋体"/>
              </a:rPr>
              <a:t>MapTask</a:t>
            </a:r>
            <a:endParaRPr/>
          </a:p>
        </p:txBody>
      </p:sp>
      <p:sp>
        <p:nvSpPr>
          <p:cNvPr id="126" name="CustomShape 6"/>
          <p:cNvSpPr/>
          <p:nvPr/>
        </p:nvSpPr>
        <p:spPr>
          <a:xfrm>
            <a:off x="2333160" y="4575600"/>
            <a:ext cx="2154960" cy="732240"/>
          </a:xfrm>
          <a:prstGeom prst="ellipse">
            <a:avLst/>
          </a:prstGeom>
          <a:solidFill>
            <a:srgbClr val="99CCFF"/>
          </a:solidFill>
          <a:ln w="9360">
            <a:solidFill>
              <a:srgbClr val="000000"/>
            </a:solidFill>
            <a:round/>
          </a:ln>
        </p:spPr>
      </p:sp>
      <p:sp>
        <p:nvSpPr>
          <p:cNvPr id="127" name="CustomShape 7"/>
          <p:cNvSpPr/>
          <p:nvPr/>
        </p:nvSpPr>
        <p:spPr>
          <a:xfrm>
            <a:off x="2647440" y="4681440"/>
            <a:ext cx="1524240" cy="517680"/>
          </a:xfrm>
          <a:prstGeom prst="rect">
            <a:avLst/>
          </a:prstGeom>
        </p:spPr>
        <p:txBody>
          <a:bodyPr lIns="0" tIns="0" rIns="0" bIns="0" anchor="ctr"/>
          <a:lstStyle/>
          <a:p>
            <a:pPr algn="ctr">
              <a:lnSpc>
                <a:spcPct val="100000"/>
              </a:lnSpc>
            </a:pPr>
            <a:r>
              <a:rPr lang="en-US" sz="2400" b="1">
                <a:solidFill>
                  <a:srgbClr val="000000"/>
                </a:solidFill>
                <a:latin typeface="Calibri"/>
                <a:ea typeface="宋体"/>
              </a:rPr>
              <a:t>uMap</a:t>
            </a:r>
            <a:endParaRPr/>
          </a:p>
        </p:txBody>
      </p:sp>
      <p:sp>
        <p:nvSpPr>
          <p:cNvPr id="128" name="CustomShape 8"/>
          <p:cNvSpPr/>
          <p:nvPr/>
        </p:nvSpPr>
        <p:spPr>
          <a:xfrm>
            <a:off x="2425680" y="3705120"/>
            <a:ext cx="199800" cy="1007280"/>
          </a:xfrm>
          <a:prstGeom prst="downArrow">
            <a:avLst>
              <a:gd name="adj1" fmla="val 50000"/>
              <a:gd name="adj2" fmla="val 84615"/>
            </a:avLst>
          </a:prstGeom>
          <a:solidFill>
            <a:srgbClr val="FF6633"/>
          </a:solidFill>
          <a:ln w="9360">
            <a:solidFill>
              <a:srgbClr val="000000"/>
            </a:solidFill>
            <a:round/>
          </a:ln>
        </p:spPr>
      </p:sp>
      <p:sp>
        <p:nvSpPr>
          <p:cNvPr id="129" name="CustomShape 9"/>
          <p:cNvSpPr/>
          <p:nvPr/>
        </p:nvSpPr>
        <p:spPr>
          <a:xfrm>
            <a:off x="1824120" y="3292560"/>
            <a:ext cx="507960" cy="343080"/>
          </a:xfrm>
          <a:prstGeom prst="rightArrow">
            <a:avLst>
              <a:gd name="adj1" fmla="val 50000"/>
              <a:gd name="adj2" fmla="val 55000"/>
            </a:avLst>
          </a:prstGeom>
          <a:solidFill>
            <a:srgbClr val="FF6633"/>
          </a:solidFill>
          <a:ln w="9360">
            <a:solidFill>
              <a:srgbClr val="000000"/>
            </a:solidFill>
            <a:round/>
          </a:ln>
        </p:spPr>
      </p:sp>
      <p:sp>
        <p:nvSpPr>
          <p:cNvPr id="130" name="CustomShape 10"/>
          <p:cNvSpPr/>
          <p:nvPr/>
        </p:nvSpPr>
        <p:spPr>
          <a:xfrm>
            <a:off x="4136760" y="3682080"/>
            <a:ext cx="230400" cy="984240"/>
          </a:xfrm>
          <a:prstGeom prst="rect">
            <a:avLst/>
          </a:prstGeom>
          <a:solidFill>
            <a:srgbClr val="00AE00"/>
          </a:solidFill>
          <a:ln w="9360">
            <a:solidFill>
              <a:srgbClr val="000000"/>
            </a:solidFill>
            <a:round/>
          </a:ln>
        </p:spPr>
      </p:sp>
      <p:sp>
        <p:nvSpPr>
          <p:cNvPr id="131" name="CustomShape 11"/>
          <p:cNvSpPr/>
          <p:nvPr/>
        </p:nvSpPr>
        <p:spPr>
          <a:xfrm>
            <a:off x="4493880" y="3315600"/>
            <a:ext cx="507960" cy="343080"/>
          </a:xfrm>
          <a:prstGeom prst="rightArrow">
            <a:avLst>
              <a:gd name="adj1" fmla="val 50000"/>
              <a:gd name="adj2" fmla="val 55000"/>
            </a:avLst>
          </a:prstGeom>
          <a:solidFill>
            <a:srgbClr val="00AE00"/>
          </a:solidFill>
          <a:ln w="9360">
            <a:solidFill>
              <a:srgbClr val="000000"/>
            </a:solidFill>
            <a:round/>
          </a:ln>
        </p:spPr>
      </p:sp>
      <p:sp>
        <p:nvSpPr>
          <p:cNvPr id="132" name="CustomShape 12"/>
          <p:cNvSpPr/>
          <p:nvPr/>
        </p:nvSpPr>
        <p:spPr>
          <a:xfrm>
            <a:off x="5005080" y="3116880"/>
            <a:ext cx="2157480" cy="728640"/>
          </a:xfrm>
          <a:prstGeom prst="ellipse">
            <a:avLst/>
          </a:prstGeom>
          <a:solidFill>
            <a:srgbClr val="99CCFF"/>
          </a:solidFill>
          <a:ln w="9360">
            <a:solidFill>
              <a:srgbClr val="000000"/>
            </a:solidFill>
            <a:round/>
          </a:ln>
        </p:spPr>
      </p:sp>
      <p:sp>
        <p:nvSpPr>
          <p:cNvPr id="133" name="CustomShape 13"/>
          <p:cNvSpPr/>
          <p:nvPr/>
        </p:nvSpPr>
        <p:spPr>
          <a:xfrm>
            <a:off x="5320080" y="3223800"/>
            <a:ext cx="1526040" cy="514800"/>
          </a:xfrm>
          <a:prstGeom prst="rect">
            <a:avLst/>
          </a:prstGeom>
        </p:spPr>
        <p:txBody>
          <a:bodyPr lIns="0" tIns="0" rIns="0" bIns="0" anchor="ctr"/>
          <a:lstStyle/>
          <a:p>
            <a:pPr algn="ctr">
              <a:lnSpc>
                <a:spcPct val="100000"/>
              </a:lnSpc>
            </a:pPr>
            <a:r>
              <a:rPr lang="en-US" sz="2400">
                <a:solidFill>
                  <a:srgbClr val="000000"/>
                </a:solidFill>
                <a:latin typeface="Calibri"/>
                <a:ea typeface="宋体"/>
              </a:rPr>
              <a:t>ReduceTask</a:t>
            </a:r>
            <a:endParaRPr/>
          </a:p>
        </p:txBody>
      </p:sp>
      <p:sp>
        <p:nvSpPr>
          <p:cNvPr id="134" name="CustomShape 14"/>
          <p:cNvSpPr/>
          <p:nvPr/>
        </p:nvSpPr>
        <p:spPr>
          <a:xfrm>
            <a:off x="4974480" y="4537440"/>
            <a:ext cx="2157480" cy="728640"/>
          </a:xfrm>
          <a:prstGeom prst="ellipse">
            <a:avLst/>
          </a:prstGeom>
          <a:solidFill>
            <a:srgbClr val="99CCFF"/>
          </a:solidFill>
          <a:ln w="9360">
            <a:solidFill>
              <a:srgbClr val="000000"/>
            </a:solidFill>
            <a:round/>
          </a:ln>
        </p:spPr>
      </p:sp>
      <p:sp>
        <p:nvSpPr>
          <p:cNvPr id="135" name="CustomShape 15"/>
          <p:cNvSpPr/>
          <p:nvPr/>
        </p:nvSpPr>
        <p:spPr>
          <a:xfrm>
            <a:off x="5289120" y="4644000"/>
            <a:ext cx="1526040" cy="514800"/>
          </a:xfrm>
          <a:prstGeom prst="rect">
            <a:avLst/>
          </a:prstGeom>
        </p:spPr>
        <p:txBody>
          <a:bodyPr lIns="0" tIns="0" rIns="0" bIns="0" anchor="ctr"/>
          <a:lstStyle/>
          <a:p>
            <a:pPr algn="ctr">
              <a:lnSpc>
                <a:spcPct val="100000"/>
              </a:lnSpc>
            </a:pPr>
            <a:r>
              <a:rPr lang="en-US" sz="2400" b="1">
                <a:solidFill>
                  <a:srgbClr val="000000"/>
                </a:solidFill>
                <a:latin typeface="Calibri"/>
                <a:ea typeface="宋体"/>
              </a:rPr>
              <a:t>uReduce</a:t>
            </a:r>
            <a:endParaRPr/>
          </a:p>
        </p:txBody>
      </p:sp>
      <p:sp>
        <p:nvSpPr>
          <p:cNvPr id="136" name="CustomShape 16"/>
          <p:cNvSpPr/>
          <p:nvPr/>
        </p:nvSpPr>
        <p:spPr>
          <a:xfrm>
            <a:off x="5110560" y="3712680"/>
            <a:ext cx="199800" cy="1007280"/>
          </a:xfrm>
          <a:prstGeom prst="downArrow">
            <a:avLst>
              <a:gd name="adj1" fmla="val 50000"/>
              <a:gd name="adj2" fmla="val 84615"/>
            </a:avLst>
          </a:prstGeom>
          <a:solidFill>
            <a:srgbClr val="00AE00"/>
          </a:solidFill>
          <a:ln w="9360">
            <a:solidFill>
              <a:srgbClr val="000000"/>
            </a:solidFill>
            <a:round/>
          </a:ln>
        </p:spPr>
      </p:sp>
      <p:sp>
        <p:nvSpPr>
          <p:cNvPr id="137" name="CustomShape 17"/>
          <p:cNvSpPr/>
          <p:nvPr/>
        </p:nvSpPr>
        <p:spPr>
          <a:xfrm>
            <a:off x="6791040" y="3689640"/>
            <a:ext cx="230400" cy="984240"/>
          </a:xfrm>
          <a:prstGeom prst="rect">
            <a:avLst/>
          </a:prstGeom>
          <a:solidFill>
            <a:srgbClr val="CCCC00"/>
          </a:solidFill>
          <a:ln w="9360">
            <a:solidFill>
              <a:srgbClr val="000000"/>
            </a:solidFill>
            <a:round/>
          </a:ln>
        </p:spPr>
      </p:sp>
      <p:sp>
        <p:nvSpPr>
          <p:cNvPr id="138" name="CustomShape 18"/>
          <p:cNvSpPr/>
          <p:nvPr/>
        </p:nvSpPr>
        <p:spPr>
          <a:xfrm>
            <a:off x="7821360" y="3094200"/>
            <a:ext cx="1034640" cy="663480"/>
          </a:xfrm>
          <a:prstGeom prst="rect">
            <a:avLst/>
          </a:prstGeom>
          <a:solidFill>
            <a:srgbClr val="99CCFF"/>
          </a:solidFill>
          <a:ln w="9360">
            <a:solidFill>
              <a:srgbClr val="000000"/>
            </a:solidFill>
            <a:round/>
          </a:ln>
        </p:spPr>
        <p:txBody>
          <a:bodyPr lIns="0" tIns="0" rIns="0" bIns="0" anchor="ctr"/>
          <a:lstStyle/>
          <a:p>
            <a:pPr algn="ctr">
              <a:lnSpc>
                <a:spcPct val="100000"/>
              </a:lnSpc>
            </a:pPr>
            <a:r>
              <a:rPr lang="en-US" sz="2400">
                <a:solidFill>
                  <a:srgbClr val="000000"/>
                </a:solidFill>
                <a:latin typeface="Calibri"/>
                <a:ea typeface="宋体"/>
              </a:rPr>
              <a:t>Output</a:t>
            </a:r>
            <a:endParaRPr/>
          </a:p>
        </p:txBody>
      </p:sp>
      <p:sp>
        <p:nvSpPr>
          <p:cNvPr id="139" name="CustomShape 19"/>
          <p:cNvSpPr/>
          <p:nvPr/>
        </p:nvSpPr>
        <p:spPr>
          <a:xfrm>
            <a:off x="7142760" y="3300120"/>
            <a:ext cx="693000" cy="343080"/>
          </a:xfrm>
          <a:prstGeom prst="rightArrow">
            <a:avLst>
              <a:gd name="adj1" fmla="val 50000"/>
              <a:gd name="adj2" fmla="val 75000"/>
            </a:avLst>
          </a:prstGeom>
          <a:solidFill>
            <a:srgbClr val="B3B300"/>
          </a:solidFill>
          <a:ln w="9360">
            <a:solidFill>
              <a:srgbClr val="000000"/>
            </a:solidFill>
            <a:round/>
          </a:ln>
        </p:spPr>
      </p:sp>
      <p:sp>
        <p:nvSpPr>
          <p:cNvPr id="140" name="CustomShape 20"/>
          <p:cNvSpPr/>
          <p:nvPr/>
        </p:nvSpPr>
        <p:spPr>
          <a:xfrm>
            <a:off x="1870560" y="3888360"/>
            <a:ext cx="816480" cy="503280"/>
          </a:xfrm>
          <a:prstGeom prst="rect">
            <a:avLst/>
          </a:prstGeom>
        </p:spPr>
        <p:txBody>
          <a:bodyPr lIns="0" tIns="0" rIns="0" bIns="0"/>
          <a:lstStyle/>
          <a:p>
            <a:pPr algn="just">
              <a:lnSpc>
                <a:spcPct val="100000"/>
              </a:lnSpc>
            </a:pPr>
            <a:r>
              <a:rPr lang="en-US" sz="2400" b="1">
                <a:solidFill>
                  <a:srgbClr val="000000"/>
                </a:solidFill>
                <a:latin typeface="Calibri"/>
                <a:ea typeface="宋体"/>
              </a:rPr>
              <a:t>stdin</a:t>
            </a:r>
            <a:endParaRPr/>
          </a:p>
        </p:txBody>
      </p:sp>
      <p:sp>
        <p:nvSpPr>
          <p:cNvPr id="141" name="CustomShape 21"/>
          <p:cNvSpPr/>
          <p:nvPr/>
        </p:nvSpPr>
        <p:spPr>
          <a:xfrm>
            <a:off x="3507120" y="3888360"/>
            <a:ext cx="924120" cy="503280"/>
          </a:xfrm>
          <a:prstGeom prst="rect">
            <a:avLst/>
          </a:prstGeom>
        </p:spPr>
        <p:txBody>
          <a:bodyPr lIns="0" tIns="0" rIns="0" bIns="0"/>
          <a:lstStyle/>
          <a:p>
            <a:pPr algn="just">
              <a:lnSpc>
                <a:spcPct val="100000"/>
              </a:lnSpc>
            </a:pPr>
            <a:r>
              <a:rPr lang="en-US" sz="2400" b="1">
                <a:solidFill>
                  <a:srgbClr val="000000"/>
                </a:solidFill>
                <a:latin typeface="Calibri"/>
                <a:ea typeface="宋体"/>
              </a:rPr>
              <a:t>stdout</a:t>
            </a:r>
            <a:endParaRPr/>
          </a:p>
        </p:txBody>
      </p:sp>
      <p:sp>
        <p:nvSpPr>
          <p:cNvPr id="142" name="CustomShape 22"/>
          <p:cNvSpPr/>
          <p:nvPr/>
        </p:nvSpPr>
        <p:spPr>
          <a:xfrm>
            <a:off x="4707000" y="3842280"/>
            <a:ext cx="816480" cy="503280"/>
          </a:xfrm>
          <a:prstGeom prst="rect">
            <a:avLst/>
          </a:prstGeom>
        </p:spPr>
        <p:txBody>
          <a:bodyPr lIns="0" tIns="0" rIns="0" bIns="0"/>
          <a:lstStyle/>
          <a:p>
            <a:pPr algn="just">
              <a:lnSpc>
                <a:spcPct val="100000"/>
              </a:lnSpc>
            </a:pPr>
            <a:r>
              <a:rPr lang="en-US" sz="2400" b="1">
                <a:solidFill>
                  <a:srgbClr val="000000"/>
                </a:solidFill>
                <a:latin typeface="Calibri"/>
                <a:ea typeface="宋体"/>
              </a:rPr>
              <a:t>stdin</a:t>
            </a:r>
            <a:endParaRPr/>
          </a:p>
        </p:txBody>
      </p:sp>
      <p:sp>
        <p:nvSpPr>
          <p:cNvPr id="143" name="CustomShape 23"/>
          <p:cNvSpPr/>
          <p:nvPr/>
        </p:nvSpPr>
        <p:spPr>
          <a:xfrm>
            <a:off x="6171840" y="3911040"/>
            <a:ext cx="924120" cy="503280"/>
          </a:xfrm>
          <a:prstGeom prst="rect">
            <a:avLst/>
          </a:prstGeom>
        </p:spPr>
        <p:txBody>
          <a:bodyPr lIns="0" tIns="0" rIns="0" bIns="0"/>
          <a:lstStyle/>
          <a:p>
            <a:pPr algn="just">
              <a:lnSpc>
                <a:spcPct val="100000"/>
              </a:lnSpc>
            </a:pPr>
            <a:r>
              <a:rPr lang="en-US" sz="2400" b="1">
                <a:solidFill>
                  <a:srgbClr val="000000"/>
                </a:solidFill>
                <a:latin typeface="Calibri"/>
                <a:ea typeface="宋体"/>
              </a:rPr>
              <a:t>stdout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Hadoop Streaming</a:t>
            </a:r>
            <a:endParaRPr/>
          </a:p>
        </p:txBody>
      </p:sp>
      <p:sp>
        <p:nvSpPr>
          <p:cNvPr id="145" name="CustomShape 2"/>
          <p:cNvSpPr/>
          <p:nvPr/>
        </p:nvSpPr>
        <p:spPr>
          <a:xfrm>
            <a:off x="0" y="0"/>
            <a:ext cx="11796480" cy="11796480"/>
          </a:xfrm>
          <a:prstGeom prst="rect">
            <a:avLst/>
          </a:prstGeom>
        </p:spPr>
        <p:txBody>
          <a:bodyPr lIns="90000" tIns="45000" rIns="90000" bIns="45000"/>
          <a:lstStyle/>
          <a:p>
            <a:pPr>
              <a:lnSpc>
                <a:spcPct val="100000"/>
              </a:lnSpc>
            </a:pPr>
            <a:fld id="{8F0AE145-DDEC-4FBA-A6A1-9BB84652D36B}" type="slidenum">
              <a:rPr lang="en-US">
                <a:solidFill>
                  <a:srgbClr val="045C75"/>
                </a:solidFill>
                <a:latin typeface="Constantia"/>
                <a:ea typeface="宋体"/>
              </a:rPr>
              <a:t>16</a:t>
            </a:fld>
            <a:endParaRPr/>
          </a:p>
        </p:txBody>
      </p:sp>
      <p:sp>
        <p:nvSpPr>
          <p:cNvPr id="146" name="CustomShape 3"/>
          <p:cNvSpPr/>
          <p:nvPr/>
        </p:nvSpPr>
        <p:spPr>
          <a:xfrm>
            <a:off x="539640" y="2492280"/>
            <a:ext cx="8424000" cy="2573640"/>
          </a:xfrm>
          <a:prstGeom prst="rect">
            <a:avLst/>
          </a:prstGeom>
        </p:spPr>
        <p:txBody>
          <a:bodyPr lIns="90000" tIns="45000" rIns="90000" bIns="45000"/>
          <a:lstStyle/>
          <a:p>
            <a:pPr>
              <a:lnSpc>
                <a:spcPct val="100000"/>
              </a:lnSpc>
              <a:buSzPct val="95000"/>
              <a:buFont typeface="Wingdings 2" charset="2"/>
              <a:buChar char=""/>
            </a:pPr>
            <a:r>
              <a:rPr lang="en-US" sz="4000">
                <a:solidFill>
                  <a:srgbClr val="000000"/>
                </a:solidFill>
                <a:latin typeface="Constantia"/>
              </a:rPr>
              <a:t>Find some passages as your experiment’s input</a:t>
            </a:r>
            <a:endParaRPr/>
          </a:p>
          <a:p>
            <a:pPr>
              <a:lnSpc>
                <a:spcPct val="100000"/>
              </a:lnSpc>
              <a:buSzPct val="95000"/>
              <a:buFont typeface="Wingdings 2" charset="2"/>
              <a:buChar char=""/>
            </a:pPr>
            <a:r>
              <a:rPr lang="en-US" sz="4000">
                <a:solidFill>
                  <a:srgbClr val="000000"/>
                </a:solidFill>
                <a:latin typeface="Constantia"/>
              </a:rPr>
              <a:t>Move them to /home/experiments/input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Hadoop Streaming</a:t>
            </a:r>
            <a:endParaRPr/>
          </a:p>
        </p:txBody>
      </p:sp>
      <p:sp>
        <p:nvSpPr>
          <p:cNvPr id="148" name="CustomShape 2"/>
          <p:cNvSpPr/>
          <p:nvPr/>
        </p:nvSpPr>
        <p:spPr>
          <a:xfrm>
            <a:off x="0" y="0"/>
            <a:ext cx="11796480" cy="11796480"/>
          </a:xfrm>
          <a:prstGeom prst="rect">
            <a:avLst/>
          </a:prstGeom>
        </p:spPr>
        <p:txBody>
          <a:bodyPr lIns="90000" tIns="45000" rIns="90000" bIns="45000"/>
          <a:lstStyle/>
          <a:p>
            <a:pPr>
              <a:lnSpc>
                <a:spcPct val="100000"/>
              </a:lnSpc>
            </a:pPr>
            <a:fld id="{10D62DFE-F6D8-4C55-98CF-C25D4319B4B7}" type="slidenum">
              <a:rPr lang="en-US">
                <a:solidFill>
                  <a:srgbClr val="045C75"/>
                </a:solidFill>
                <a:latin typeface="Constantia"/>
                <a:ea typeface="宋体"/>
              </a:rPr>
              <a:t>17</a:t>
            </a:fld>
            <a:endParaRPr/>
          </a:p>
        </p:txBody>
      </p:sp>
      <p:sp>
        <p:nvSpPr>
          <p:cNvPr id="149" name="CustomShape 3"/>
          <p:cNvSpPr/>
          <p:nvPr/>
        </p:nvSpPr>
        <p:spPr>
          <a:xfrm>
            <a:off x="539640" y="2061000"/>
            <a:ext cx="8424000" cy="6275520"/>
          </a:xfrm>
          <a:prstGeom prst="rect">
            <a:avLst/>
          </a:prstGeom>
        </p:spPr>
        <p:txBody>
          <a:bodyPr lIns="90000" tIns="45000" rIns="90000" bIns="45000"/>
          <a:lstStyle/>
          <a:p>
            <a:pPr>
              <a:lnSpc>
                <a:spcPct val="100000"/>
              </a:lnSpc>
              <a:buSzPct val="95000"/>
              <a:buFont typeface="Wingdings 2" charset="2"/>
              <a:buChar char=""/>
            </a:pPr>
            <a:r>
              <a:rPr lang="en-US" sz="4000">
                <a:solidFill>
                  <a:srgbClr val="000000"/>
                </a:solidFill>
                <a:latin typeface="Constantia"/>
              </a:rPr>
              <a:t>Write your own mapper and reducer programs in Python (sample codes are given as enclosure)</a:t>
            </a:r>
            <a:endParaRPr/>
          </a:p>
          <a:p>
            <a:pPr>
              <a:lnSpc>
                <a:spcPct val="100000"/>
              </a:lnSpc>
              <a:buSzPct val="95000"/>
              <a:buFont typeface="Wingdings 2" charset="2"/>
              <a:buChar char=""/>
            </a:pPr>
            <a:r>
              <a:rPr lang="en-US" sz="4000">
                <a:solidFill>
                  <a:srgbClr val="000000"/>
                </a:solidFill>
                <a:latin typeface="Constantia"/>
              </a:rPr>
              <a:t>Copy them to</a:t>
            </a:r>
            <a:endParaRPr/>
          </a:p>
          <a:p>
            <a:pPr>
              <a:lnSpc>
                <a:spcPct val="100000"/>
              </a:lnSpc>
            </a:pPr>
            <a:r>
              <a:rPr lang="en-US" sz="4000">
                <a:solidFill>
                  <a:srgbClr val="000000"/>
                </a:solidFill>
                <a:latin typeface="Constantia"/>
              </a:rPr>
              <a:t>/home/experiments/src/mapper.py  &amp; /home/experimrnts/src/reducer.py respectively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Hadoop Streaming</a:t>
            </a:r>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0FED43B4-87BE-4814-8F94-684D51E8F476}" type="slidenum">
              <a:rPr lang="en-US">
                <a:solidFill>
                  <a:srgbClr val="045C75"/>
                </a:solidFill>
                <a:latin typeface="Constantia"/>
                <a:ea typeface="宋体"/>
              </a:rPr>
              <a:t>18</a:t>
            </a:fld>
            <a:endParaRPr/>
          </a:p>
        </p:txBody>
      </p:sp>
      <p:sp>
        <p:nvSpPr>
          <p:cNvPr id="152" name="CustomShape 3"/>
          <p:cNvSpPr/>
          <p:nvPr/>
        </p:nvSpPr>
        <p:spPr>
          <a:xfrm>
            <a:off x="540000" y="1924200"/>
            <a:ext cx="8424000" cy="2359440"/>
          </a:xfrm>
          <a:prstGeom prst="rect">
            <a:avLst/>
          </a:prstGeom>
        </p:spPr>
        <p:txBody>
          <a:bodyPr lIns="90000" tIns="45000" rIns="90000" bIns="45000"/>
          <a:lstStyle/>
          <a:p>
            <a:pPr>
              <a:lnSpc>
                <a:spcPct val="100000"/>
              </a:lnSpc>
              <a:buSzPct val="95000"/>
              <a:buFont typeface="Wingdings 2" charset="2"/>
              <a:buChar char=""/>
            </a:pPr>
            <a:r>
              <a:rPr lang="en-US" sz="2800">
                <a:solidFill>
                  <a:srgbClr val="000000"/>
                </a:solidFill>
                <a:latin typeface="Constantia"/>
              </a:rPr>
              <a:t>Test your code first and make sure they are correct</a:t>
            </a:r>
            <a:endParaRPr/>
          </a:p>
          <a:p>
            <a:pPr>
              <a:lnSpc>
                <a:spcPct val="100000"/>
              </a:lnSpc>
            </a:pPr>
            <a:r>
              <a:rPr lang="en-US" sz="2800">
                <a:solidFill>
                  <a:srgbClr val="000000"/>
                </a:solidFill>
                <a:latin typeface="Constantia"/>
              </a:rPr>
              <a:t>   (</a:t>
            </a:r>
            <a:r>
              <a:rPr lang="en-US" sz="2800" b="1">
                <a:solidFill>
                  <a:srgbClr val="000000"/>
                </a:solidFill>
                <a:latin typeface="Constantia"/>
              </a:rPr>
              <a:t>cat data | map | sort | reduce</a:t>
            </a:r>
            <a:r>
              <a:rPr lang="en-US" sz="2800">
                <a:solidFill>
                  <a:srgbClr val="000000"/>
                </a:solidFill>
                <a:latin typeface="Constantia"/>
              </a:rPr>
              <a:t>)</a:t>
            </a:r>
            <a:endParaRPr/>
          </a:p>
          <a:p>
            <a:pPr>
              <a:lnSpc>
                <a:spcPct val="100000"/>
              </a:lnSpc>
              <a:buSzPct val="95000"/>
              <a:buFont typeface="Wingdings" charset="2"/>
              <a:buChar char=""/>
            </a:pPr>
            <a:r>
              <a:rPr lang="en-US" sz="2800">
                <a:solidFill>
                  <a:srgbClr val="000000"/>
                </a:solidFill>
                <a:latin typeface="Constantia"/>
              </a:rPr>
              <a:t>Map</a:t>
            </a:r>
            <a:endParaRPr/>
          </a:p>
          <a:p>
            <a:pPr>
              <a:lnSpc>
                <a:spcPct val="100000"/>
              </a:lnSpc>
            </a:pPr>
            <a:r>
              <a:rPr lang="en-US" sz="1400">
                <a:solidFill>
                  <a:srgbClr val="000000"/>
                </a:solidFill>
                <a:latin typeface="Constantia"/>
              </a:rPr>
              <a:t>我的是echo "I love China I love ieee I love python" | sudo python /home/experiment/src/mapper.py</a:t>
            </a:r>
            <a:endParaRPr/>
          </a:p>
          <a:p>
            <a:pPr>
              <a:lnSpc>
                <a:spcPct val="100000"/>
              </a:lnSpc>
            </a:pPr>
            <a:endParaRPr/>
          </a:p>
        </p:txBody>
      </p:sp>
      <p:pic>
        <p:nvPicPr>
          <p:cNvPr id="153" name="图片 1"/>
          <p:cNvPicPr/>
          <p:nvPr/>
        </p:nvPicPr>
        <p:blipFill>
          <a:blip r:embed="rId2"/>
          <a:stretch>
            <a:fillRect/>
          </a:stretch>
        </p:blipFill>
        <p:spPr>
          <a:xfrm>
            <a:off x="504000" y="4248360"/>
            <a:ext cx="8341560" cy="2447640"/>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Hadoop Streaming</a:t>
            </a:r>
            <a:endParaRPr/>
          </a:p>
        </p:txBody>
      </p:sp>
      <p:sp>
        <p:nvSpPr>
          <p:cNvPr id="155" name="CustomShape 2"/>
          <p:cNvSpPr/>
          <p:nvPr/>
        </p:nvSpPr>
        <p:spPr>
          <a:xfrm>
            <a:off x="0" y="0"/>
            <a:ext cx="11796480" cy="11796480"/>
          </a:xfrm>
          <a:prstGeom prst="rect">
            <a:avLst/>
          </a:prstGeom>
        </p:spPr>
        <p:txBody>
          <a:bodyPr lIns="90000" tIns="45000" rIns="90000" bIns="45000"/>
          <a:lstStyle/>
          <a:p>
            <a:pPr>
              <a:lnSpc>
                <a:spcPct val="100000"/>
              </a:lnSpc>
            </a:pPr>
            <a:fld id="{919632B0-CF26-4489-AF84-BB67977B662C}" type="slidenum">
              <a:rPr lang="en-US">
                <a:solidFill>
                  <a:srgbClr val="045C75"/>
                </a:solidFill>
                <a:latin typeface="Constantia"/>
                <a:ea typeface="宋体"/>
              </a:rPr>
              <a:t>19</a:t>
            </a:fld>
            <a:endParaRPr/>
          </a:p>
        </p:txBody>
      </p:sp>
      <p:sp>
        <p:nvSpPr>
          <p:cNvPr id="156" name="CustomShape 3"/>
          <p:cNvSpPr/>
          <p:nvPr/>
        </p:nvSpPr>
        <p:spPr>
          <a:xfrm>
            <a:off x="539640" y="2492280"/>
            <a:ext cx="8424000" cy="1887840"/>
          </a:xfrm>
          <a:prstGeom prst="rect">
            <a:avLst/>
          </a:prstGeom>
        </p:spPr>
        <p:txBody>
          <a:bodyPr lIns="90000" tIns="45000" rIns="90000" bIns="45000"/>
          <a:lstStyle/>
          <a:p>
            <a:pPr>
              <a:lnSpc>
                <a:spcPct val="100000"/>
              </a:lnSpc>
              <a:buSzPct val="95000"/>
              <a:buFont typeface="Wingdings 2" charset="2"/>
              <a:buChar char=""/>
            </a:pPr>
            <a:r>
              <a:rPr lang="en-US" sz="2800">
                <a:solidFill>
                  <a:srgbClr val="000000"/>
                </a:solidFill>
                <a:latin typeface="Constantia"/>
              </a:rPr>
              <a:t>Test your code locally first and make sure they are correct</a:t>
            </a:r>
            <a:endParaRPr/>
          </a:p>
          <a:p>
            <a:pPr>
              <a:lnSpc>
                <a:spcPct val="100000"/>
              </a:lnSpc>
              <a:buSzPct val="95000"/>
              <a:buFont typeface="Wingdings" charset="2"/>
              <a:buChar char=""/>
            </a:pPr>
            <a:r>
              <a:rPr lang="en-US" sz="2800">
                <a:solidFill>
                  <a:srgbClr val="000000"/>
                </a:solidFill>
                <a:latin typeface="Constantia"/>
              </a:rPr>
              <a:t>Reduce after sorting</a:t>
            </a:r>
            <a:endParaRPr/>
          </a:p>
          <a:p>
            <a:pPr>
              <a:lnSpc>
                <a:spcPct val="100000"/>
              </a:lnSpc>
            </a:pPr>
            <a:r>
              <a:rPr lang="en-US" sz="1400">
                <a:solidFill>
                  <a:srgbClr val="000000"/>
                </a:solidFill>
                <a:latin typeface="Constantia"/>
              </a:rPr>
              <a:t>我的是echo "I love China I love ieee I love python" | sudo python /home/experiment/src/mapper.py | sort -k1,1 | sudo python /home/experiment/src/reducer.py</a:t>
            </a:r>
            <a:endParaRPr/>
          </a:p>
          <a:p>
            <a:pPr>
              <a:lnSpc>
                <a:spcPct val="100000"/>
              </a:lnSpc>
            </a:pPr>
            <a:endParaRPr/>
          </a:p>
        </p:txBody>
      </p:sp>
      <p:pic>
        <p:nvPicPr>
          <p:cNvPr id="157" name="图片 3"/>
          <p:cNvPicPr/>
          <p:nvPr/>
        </p:nvPicPr>
        <p:blipFill>
          <a:blip r:embed="rId2"/>
          <a:stretch>
            <a:fillRect/>
          </a:stretch>
        </p:blipFill>
        <p:spPr>
          <a:xfrm>
            <a:off x="504000" y="4536000"/>
            <a:ext cx="8349480" cy="1752480"/>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530280" y="2743200"/>
            <a:ext cx="7771680" cy="622800"/>
          </a:xfrm>
          <a:prstGeom prst="roundRect">
            <a:avLst>
              <a:gd name="adj" fmla="val 16667"/>
            </a:avLst>
          </a:prstGeom>
          <a:solidFill>
            <a:srgbClr val="009DD9"/>
          </a:solidFill>
          <a:ln w="25560">
            <a:solidFill>
              <a:srgbClr val="FFFFFF"/>
            </a:solidFill>
            <a:round/>
          </a:ln>
        </p:spPr>
        <p:txBody>
          <a:bodyPr lIns="99000" tIns="99000" rIns="99000" bIns="99000" anchor="ctr"/>
          <a:lstStyle/>
          <a:p>
            <a:pPr>
              <a:lnSpc>
                <a:spcPct val="90000"/>
              </a:lnSpc>
            </a:pPr>
            <a:r>
              <a:rPr lang="en-US" sz="2600">
                <a:solidFill>
                  <a:srgbClr val="FFFFFF"/>
                </a:solidFill>
                <a:latin typeface="Constantia"/>
              </a:rPr>
              <a:t>Brief Introduction to HDFS</a:t>
            </a:r>
            <a:endParaRPr/>
          </a:p>
        </p:txBody>
      </p:sp>
      <p:sp>
        <p:nvSpPr>
          <p:cNvPr id="79" name="CustomShape 2"/>
          <p:cNvSpPr/>
          <p:nvPr/>
        </p:nvSpPr>
        <p:spPr>
          <a:xfrm>
            <a:off x="530280" y="3441600"/>
            <a:ext cx="7771680" cy="622800"/>
          </a:xfrm>
          <a:prstGeom prst="roundRect">
            <a:avLst>
              <a:gd name="adj" fmla="val 16667"/>
            </a:avLst>
          </a:prstGeom>
          <a:solidFill>
            <a:srgbClr val="04AFD9"/>
          </a:solidFill>
          <a:ln w="25560">
            <a:solidFill>
              <a:srgbClr val="FFFFFF"/>
            </a:solidFill>
            <a:round/>
          </a:ln>
        </p:spPr>
        <p:txBody>
          <a:bodyPr lIns="99000" tIns="99000" rIns="99000" bIns="99000" anchor="ctr"/>
          <a:lstStyle/>
          <a:p>
            <a:pPr>
              <a:lnSpc>
                <a:spcPct val="90000"/>
              </a:lnSpc>
            </a:pPr>
            <a:r>
              <a:rPr lang="en-US" sz="2600">
                <a:solidFill>
                  <a:srgbClr val="FFFFFF"/>
                </a:solidFill>
                <a:latin typeface="Constantia"/>
              </a:rPr>
              <a:t>Hadoop Streaming</a:t>
            </a:r>
            <a:endParaRPr/>
          </a:p>
        </p:txBody>
      </p:sp>
      <p:sp>
        <p:nvSpPr>
          <p:cNvPr id="80" name="CustomShape 3"/>
          <p:cNvSpPr/>
          <p:nvPr/>
        </p:nvSpPr>
        <p:spPr>
          <a:xfrm>
            <a:off x="530280" y="4140000"/>
            <a:ext cx="7771680" cy="622800"/>
          </a:xfrm>
          <a:prstGeom prst="roundRect">
            <a:avLst>
              <a:gd name="adj" fmla="val 16667"/>
            </a:avLst>
          </a:prstGeom>
          <a:solidFill>
            <a:srgbClr val="07C0D9"/>
          </a:solidFill>
          <a:ln w="25560">
            <a:solidFill>
              <a:srgbClr val="FFFFFF"/>
            </a:solidFill>
            <a:round/>
          </a:ln>
        </p:spPr>
        <p:txBody>
          <a:bodyPr lIns="99000" tIns="99000" rIns="99000" bIns="99000" anchor="ctr"/>
          <a:lstStyle/>
          <a:p>
            <a:pPr>
              <a:lnSpc>
                <a:spcPct val="90000"/>
              </a:lnSpc>
            </a:pPr>
            <a:r>
              <a:rPr lang="en-US" sz="2600">
                <a:solidFill>
                  <a:srgbClr val="FFFFFF"/>
                </a:solidFill>
                <a:latin typeface="Constantia"/>
              </a:rPr>
              <a:t>Word Count </a:t>
            </a:r>
            <a:endParaRPr/>
          </a:p>
        </p:txBody>
      </p:sp>
      <p:sp>
        <p:nvSpPr>
          <p:cNvPr id="81" name="CustomShape 4"/>
          <p:cNvSpPr/>
          <p:nvPr/>
        </p:nvSpPr>
        <p:spPr>
          <a:xfrm>
            <a:off x="530280" y="4838760"/>
            <a:ext cx="7771680" cy="622800"/>
          </a:xfrm>
          <a:prstGeom prst="roundRect">
            <a:avLst>
              <a:gd name="adj" fmla="val 16667"/>
            </a:avLst>
          </a:prstGeom>
          <a:solidFill>
            <a:srgbClr val="0BD0D9"/>
          </a:solidFill>
          <a:ln w="25560">
            <a:solidFill>
              <a:srgbClr val="FFFFFF"/>
            </a:solidFill>
            <a:round/>
          </a:ln>
        </p:spPr>
        <p:txBody>
          <a:bodyPr lIns="99000" tIns="99000" rIns="99000" bIns="99000" anchor="ctr"/>
          <a:lstStyle/>
          <a:p>
            <a:pPr>
              <a:lnSpc>
                <a:spcPct val="90000"/>
              </a:lnSpc>
            </a:pPr>
            <a:r>
              <a:rPr lang="en-US" sz="2600">
                <a:solidFill>
                  <a:srgbClr val="FFFFFF"/>
                </a:solidFill>
                <a:latin typeface="Constantia"/>
              </a:rPr>
              <a:t>Exercises</a:t>
            </a:r>
            <a:endParaRPr/>
          </a:p>
        </p:txBody>
      </p:sp>
      <p:sp>
        <p:nvSpPr>
          <p:cNvPr id="82" name="CustomShape 5"/>
          <p:cNvSpPr/>
          <p:nvPr/>
        </p:nvSpPr>
        <p:spPr>
          <a:xfrm>
            <a:off x="530280" y="1316880"/>
            <a:ext cx="7771680" cy="1361880"/>
          </a:xfrm>
          <a:prstGeom prst="rect">
            <a:avLst/>
          </a:prstGeom>
        </p:spPr>
        <p:txBody>
          <a:bodyPr lIns="0" tIns="0" rIns="0" bIns="0" anchor="b"/>
          <a:lstStyle/>
          <a:p>
            <a:pPr>
              <a:lnSpc>
                <a:spcPct val="100000"/>
              </a:lnSpc>
            </a:pPr>
            <a:r>
              <a:rPr lang="en-US" sz="5600" b="1">
                <a:solidFill>
                  <a:srgbClr val="4FE3AC"/>
                </a:solidFill>
                <a:latin typeface="Calibri"/>
              </a:rPr>
              <a:t>Outline</a:t>
            </a:r>
            <a:endParaRPr/>
          </a:p>
        </p:txBody>
      </p:sp>
      <p:sp>
        <p:nvSpPr>
          <p:cNvPr id="83" name="CustomShape 6"/>
          <p:cNvSpPr/>
          <p:nvPr/>
        </p:nvSpPr>
        <p:spPr>
          <a:xfrm>
            <a:off x="0" y="0"/>
            <a:ext cx="11796480" cy="11796480"/>
          </a:xfrm>
          <a:prstGeom prst="rect">
            <a:avLst/>
          </a:prstGeom>
        </p:spPr>
        <p:txBody>
          <a:bodyPr lIns="90000" tIns="45000" rIns="90000" bIns="45000"/>
          <a:lstStyle/>
          <a:p>
            <a:pPr>
              <a:lnSpc>
                <a:spcPct val="100000"/>
              </a:lnSpc>
            </a:pPr>
            <a:fld id="{0065D7F9-AB92-476C-A04F-93C36B52EA2F}" type="slidenum">
              <a:rPr lang="en-US">
                <a:solidFill>
                  <a:srgbClr val="D1EAEE"/>
                </a:solidFill>
                <a:latin typeface="Constantia"/>
                <a:ea typeface="宋体"/>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Hadoop Streaming</a:t>
            </a:r>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EE515375-52A9-4542-A1A2-63F3B6172853}" type="slidenum">
              <a:rPr lang="en-US">
                <a:solidFill>
                  <a:srgbClr val="045C75"/>
                </a:solidFill>
                <a:latin typeface="Constantia"/>
                <a:ea typeface="宋体"/>
              </a:rPr>
              <a:t>20</a:t>
            </a:fld>
            <a:endParaRPr/>
          </a:p>
        </p:txBody>
      </p:sp>
      <p:sp>
        <p:nvSpPr>
          <p:cNvPr id="160" name="CustomShape 3"/>
          <p:cNvSpPr/>
          <p:nvPr/>
        </p:nvSpPr>
        <p:spPr>
          <a:xfrm>
            <a:off x="539640" y="2492280"/>
            <a:ext cx="8424000" cy="988920"/>
          </a:xfrm>
          <a:prstGeom prst="rect">
            <a:avLst/>
          </a:prstGeom>
        </p:spPr>
        <p:txBody>
          <a:bodyPr lIns="90000" tIns="45000" rIns="90000" bIns="45000"/>
          <a:lstStyle/>
          <a:p>
            <a:pPr>
              <a:lnSpc>
                <a:spcPct val="100000"/>
              </a:lnSpc>
            </a:pPr>
            <a:r>
              <a:rPr lang="en-US" sz="2800">
                <a:solidFill>
                  <a:srgbClr val="000000"/>
                </a:solidFill>
                <a:latin typeface="Constantia"/>
              </a:rPr>
              <a:t>Copy local example data to HDFS</a:t>
            </a:r>
            <a:endParaRPr/>
          </a:p>
          <a:p>
            <a:pPr>
              <a:lnSpc>
                <a:spcPct val="100000"/>
              </a:lnSpc>
            </a:pPr>
            <a:r>
              <a:rPr lang="en-US" sz="1400">
                <a:solidFill>
                  <a:srgbClr val="000000"/>
                </a:solidFill>
                <a:latin typeface="Constantia"/>
              </a:rPr>
              <a:t>我的hadoop@Chris-ubuntu:/usr/local/hadoop$ bin/hadoop fs -copyFromLocal /home/experiment/input/test1.txt tempinput</a:t>
            </a:r>
            <a:endParaRPr/>
          </a:p>
          <a:p>
            <a:pPr>
              <a:lnSpc>
                <a:spcPct val="100000"/>
              </a:lnSpc>
            </a:pPr>
            <a:endParaRPr/>
          </a:p>
        </p:txBody>
      </p:sp>
      <p:pic>
        <p:nvPicPr>
          <p:cNvPr id="161" name="图片 1"/>
          <p:cNvPicPr/>
          <p:nvPr/>
        </p:nvPicPr>
        <p:blipFill>
          <a:blip r:embed="rId2"/>
          <a:stretch>
            <a:fillRect/>
          </a:stretch>
        </p:blipFill>
        <p:spPr>
          <a:xfrm>
            <a:off x="360000" y="4392000"/>
            <a:ext cx="8064000" cy="450000"/>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Hadoop Streaming</a:t>
            </a:r>
            <a:endParaRPr/>
          </a:p>
        </p:txBody>
      </p:sp>
      <p:sp>
        <p:nvSpPr>
          <p:cNvPr id="163" name="CustomShape 2"/>
          <p:cNvSpPr/>
          <p:nvPr/>
        </p:nvSpPr>
        <p:spPr>
          <a:xfrm>
            <a:off x="0" y="0"/>
            <a:ext cx="11796480" cy="11796480"/>
          </a:xfrm>
          <a:prstGeom prst="rect">
            <a:avLst/>
          </a:prstGeom>
        </p:spPr>
        <p:txBody>
          <a:bodyPr lIns="90000" tIns="45000" rIns="90000" bIns="45000"/>
          <a:lstStyle/>
          <a:p>
            <a:pPr>
              <a:lnSpc>
                <a:spcPct val="100000"/>
              </a:lnSpc>
            </a:pPr>
            <a:fld id="{70A41B47-2692-4900-8031-E0A9E2F28959}" type="slidenum">
              <a:rPr lang="en-US">
                <a:solidFill>
                  <a:srgbClr val="045C75"/>
                </a:solidFill>
                <a:latin typeface="Constantia"/>
                <a:ea typeface="宋体"/>
              </a:rPr>
              <a:t>21</a:t>
            </a:fld>
            <a:endParaRPr/>
          </a:p>
        </p:txBody>
      </p:sp>
      <p:sp>
        <p:nvSpPr>
          <p:cNvPr id="164" name="CustomShape 3"/>
          <p:cNvSpPr/>
          <p:nvPr/>
        </p:nvSpPr>
        <p:spPr>
          <a:xfrm>
            <a:off x="539640" y="2492280"/>
            <a:ext cx="8424000" cy="3350520"/>
          </a:xfrm>
          <a:prstGeom prst="rect">
            <a:avLst/>
          </a:prstGeom>
        </p:spPr>
        <p:txBody>
          <a:bodyPr lIns="90000" tIns="45000" rIns="90000" bIns="45000"/>
          <a:lstStyle/>
          <a:p>
            <a:pPr>
              <a:lnSpc>
                <a:spcPct val="100000"/>
              </a:lnSpc>
              <a:buSzPct val="95000"/>
              <a:buFont typeface="Wingdings 2" charset="2"/>
              <a:buChar char=""/>
            </a:pPr>
            <a:r>
              <a:rPr lang="en-US" sz="2800">
                <a:solidFill>
                  <a:srgbClr val="000000"/>
                </a:solidFill>
                <a:latin typeface="Constantia"/>
              </a:rPr>
              <a:t>Wordcount with hadoop streaming</a:t>
            </a:r>
            <a:endParaRPr/>
          </a:p>
          <a:p>
            <a:pPr>
              <a:lnSpc>
                <a:spcPct val="100000"/>
              </a:lnSpc>
            </a:pPr>
            <a:endParaRPr/>
          </a:p>
          <a:p>
            <a:pPr>
              <a:lnSpc>
                <a:spcPct val="100000"/>
              </a:lnSpc>
            </a:pPr>
            <a:endParaRPr/>
          </a:p>
          <a:p>
            <a:pPr>
              <a:lnSpc>
                <a:spcPct val="100000"/>
              </a:lnSpc>
            </a:pPr>
            <a:endParaRPr/>
          </a:p>
          <a:p>
            <a:pPr>
              <a:lnSpc>
                <a:spcPct val="100000"/>
              </a:lnSpc>
              <a:buSzPct val="95000"/>
              <a:buFont typeface="Wingdings 2" charset="2"/>
              <a:buChar char=""/>
            </a:pPr>
            <a:r>
              <a:rPr lang="en-US" sz="2800">
                <a:solidFill>
                  <a:srgbClr val="000000"/>
                </a:solidFill>
                <a:latin typeface="Constantia"/>
              </a:rPr>
              <a:t>Map&amp;reduce process</a:t>
            </a:r>
            <a:endParaRPr/>
          </a:p>
          <a:p>
            <a:pPr>
              <a:lnSpc>
                <a:spcPct val="100000"/>
              </a:lnSpc>
            </a:pPr>
            <a:endParaRPr/>
          </a:p>
          <a:p>
            <a:pPr>
              <a:lnSpc>
                <a:spcPct val="100000"/>
              </a:lnSpc>
            </a:pPr>
            <a:endParaRPr/>
          </a:p>
        </p:txBody>
      </p:sp>
      <p:pic>
        <p:nvPicPr>
          <p:cNvPr id="165" name="图片 3"/>
          <p:cNvPicPr/>
          <p:nvPr/>
        </p:nvPicPr>
        <p:blipFill>
          <a:blip r:embed="rId2"/>
          <a:stretch>
            <a:fillRect/>
          </a:stretch>
        </p:blipFill>
        <p:spPr>
          <a:xfrm>
            <a:off x="291600" y="3102120"/>
            <a:ext cx="8640360" cy="1015200"/>
          </a:xfrm>
          <a:prstGeom prst="rect">
            <a:avLst/>
          </a:prstGeom>
        </p:spPr>
      </p:pic>
      <p:pic>
        <p:nvPicPr>
          <p:cNvPr id="166" name="图片 4"/>
          <p:cNvPicPr/>
          <p:nvPr/>
        </p:nvPicPr>
        <p:blipFill>
          <a:blip r:embed="rId3"/>
          <a:stretch>
            <a:fillRect/>
          </a:stretch>
        </p:blipFill>
        <p:spPr>
          <a:xfrm>
            <a:off x="291600" y="5289480"/>
            <a:ext cx="8384040" cy="11505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Hadoop Streaming</a:t>
            </a:r>
            <a:endParaRPr/>
          </a:p>
        </p:txBody>
      </p:sp>
      <p:sp>
        <p:nvSpPr>
          <p:cNvPr id="168" name="CustomShape 2"/>
          <p:cNvSpPr/>
          <p:nvPr/>
        </p:nvSpPr>
        <p:spPr>
          <a:xfrm>
            <a:off x="0" y="0"/>
            <a:ext cx="11796480" cy="11796480"/>
          </a:xfrm>
          <a:prstGeom prst="rect">
            <a:avLst/>
          </a:prstGeom>
        </p:spPr>
        <p:txBody>
          <a:bodyPr lIns="90000" tIns="45000" rIns="90000" bIns="45000"/>
          <a:lstStyle/>
          <a:p>
            <a:pPr>
              <a:lnSpc>
                <a:spcPct val="100000"/>
              </a:lnSpc>
            </a:pPr>
            <a:fld id="{3653B195-D6EE-4B69-AD20-703CD713D7B4}" type="slidenum">
              <a:rPr lang="en-US">
                <a:solidFill>
                  <a:srgbClr val="045C75"/>
                </a:solidFill>
                <a:latin typeface="Constantia"/>
                <a:ea typeface="宋体"/>
              </a:rPr>
              <a:t>22</a:t>
            </a:fld>
            <a:endParaRPr/>
          </a:p>
        </p:txBody>
      </p:sp>
      <p:sp>
        <p:nvSpPr>
          <p:cNvPr id="169" name="CustomShape 3"/>
          <p:cNvSpPr/>
          <p:nvPr/>
        </p:nvSpPr>
        <p:spPr>
          <a:xfrm>
            <a:off x="539640" y="2492280"/>
            <a:ext cx="8424000" cy="5072400"/>
          </a:xfrm>
          <a:prstGeom prst="rect">
            <a:avLst/>
          </a:prstGeom>
        </p:spPr>
        <p:txBody>
          <a:bodyPr lIns="90000" tIns="45000" rIns="90000" bIns="45000"/>
          <a:lstStyle/>
          <a:p>
            <a:pPr>
              <a:lnSpc>
                <a:spcPct val="100000"/>
              </a:lnSpc>
              <a:buSzPct val="95000"/>
              <a:buFont typeface="Wingdings 2" charset="2"/>
              <a:buChar char=""/>
            </a:pPr>
            <a:r>
              <a:rPr lang="en-US" sz="2800">
                <a:solidFill>
                  <a:srgbClr val="000000"/>
                </a:solidFill>
                <a:latin typeface="Constantia"/>
              </a:rPr>
              <a:t>Show the results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sz="2400">
                <a:solidFill>
                  <a:srgbClr val="000000"/>
                </a:solidFill>
                <a:latin typeface="Constantia"/>
              </a:rPr>
              <a:t>(I changed test1.txt file so the result was  not exactly the same)</a:t>
            </a:r>
            <a:endParaRPr/>
          </a:p>
          <a:p>
            <a:pPr>
              <a:lnSpc>
                <a:spcPct val="100000"/>
              </a:lnSpc>
            </a:pPr>
            <a:endParaRPr/>
          </a:p>
          <a:p>
            <a:pPr>
              <a:lnSpc>
                <a:spcPct val="100000"/>
              </a:lnSpc>
            </a:pPr>
            <a:endParaRPr/>
          </a:p>
        </p:txBody>
      </p:sp>
      <p:pic>
        <p:nvPicPr>
          <p:cNvPr id="170" name="图片 1"/>
          <p:cNvPicPr/>
          <p:nvPr/>
        </p:nvPicPr>
        <p:blipFill>
          <a:blip r:embed="rId2"/>
          <a:stretch>
            <a:fillRect/>
          </a:stretch>
        </p:blipFill>
        <p:spPr>
          <a:xfrm>
            <a:off x="708480" y="3062160"/>
            <a:ext cx="8086320" cy="756360"/>
          </a:xfrm>
          <a:prstGeom prst="rect">
            <a:avLst/>
          </a:prstGeom>
        </p:spPr>
      </p:pic>
      <p:pic>
        <p:nvPicPr>
          <p:cNvPr id="171" name="图片 5"/>
          <p:cNvPicPr/>
          <p:nvPr/>
        </p:nvPicPr>
        <p:blipFill>
          <a:blip r:embed="rId3"/>
          <a:stretch>
            <a:fillRect/>
          </a:stretch>
        </p:blipFill>
        <p:spPr>
          <a:xfrm>
            <a:off x="720000" y="3989880"/>
            <a:ext cx="8086320" cy="13381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Hadoop Streaming</a:t>
            </a:r>
            <a:endParaRPr/>
          </a:p>
        </p:txBody>
      </p:sp>
      <p:sp>
        <p:nvSpPr>
          <p:cNvPr id="173" name="CustomShape 2"/>
          <p:cNvSpPr/>
          <p:nvPr/>
        </p:nvSpPr>
        <p:spPr>
          <a:xfrm>
            <a:off x="0" y="0"/>
            <a:ext cx="11796480" cy="11796480"/>
          </a:xfrm>
          <a:prstGeom prst="rect">
            <a:avLst/>
          </a:prstGeom>
        </p:spPr>
        <p:txBody>
          <a:bodyPr lIns="90000" tIns="45000" rIns="90000" bIns="45000"/>
          <a:lstStyle/>
          <a:p>
            <a:pPr>
              <a:lnSpc>
                <a:spcPct val="100000"/>
              </a:lnSpc>
            </a:pPr>
            <a:fld id="{AC632DEF-4AB3-4A7E-8F5A-1E24D871B39B}" type="slidenum">
              <a:rPr lang="en-US">
                <a:solidFill>
                  <a:srgbClr val="045C75"/>
                </a:solidFill>
                <a:latin typeface="Constantia"/>
                <a:ea typeface="宋体"/>
              </a:rPr>
              <a:t>23</a:t>
            </a:fld>
            <a:endParaRPr/>
          </a:p>
        </p:txBody>
      </p:sp>
      <p:sp>
        <p:nvSpPr>
          <p:cNvPr id="174" name="CustomShape 3"/>
          <p:cNvSpPr/>
          <p:nvPr/>
        </p:nvSpPr>
        <p:spPr>
          <a:xfrm>
            <a:off x="539640" y="2492280"/>
            <a:ext cx="8424000" cy="6046560"/>
          </a:xfrm>
          <a:prstGeom prst="rect">
            <a:avLst/>
          </a:prstGeom>
        </p:spPr>
        <p:txBody>
          <a:bodyPr lIns="90000" tIns="45000" rIns="90000" bIns="45000"/>
          <a:lstStyle/>
          <a:p>
            <a:pPr>
              <a:lnSpc>
                <a:spcPct val="100000"/>
              </a:lnSpc>
              <a:buSzPct val="95000"/>
              <a:buFont typeface="Wingdings 2" charset="2"/>
              <a:buChar char=""/>
            </a:pPr>
            <a:r>
              <a:rPr lang="en-US" sz="2800">
                <a:solidFill>
                  <a:srgbClr val="000000"/>
                </a:solidFill>
                <a:latin typeface="Constantia"/>
              </a:rPr>
              <a:t>Is it boring enough to copy the command above?</a:t>
            </a:r>
            <a:endParaRPr/>
          </a:p>
          <a:p>
            <a:pPr>
              <a:lnSpc>
                <a:spcPct val="100000"/>
              </a:lnSpc>
            </a:pPr>
            <a:r>
              <a:rPr lang="en-US" sz="2800">
                <a:solidFill>
                  <a:srgbClr val="000000"/>
                </a:solidFill>
                <a:latin typeface="Constantia"/>
              </a:rPr>
              <a:t>   What you may DIY with?</a:t>
            </a:r>
            <a:endParaRPr/>
          </a:p>
          <a:p>
            <a:pPr>
              <a:lnSpc>
                <a:spcPct val="100000"/>
              </a:lnSpc>
              <a:buSzPct val="95000"/>
              <a:buFont typeface="Wingdings" charset="2"/>
              <a:buChar char=""/>
            </a:pPr>
            <a:r>
              <a:rPr lang="en-US" sz="2800">
                <a:solidFill>
                  <a:srgbClr val="000000"/>
                </a:solidFill>
                <a:latin typeface="Constantia"/>
              </a:rPr>
              <a:t>Change the MR job name with the following command: </a:t>
            </a:r>
            <a:r>
              <a:rPr lang="en-US" sz="2800" i="1">
                <a:solidFill>
                  <a:srgbClr val="000000"/>
                </a:solidFill>
                <a:latin typeface="Constantia"/>
              </a:rPr>
              <a:t>-jobconf mapred.job.name=“wordCount”</a:t>
            </a:r>
            <a:endParaRPr/>
          </a:p>
          <a:p>
            <a:pPr>
              <a:lnSpc>
                <a:spcPct val="100000"/>
              </a:lnSpc>
            </a:pPr>
            <a:r>
              <a:rPr lang="en-US" sz="2800">
                <a:solidFill>
                  <a:srgbClr val="000000"/>
                </a:solidFill>
                <a:latin typeface="Constantia"/>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175" name="图片 1"/>
          <p:cNvPicPr/>
          <p:nvPr/>
        </p:nvPicPr>
        <p:blipFill>
          <a:blip r:embed="rId2"/>
          <a:stretch>
            <a:fillRect/>
          </a:stretch>
        </p:blipFill>
        <p:spPr>
          <a:xfrm>
            <a:off x="1115640" y="4509000"/>
            <a:ext cx="6123240" cy="837360"/>
          </a:xfrm>
          <a:prstGeom prst="rect">
            <a:avLst/>
          </a:prstGeom>
        </p:spPr>
      </p:pic>
      <p:pic>
        <p:nvPicPr>
          <p:cNvPr id="176" name="图片 5"/>
          <p:cNvPicPr/>
          <p:nvPr/>
        </p:nvPicPr>
        <p:blipFill>
          <a:blip r:embed="rId3"/>
          <a:stretch>
            <a:fillRect/>
          </a:stretch>
        </p:blipFill>
        <p:spPr>
          <a:xfrm>
            <a:off x="1115640" y="5445360"/>
            <a:ext cx="6199200" cy="1323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Hadoop Streaming</a:t>
            </a:r>
            <a:endParaRPr/>
          </a:p>
        </p:txBody>
      </p:sp>
      <p:sp>
        <p:nvSpPr>
          <p:cNvPr id="178" name="CustomShape 2"/>
          <p:cNvSpPr/>
          <p:nvPr/>
        </p:nvSpPr>
        <p:spPr>
          <a:xfrm>
            <a:off x="0" y="0"/>
            <a:ext cx="11796480" cy="11796480"/>
          </a:xfrm>
          <a:prstGeom prst="rect">
            <a:avLst/>
          </a:prstGeom>
        </p:spPr>
        <p:txBody>
          <a:bodyPr lIns="90000" tIns="45000" rIns="90000" bIns="45000"/>
          <a:lstStyle/>
          <a:p>
            <a:pPr>
              <a:lnSpc>
                <a:spcPct val="100000"/>
              </a:lnSpc>
            </a:pPr>
            <a:fld id="{E9AAFA88-2362-4F14-A3EC-75675B1C3D67}" type="slidenum">
              <a:rPr lang="en-US">
                <a:solidFill>
                  <a:srgbClr val="045C75"/>
                </a:solidFill>
                <a:latin typeface="Constantia"/>
                <a:ea typeface="宋体"/>
              </a:rPr>
              <a:t>24</a:t>
            </a:fld>
            <a:endParaRPr/>
          </a:p>
        </p:txBody>
      </p:sp>
      <p:sp>
        <p:nvSpPr>
          <p:cNvPr id="179" name="CustomShape 3"/>
          <p:cNvSpPr/>
          <p:nvPr/>
        </p:nvSpPr>
        <p:spPr>
          <a:xfrm>
            <a:off x="539640" y="2492280"/>
            <a:ext cx="8424000" cy="4767480"/>
          </a:xfrm>
          <a:prstGeom prst="rect">
            <a:avLst/>
          </a:prstGeom>
        </p:spPr>
        <p:txBody>
          <a:bodyPr lIns="90000" tIns="45000" rIns="90000" bIns="45000"/>
          <a:lstStyle/>
          <a:p>
            <a:pPr>
              <a:lnSpc>
                <a:spcPct val="100000"/>
              </a:lnSpc>
              <a:buSzPct val="95000"/>
              <a:buFont typeface="Wingdings" charset="2"/>
              <a:buChar char=""/>
            </a:pPr>
            <a:r>
              <a:rPr lang="en-US" sz="2800">
                <a:solidFill>
                  <a:srgbClr val="000000"/>
                </a:solidFill>
                <a:latin typeface="Constantia"/>
              </a:rPr>
              <a:t>Mapper Only(without  reducer)</a:t>
            </a:r>
            <a:endParaRPr/>
          </a:p>
          <a:p>
            <a:pPr>
              <a:lnSpc>
                <a:spcPct val="100000"/>
              </a:lnSpc>
            </a:pPr>
            <a:r>
              <a:rPr lang="en-US" sz="2800">
                <a:solidFill>
                  <a:srgbClr val="000000"/>
                </a:solidFill>
                <a:latin typeface="Constantia"/>
              </a:rPr>
              <a:t>     command: </a:t>
            </a:r>
            <a:r>
              <a:rPr lang="en-US" sz="2800" i="1">
                <a:solidFill>
                  <a:srgbClr val="000000"/>
                </a:solidFill>
                <a:latin typeface="Constantia"/>
              </a:rPr>
              <a:t>-reducer NONE  </a:t>
            </a:r>
            <a:endParaRPr/>
          </a:p>
          <a:p>
            <a:pPr>
              <a:lnSpc>
                <a:spcPct val="100000"/>
              </a:lnSpc>
            </a:pPr>
            <a:r>
              <a:rPr lang="en-US" sz="2800" i="1">
                <a:solidFill>
                  <a:srgbClr val="000000"/>
                </a:solidFill>
                <a:latin typeface="Constantia"/>
              </a:rPr>
              <a:t>     (“NONE”  all in caps)</a:t>
            </a:r>
            <a:endParaRPr/>
          </a:p>
          <a:p>
            <a:pPr>
              <a:lnSpc>
                <a:spcPct val="100000"/>
              </a:lnSpc>
            </a:pPr>
            <a:r>
              <a:rPr lang="en-US" sz="2800">
                <a:solidFill>
                  <a:srgbClr val="000000"/>
                </a:solidFill>
                <a:latin typeface="Constantia"/>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Hadoop Streaming</a:t>
            </a:r>
            <a:endParaRPr/>
          </a:p>
        </p:txBody>
      </p:sp>
      <p:sp>
        <p:nvSpPr>
          <p:cNvPr id="181" name="CustomShape 2"/>
          <p:cNvSpPr/>
          <p:nvPr/>
        </p:nvSpPr>
        <p:spPr>
          <a:xfrm>
            <a:off x="0" y="0"/>
            <a:ext cx="11796480" cy="11796480"/>
          </a:xfrm>
          <a:prstGeom prst="rect">
            <a:avLst/>
          </a:prstGeom>
        </p:spPr>
        <p:txBody>
          <a:bodyPr lIns="90000" tIns="45000" rIns="90000" bIns="45000"/>
          <a:lstStyle/>
          <a:p>
            <a:pPr>
              <a:lnSpc>
                <a:spcPct val="100000"/>
              </a:lnSpc>
            </a:pPr>
            <a:fld id="{3C361354-7E8C-4FFE-A4EC-46CB6ACC3CF5}" type="slidenum">
              <a:rPr lang="en-US">
                <a:solidFill>
                  <a:srgbClr val="045C75"/>
                </a:solidFill>
                <a:latin typeface="Constantia"/>
                <a:ea typeface="宋体"/>
              </a:rPr>
              <a:t>25</a:t>
            </a:fld>
            <a:endParaRPr/>
          </a:p>
        </p:txBody>
      </p:sp>
      <p:sp>
        <p:nvSpPr>
          <p:cNvPr id="182" name="CustomShape 3"/>
          <p:cNvSpPr/>
          <p:nvPr/>
        </p:nvSpPr>
        <p:spPr>
          <a:xfrm>
            <a:off x="539640" y="2492280"/>
            <a:ext cx="8424000" cy="7130160"/>
          </a:xfrm>
          <a:prstGeom prst="rect">
            <a:avLst/>
          </a:prstGeom>
        </p:spPr>
        <p:txBody>
          <a:bodyPr lIns="90000" tIns="45000" rIns="90000" bIns="45000"/>
          <a:lstStyle/>
          <a:p>
            <a:pPr>
              <a:lnSpc>
                <a:spcPct val="100000"/>
              </a:lnSpc>
              <a:buSzPct val="95000"/>
              <a:buFont typeface="Wingdings" charset="2"/>
              <a:buChar char=""/>
            </a:pPr>
            <a:r>
              <a:rPr lang="en-US" sz="2800">
                <a:solidFill>
                  <a:srgbClr val="000000"/>
                </a:solidFill>
                <a:latin typeface="Constantia"/>
              </a:rPr>
              <a:t>Chaining jobs</a:t>
            </a:r>
            <a:endParaRPr/>
          </a:p>
          <a:p>
            <a:pPr>
              <a:lnSpc>
                <a:spcPct val="100000"/>
              </a:lnSpc>
            </a:pPr>
            <a:r>
              <a:rPr lang="en-US" sz="2000">
                <a:solidFill>
                  <a:srgbClr val="000000"/>
                </a:solidFill>
                <a:latin typeface="Constantia"/>
              </a:rPr>
              <a:t>Not every problem can be solved with a MapReduce program, but fewer still are those which can be solved with a single MapReduce job. Many problems can be solved with MapReduce, by writing several MapReduce steps which run in series to accomplish a goal:</a:t>
            </a:r>
            <a:endParaRPr/>
          </a:p>
          <a:p>
            <a:pPr>
              <a:lnSpc>
                <a:spcPct val="100000"/>
              </a:lnSpc>
            </a:pPr>
            <a:r>
              <a:rPr lang="en-US" sz="2000">
                <a:solidFill>
                  <a:srgbClr val="000000"/>
                </a:solidFill>
                <a:latin typeface="Constantia"/>
              </a:rPr>
              <a:t>Map1 -&gt; Reduce1 -&gt; Map2 -&gt; Reduce2 -&gt; Map3...   </a:t>
            </a:r>
            <a:endParaRPr/>
          </a:p>
          <a:p>
            <a:pPr>
              <a:lnSpc>
                <a:spcPct val="100000"/>
              </a:lnSpc>
            </a:pPr>
            <a:endParaRPr/>
          </a:p>
          <a:p>
            <a:pPr>
              <a:lnSpc>
                <a:spcPct val="100000"/>
              </a:lnSpc>
            </a:pPr>
            <a:r>
              <a:rPr lang="en-US" sz="2400">
                <a:solidFill>
                  <a:srgbClr val="000000"/>
                </a:solidFill>
                <a:latin typeface="Constantia"/>
              </a:rPr>
              <a:t>If you build up everything , such as the sorter , partitioner etc. , all by yourself, it’s quite easy to chain jobs together. </a:t>
            </a:r>
            <a:endParaRPr/>
          </a:p>
          <a:p>
            <a:pPr>
              <a:lnSpc>
                <a:spcPct val="100000"/>
              </a:lnSpc>
            </a:pPr>
            <a:r>
              <a:rPr lang="en-US" sz="2400">
                <a:solidFill>
                  <a:srgbClr val="000000"/>
                </a:solidFill>
                <a:latin typeface="Constantia"/>
              </a:rPr>
              <a:t>But in hadoop streaming , you need other tools’ help. In this experiment, I use bash .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Hadoop Streaming</a:t>
            </a:r>
            <a:endParaRPr/>
          </a:p>
        </p:txBody>
      </p:sp>
      <p:sp>
        <p:nvSpPr>
          <p:cNvPr id="184" name="CustomShape 2"/>
          <p:cNvSpPr/>
          <p:nvPr/>
        </p:nvSpPr>
        <p:spPr>
          <a:xfrm>
            <a:off x="0" y="0"/>
            <a:ext cx="11796480" cy="11796480"/>
          </a:xfrm>
          <a:prstGeom prst="rect">
            <a:avLst/>
          </a:prstGeom>
        </p:spPr>
        <p:txBody>
          <a:bodyPr lIns="90000" tIns="45000" rIns="90000" bIns="45000"/>
          <a:lstStyle/>
          <a:p>
            <a:pPr>
              <a:lnSpc>
                <a:spcPct val="100000"/>
              </a:lnSpc>
            </a:pPr>
            <a:fld id="{048911D3-E630-4B41-8A5F-9782FC0DFFF1}" type="slidenum">
              <a:rPr lang="en-US">
                <a:solidFill>
                  <a:srgbClr val="045C75"/>
                </a:solidFill>
                <a:latin typeface="Constantia"/>
                <a:ea typeface="宋体"/>
              </a:rPr>
              <a:t>26</a:t>
            </a:fld>
            <a:endParaRPr/>
          </a:p>
        </p:txBody>
      </p:sp>
      <p:sp>
        <p:nvSpPr>
          <p:cNvPr id="185" name="CustomShape 3"/>
          <p:cNvSpPr/>
          <p:nvPr/>
        </p:nvSpPr>
        <p:spPr>
          <a:xfrm>
            <a:off x="539640" y="2492280"/>
            <a:ext cx="8424000" cy="6092280"/>
          </a:xfrm>
          <a:prstGeom prst="rect">
            <a:avLst/>
          </a:prstGeom>
        </p:spPr>
        <p:txBody>
          <a:bodyPr lIns="90000" tIns="45000" rIns="90000" bIns="45000"/>
          <a:lstStyle/>
          <a:p>
            <a:pPr>
              <a:lnSpc>
                <a:spcPct val="100000"/>
              </a:lnSpc>
              <a:buSzPct val="95000"/>
              <a:buFont typeface="Wingdings" charset="2"/>
              <a:buChar char=""/>
            </a:pPr>
            <a:r>
              <a:rPr lang="en-US" sz="2800">
                <a:solidFill>
                  <a:srgbClr val="000000"/>
                </a:solidFill>
                <a:latin typeface="Constantia"/>
              </a:rPr>
              <a:t>Chaining jobs</a:t>
            </a:r>
            <a:endParaRPr/>
          </a:p>
          <a:p>
            <a:pPr>
              <a:lnSpc>
                <a:spcPct val="100000"/>
              </a:lnSpc>
            </a:pPr>
            <a:r>
              <a:rPr lang="en-US" sz="2800">
                <a:solidFill>
                  <a:srgbClr val="000000"/>
                </a:solidFill>
                <a:latin typeface="Constantia"/>
              </a:rPr>
              <a:t>Example: Accumulator (here I use Mapper Only mode)</a:t>
            </a:r>
            <a:endParaRPr/>
          </a:p>
          <a:p>
            <a:pPr>
              <a:lnSpc>
                <a:spcPct val="100000"/>
              </a:lnSpc>
            </a:pPr>
            <a:r>
              <a:rPr lang="en-US" sz="2800">
                <a:solidFill>
                  <a:srgbClr val="000000"/>
                </a:solidFill>
                <a:latin typeface="Constantia"/>
              </a:rPr>
              <a:t> (1 + 1 + 1 + 1 = ?)     1&gt;&gt;Map1&gt;&gt;Map2&gt;&gt;Map3&gt;&gt;answer</a:t>
            </a:r>
            <a:endParaRPr/>
          </a:p>
          <a:p>
            <a:pPr>
              <a:lnSpc>
                <a:spcPct val="100000"/>
              </a:lnSpc>
              <a:buSzPct val="95000"/>
              <a:buFont typeface="Wingdings" charset="2"/>
              <a:buChar char=""/>
            </a:pPr>
            <a:r>
              <a:rPr lang="en-US" sz="2800">
                <a:solidFill>
                  <a:srgbClr val="000000"/>
                </a:solidFill>
                <a:latin typeface="Constantia"/>
              </a:rPr>
              <a:t>Step1</a:t>
            </a:r>
            <a:endParaRPr/>
          </a:p>
          <a:p>
            <a:pPr>
              <a:lnSpc>
                <a:spcPct val="100000"/>
              </a:lnSpc>
            </a:pPr>
            <a:endParaRPr/>
          </a:p>
          <a:p>
            <a:pPr>
              <a:lnSpc>
                <a:spcPct val="100000"/>
              </a:lnSpc>
              <a:buSzPct val="95000"/>
              <a:buFont typeface="Wingdings" charset="2"/>
              <a:buChar char=""/>
            </a:pPr>
            <a:r>
              <a:rPr lang="en-US" sz="2800">
                <a:solidFill>
                  <a:srgbClr val="000000"/>
                </a:solidFill>
                <a:latin typeface="Constantia"/>
              </a:rPr>
              <a:t>Step2</a:t>
            </a:r>
            <a:endParaRPr/>
          </a:p>
          <a:p>
            <a:pPr>
              <a:lnSpc>
                <a:spcPct val="100000"/>
              </a:lnSpc>
            </a:pPr>
            <a:r>
              <a:rPr lang="en-US" sz="2800">
                <a:solidFill>
                  <a:srgbClr val="000000"/>
                </a:solidFill>
                <a:latin typeface="Constantia"/>
              </a:rPr>
              <a:t>   </a:t>
            </a:r>
            <a:endParaRPr/>
          </a:p>
          <a:p>
            <a:pPr>
              <a:lnSpc>
                <a:spcPct val="100000"/>
              </a:lnSpc>
            </a:pPr>
            <a:r>
              <a:rPr lang="en-US" sz="2800">
                <a:solidFill>
                  <a:srgbClr val="000000"/>
                </a:solidFill>
                <a:latin typeface="Constantia"/>
              </a:rPr>
              <a:t>     test_accumulate.txt:</a:t>
            </a:r>
            <a:endParaRPr/>
          </a:p>
          <a:p>
            <a:pPr>
              <a:lnSpc>
                <a:spcPct val="100000"/>
              </a:lnSpc>
            </a:pPr>
            <a:endParaRPr/>
          </a:p>
          <a:p>
            <a:pPr>
              <a:lnSpc>
                <a:spcPct val="100000"/>
              </a:lnSpc>
            </a:pPr>
            <a:endParaRPr/>
          </a:p>
          <a:p>
            <a:pPr>
              <a:lnSpc>
                <a:spcPct val="100000"/>
              </a:lnSpc>
            </a:pPr>
            <a:endParaRPr/>
          </a:p>
        </p:txBody>
      </p:sp>
      <p:pic>
        <p:nvPicPr>
          <p:cNvPr id="186" name="图片 1"/>
          <p:cNvPicPr/>
          <p:nvPr/>
        </p:nvPicPr>
        <p:blipFill>
          <a:blip r:embed="rId2"/>
          <a:stretch>
            <a:fillRect/>
          </a:stretch>
        </p:blipFill>
        <p:spPr>
          <a:xfrm>
            <a:off x="899640" y="4630680"/>
            <a:ext cx="7704360" cy="453960"/>
          </a:xfrm>
          <a:prstGeom prst="rect">
            <a:avLst/>
          </a:prstGeom>
        </p:spPr>
      </p:pic>
      <p:pic>
        <p:nvPicPr>
          <p:cNvPr id="187" name="图片 4"/>
          <p:cNvPicPr/>
          <p:nvPr/>
        </p:nvPicPr>
        <p:blipFill>
          <a:blip r:embed="rId3"/>
          <a:stretch>
            <a:fillRect/>
          </a:stretch>
        </p:blipFill>
        <p:spPr>
          <a:xfrm>
            <a:off x="899640" y="5733360"/>
            <a:ext cx="7704360" cy="443520"/>
          </a:xfrm>
          <a:prstGeom prst="rect">
            <a:avLst/>
          </a:prstGeom>
        </p:spPr>
      </p:pic>
      <p:pic>
        <p:nvPicPr>
          <p:cNvPr id="188" name="图片 5"/>
          <p:cNvPicPr/>
          <p:nvPr/>
        </p:nvPicPr>
        <p:blipFill>
          <a:blip r:embed="rId4"/>
          <a:stretch>
            <a:fillRect/>
          </a:stretch>
        </p:blipFill>
        <p:spPr>
          <a:xfrm>
            <a:off x="4284000" y="6327360"/>
            <a:ext cx="1018440" cy="4946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Hadoop Streaming</a:t>
            </a:r>
            <a:endParaRPr/>
          </a:p>
        </p:txBody>
      </p:sp>
      <p:sp>
        <p:nvSpPr>
          <p:cNvPr id="190" name="CustomShape 2"/>
          <p:cNvSpPr/>
          <p:nvPr/>
        </p:nvSpPr>
        <p:spPr>
          <a:xfrm>
            <a:off x="0" y="0"/>
            <a:ext cx="11796480" cy="11796480"/>
          </a:xfrm>
          <a:prstGeom prst="rect">
            <a:avLst/>
          </a:prstGeom>
        </p:spPr>
        <p:txBody>
          <a:bodyPr lIns="90000" tIns="45000" rIns="90000" bIns="45000"/>
          <a:lstStyle/>
          <a:p>
            <a:pPr>
              <a:lnSpc>
                <a:spcPct val="100000"/>
              </a:lnSpc>
            </a:pPr>
            <a:fld id="{8A7A8465-37F4-40A9-92E1-DBDC82DE8841}" type="slidenum">
              <a:rPr lang="en-US">
                <a:solidFill>
                  <a:srgbClr val="045C75"/>
                </a:solidFill>
                <a:latin typeface="Constantia"/>
                <a:ea typeface="宋体"/>
              </a:rPr>
              <a:t>27</a:t>
            </a:fld>
            <a:endParaRPr/>
          </a:p>
        </p:txBody>
      </p:sp>
      <p:sp>
        <p:nvSpPr>
          <p:cNvPr id="191" name="CustomShape 3"/>
          <p:cNvSpPr/>
          <p:nvPr/>
        </p:nvSpPr>
        <p:spPr>
          <a:xfrm>
            <a:off x="539640" y="2492280"/>
            <a:ext cx="8424000" cy="5193360"/>
          </a:xfrm>
          <a:prstGeom prst="rect">
            <a:avLst/>
          </a:prstGeom>
        </p:spPr>
        <p:txBody>
          <a:bodyPr lIns="90000" tIns="45000" rIns="90000" bIns="45000"/>
          <a:lstStyle/>
          <a:p>
            <a:pPr>
              <a:lnSpc>
                <a:spcPct val="100000"/>
              </a:lnSpc>
              <a:buSzPct val="95000"/>
              <a:buFont typeface="Wingdings" charset="2"/>
              <a:buChar char=""/>
            </a:pPr>
            <a:r>
              <a:rPr lang="en-US" sz="2800">
                <a:solidFill>
                  <a:srgbClr val="000000"/>
                </a:solidFill>
                <a:latin typeface="Constantia"/>
              </a:rPr>
              <a:t>Chaining jobs</a:t>
            </a:r>
            <a:endParaRPr/>
          </a:p>
          <a:p>
            <a:pPr>
              <a:lnSpc>
                <a:spcPct val="100000"/>
              </a:lnSpc>
              <a:buSzPct val="95000"/>
              <a:buFont typeface="Wingdings" charset="2"/>
              <a:buChar char=""/>
            </a:pPr>
            <a:r>
              <a:rPr lang="en-US" sz="2800">
                <a:solidFill>
                  <a:srgbClr val="000000"/>
                </a:solidFill>
                <a:latin typeface="Constantia"/>
              </a:rPr>
              <a:t>Step3 create a bash command file bash_test.sh</a:t>
            </a:r>
            <a:endParaRPr/>
          </a:p>
          <a:p>
            <a:pPr>
              <a:lnSpc>
                <a:spcPct val="100000"/>
              </a:lnSpc>
            </a:pPr>
            <a:endParaRPr/>
          </a:p>
          <a:p>
            <a:pPr>
              <a:lnSpc>
                <a:spcPct val="100000"/>
              </a:lnSpc>
            </a:pPr>
            <a:r>
              <a:rPr lang="en-US" sz="2800">
                <a:solidFill>
                  <a:srgbClr val="000000"/>
                </a:solidFill>
                <a:latin typeface="Constantia"/>
              </a:rPr>
              <a:t> </a:t>
            </a:r>
            <a:endParaRPr/>
          </a:p>
          <a:p>
            <a:pPr>
              <a:lnSpc>
                <a:spcPct val="100000"/>
              </a:lnSpc>
            </a:pPr>
            <a:endParaRPr/>
          </a:p>
          <a:p>
            <a:pPr>
              <a:lnSpc>
                <a:spcPct val="100000"/>
              </a:lnSpc>
            </a:pPr>
            <a:endParaRPr/>
          </a:p>
          <a:p>
            <a:pPr>
              <a:lnSpc>
                <a:spcPct val="100000"/>
              </a:lnSpc>
            </a:pPr>
            <a:r>
              <a:rPr lang="en-US" sz="2800">
                <a:solidFill>
                  <a:srgbClr val="000000"/>
                </a:solidFill>
                <a:latin typeface="Constantia"/>
              </a:rPr>
              <a:t>   </a:t>
            </a:r>
            <a:endParaRPr/>
          </a:p>
          <a:p>
            <a:pPr>
              <a:lnSpc>
                <a:spcPct val="100000"/>
              </a:lnSpc>
            </a:pPr>
            <a:r>
              <a:rPr lang="en-US" sz="2800">
                <a:solidFill>
                  <a:srgbClr val="000000"/>
                </a:solidFill>
                <a:latin typeface="Constantia"/>
              </a:rPr>
              <a:t>     </a:t>
            </a:r>
            <a:endParaRPr/>
          </a:p>
          <a:p>
            <a:pPr>
              <a:lnSpc>
                <a:spcPct val="100000"/>
              </a:lnSpc>
            </a:pPr>
            <a:endParaRPr/>
          </a:p>
          <a:p>
            <a:pPr>
              <a:lnSpc>
                <a:spcPct val="100000"/>
              </a:lnSpc>
            </a:pPr>
            <a:endParaRPr/>
          </a:p>
        </p:txBody>
      </p:sp>
      <p:pic>
        <p:nvPicPr>
          <p:cNvPr id="192" name="图片 3"/>
          <p:cNvPicPr/>
          <p:nvPr/>
        </p:nvPicPr>
        <p:blipFill>
          <a:blip r:embed="rId2"/>
          <a:stretch>
            <a:fillRect/>
          </a:stretch>
        </p:blipFill>
        <p:spPr>
          <a:xfrm>
            <a:off x="1722240" y="3915360"/>
            <a:ext cx="5405400" cy="29962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Hadoop Streaming</a:t>
            </a:r>
            <a:endParaRPr/>
          </a:p>
        </p:txBody>
      </p:sp>
      <p:sp>
        <p:nvSpPr>
          <p:cNvPr id="194" name="CustomShape 2"/>
          <p:cNvSpPr/>
          <p:nvPr/>
        </p:nvSpPr>
        <p:spPr>
          <a:xfrm>
            <a:off x="0" y="0"/>
            <a:ext cx="11796480" cy="11796480"/>
          </a:xfrm>
          <a:prstGeom prst="rect">
            <a:avLst/>
          </a:prstGeom>
        </p:spPr>
        <p:txBody>
          <a:bodyPr lIns="90000" tIns="45000" rIns="90000" bIns="45000"/>
          <a:lstStyle/>
          <a:p>
            <a:pPr>
              <a:lnSpc>
                <a:spcPct val="100000"/>
              </a:lnSpc>
            </a:pPr>
            <a:fld id="{5D651C1E-903C-433D-9C34-A5264504B102}" type="slidenum">
              <a:rPr lang="en-US">
                <a:solidFill>
                  <a:srgbClr val="045C75"/>
                </a:solidFill>
                <a:latin typeface="Constantia"/>
                <a:ea typeface="宋体"/>
              </a:rPr>
              <a:t>28</a:t>
            </a:fld>
            <a:endParaRPr/>
          </a:p>
        </p:txBody>
      </p:sp>
      <p:sp>
        <p:nvSpPr>
          <p:cNvPr id="195" name="CustomShape 3"/>
          <p:cNvSpPr/>
          <p:nvPr/>
        </p:nvSpPr>
        <p:spPr>
          <a:xfrm>
            <a:off x="539640" y="2492280"/>
            <a:ext cx="8424000" cy="4295160"/>
          </a:xfrm>
          <a:prstGeom prst="rect">
            <a:avLst/>
          </a:prstGeom>
        </p:spPr>
        <p:txBody>
          <a:bodyPr lIns="90000" tIns="45000" rIns="90000" bIns="45000"/>
          <a:lstStyle/>
          <a:p>
            <a:pPr>
              <a:lnSpc>
                <a:spcPct val="100000"/>
              </a:lnSpc>
              <a:buSzPct val="95000"/>
              <a:buFont typeface="Wingdings" charset="2"/>
              <a:buChar char=""/>
            </a:pPr>
            <a:r>
              <a:rPr lang="en-US" sz="2800">
                <a:solidFill>
                  <a:srgbClr val="000000"/>
                </a:solidFill>
                <a:latin typeface="Constantia"/>
              </a:rPr>
              <a:t>Chaining jobs</a:t>
            </a:r>
            <a:endParaRPr/>
          </a:p>
          <a:p>
            <a:pPr>
              <a:lnSpc>
                <a:spcPct val="100000"/>
              </a:lnSpc>
              <a:buSzPct val="95000"/>
              <a:buFont typeface="Wingdings" charset="2"/>
              <a:buChar char=""/>
            </a:pPr>
            <a:r>
              <a:rPr lang="en-US" sz="2800">
                <a:solidFill>
                  <a:srgbClr val="000000"/>
                </a:solidFill>
                <a:latin typeface="Constantia"/>
              </a:rPr>
              <a:t>Step4</a:t>
            </a:r>
            <a:endParaRPr/>
          </a:p>
          <a:p>
            <a:pPr>
              <a:lnSpc>
                <a:spcPct val="100000"/>
              </a:lnSpc>
            </a:pPr>
            <a:endParaRPr/>
          </a:p>
          <a:p>
            <a:pPr>
              <a:lnSpc>
                <a:spcPct val="100000"/>
              </a:lnSpc>
            </a:pPr>
            <a:endParaRPr/>
          </a:p>
          <a:p>
            <a:pPr>
              <a:lnSpc>
                <a:spcPct val="100000"/>
              </a:lnSpc>
            </a:pPr>
            <a:endParaRPr/>
          </a:p>
          <a:p>
            <a:pPr>
              <a:lnSpc>
                <a:spcPct val="100000"/>
              </a:lnSpc>
            </a:pPr>
            <a:r>
              <a:rPr lang="en-US" sz="2800">
                <a:solidFill>
                  <a:srgbClr val="000000"/>
                </a:solidFill>
                <a:latin typeface="Constantia"/>
              </a:rPr>
              <a:t>   </a:t>
            </a:r>
            <a:endParaRPr/>
          </a:p>
          <a:p>
            <a:pPr>
              <a:lnSpc>
                <a:spcPct val="100000"/>
              </a:lnSpc>
            </a:pPr>
            <a:r>
              <a:rPr lang="en-US" sz="2800">
                <a:solidFill>
                  <a:srgbClr val="000000"/>
                </a:solidFill>
                <a:latin typeface="Constantia"/>
              </a:rPr>
              <a:t>     </a:t>
            </a:r>
            <a:endParaRPr/>
          </a:p>
          <a:p>
            <a:pPr>
              <a:lnSpc>
                <a:spcPct val="100000"/>
              </a:lnSpc>
            </a:pPr>
            <a:endParaRPr/>
          </a:p>
          <a:p>
            <a:pPr>
              <a:lnSpc>
                <a:spcPct val="100000"/>
              </a:lnSpc>
            </a:pPr>
            <a:endParaRPr/>
          </a:p>
        </p:txBody>
      </p:sp>
      <p:pic>
        <p:nvPicPr>
          <p:cNvPr id="196" name="图片 1"/>
          <p:cNvPicPr/>
          <p:nvPr/>
        </p:nvPicPr>
        <p:blipFill>
          <a:blip r:embed="rId2"/>
          <a:stretch>
            <a:fillRect/>
          </a:stretch>
        </p:blipFill>
        <p:spPr>
          <a:xfrm>
            <a:off x="503640" y="3648240"/>
            <a:ext cx="8496360" cy="2772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Hadoop Streaming</a:t>
            </a:r>
            <a:endParaRPr/>
          </a:p>
        </p:txBody>
      </p:sp>
      <p:sp>
        <p:nvSpPr>
          <p:cNvPr id="198" name="CustomShape 2"/>
          <p:cNvSpPr/>
          <p:nvPr/>
        </p:nvSpPr>
        <p:spPr>
          <a:xfrm>
            <a:off x="0" y="0"/>
            <a:ext cx="11796480" cy="11796480"/>
          </a:xfrm>
          <a:prstGeom prst="rect">
            <a:avLst/>
          </a:prstGeom>
        </p:spPr>
        <p:txBody>
          <a:bodyPr lIns="90000" tIns="45000" rIns="90000" bIns="45000"/>
          <a:lstStyle/>
          <a:p>
            <a:pPr>
              <a:lnSpc>
                <a:spcPct val="100000"/>
              </a:lnSpc>
            </a:pPr>
            <a:fld id="{8CA7830B-F918-4742-B80A-B454CCD5C4DB}" type="slidenum">
              <a:rPr lang="en-US">
                <a:solidFill>
                  <a:srgbClr val="045C75"/>
                </a:solidFill>
                <a:latin typeface="Constantia"/>
                <a:ea typeface="宋体"/>
              </a:rPr>
              <a:t>29</a:t>
            </a:fld>
            <a:endParaRPr/>
          </a:p>
        </p:txBody>
      </p:sp>
      <p:sp>
        <p:nvSpPr>
          <p:cNvPr id="199" name="CustomShape 3"/>
          <p:cNvSpPr/>
          <p:nvPr/>
        </p:nvSpPr>
        <p:spPr>
          <a:xfrm>
            <a:off x="539640" y="2492280"/>
            <a:ext cx="8424000" cy="4295160"/>
          </a:xfrm>
          <a:prstGeom prst="rect">
            <a:avLst/>
          </a:prstGeom>
        </p:spPr>
        <p:txBody>
          <a:bodyPr lIns="90000" tIns="45000" rIns="90000" bIns="45000"/>
          <a:lstStyle/>
          <a:p>
            <a:pPr>
              <a:lnSpc>
                <a:spcPct val="100000"/>
              </a:lnSpc>
              <a:buSzPct val="95000"/>
              <a:buFont typeface="Wingdings" charset="2"/>
              <a:buChar char=""/>
            </a:pPr>
            <a:r>
              <a:rPr lang="en-US" sz="2800">
                <a:solidFill>
                  <a:srgbClr val="000000"/>
                </a:solidFill>
                <a:latin typeface="Constantia"/>
              </a:rPr>
              <a:t>Chaining jobs</a:t>
            </a:r>
            <a:endParaRPr/>
          </a:p>
          <a:p>
            <a:pPr>
              <a:lnSpc>
                <a:spcPct val="100000"/>
              </a:lnSpc>
              <a:buSzPct val="95000"/>
              <a:buFont typeface="Wingdings" charset="2"/>
              <a:buChar char=""/>
            </a:pPr>
            <a:r>
              <a:rPr lang="en-US" sz="2800">
                <a:solidFill>
                  <a:srgbClr val="000000"/>
                </a:solidFill>
                <a:latin typeface="Constantia"/>
              </a:rPr>
              <a:t>3 rounds of  iterations</a:t>
            </a:r>
            <a:endParaRPr/>
          </a:p>
          <a:p>
            <a:pPr>
              <a:lnSpc>
                <a:spcPct val="100000"/>
              </a:lnSpc>
            </a:pPr>
            <a:endParaRPr/>
          </a:p>
          <a:p>
            <a:pPr>
              <a:lnSpc>
                <a:spcPct val="100000"/>
              </a:lnSpc>
            </a:pPr>
            <a:endParaRPr/>
          </a:p>
          <a:p>
            <a:pPr>
              <a:lnSpc>
                <a:spcPct val="100000"/>
              </a:lnSpc>
            </a:pPr>
            <a:endParaRPr/>
          </a:p>
          <a:p>
            <a:pPr>
              <a:lnSpc>
                <a:spcPct val="100000"/>
              </a:lnSpc>
            </a:pPr>
            <a:r>
              <a:rPr lang="en-US" sz="2800">
                <a:solidFill>
                  <a:srgbClr val="000000"/>
                </a:solidFill>
                <a:latin typeface="Constantia"/>
              </a:rPr>
              <a:t>   </a:t>
            </a:r>
            <a:endParaRPr/>
          </a:p>
          <a:p>
            <a:pPr>
              <a:lnSpc>
                <a:spcPct val="100000"/>
              </a:lnSpc>
            </a:pPr>
            <a:r>
              <a:rPr lang="en-US" sz="2800">
                <a:solidFill>
                  <a:srgbClr val="000000"/>
                </a:solidFill>
                <a:latin typeface="Constantia"/>
              </a:rPr>
              <a:t>     </a:t>
            </a:r>
            <a:endParaRPr/>
          </a:p>
          <a:p>
            <a:pPr>
              <a:lnSpc>
                <a:spcPct val="100000"/>
              </a:lnSpc>
            </a:pPr>
            <a:endParaRPr/>
          </a:p>
          <a:p>
            <a:pPr>
              <a:lnSpc>
                <a:spcPct val="100000"/>
              </a:lnSpc>
            </a:pPr>
            <a:endParaRPr/>
          </a:p>
        </p:txBody>
      </p:sp>
      <p:pic>
        <p:nvPicPr>
          <p:cNvPr id="200" name="图片 3"/>
          <p:cNvPicPr/>
          <p:nvPr/>
        </p:nvPicPr>
        <p:blipFill>
          <a:blip r:embed="rId2"/>
          <a:stretch>
            <a:fillRect/>
          </a:stretch>
        </p:blipFill>
        <p:spPr>
          <a:xfrm>
            <a:off x="1115640" y="3573000"/>
            <a:ext cx="6104160" cy="31039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HDFS Concepts</a:t>
            </a:r>
            <a:endParaRPr/>
          </a:p>
        </p:txBody>
      </p:sp>
      <p:sp>
        <p:nvSpPr>
          <p:cNvPr id="85" name="CustomShape 2"/>
          <p:cNvSpPr/>
          <p:nvPr/>
        </p:nvSpPr>
        <p:spPr>
          <a:xfrm>
            <a:off x="457200" y="1935000"/>
            <a:ext cx="8506800" cy="4388760"/>
          </a:xfrm>
          <a:prstGeom prst="rect">
            <a:avLst/>
          </a:prstGeom>
        </p:spPr>
        <p:txBody>
          <a:bodyPr lIns="90000" tIns="45000" rIns="90000" bIns="45000"/>
          <a:lstStyle/>
          <a:p>
            <a:pPr>
              <a:lnSpc>
                <a:spcPct val="100000"/>
              </a:lnSpc>
            </a:pPr>
            <a:r>
              <a:rPr lang="en-US" sz="4000">
                <a:solidFill>
                  <a:srgbClr val="000000"/>
                </a:solidFill>
                <a:latin typeface="Constantia"/>
              </a:rPr>
              <a:t>HDFS is a filesystem designed for storing very large files with streaming data access patterns, running on clusters of commodity hardware.</a:t>
            </a:r>
            <a:endParaRPr/>
          </a:p>
          <a:p>
            <a:pPr>
              <a:lnSpc>
                <a:spcPct val="100000"/>
              </a:lnSpc>
            </a:pPr>
            <a:endParaRPr/>
          </a:p>
        </p:txBody>
      </p:sp>
      <p:sp>
        <p:nvSpPr>
          <p:cNvPr id="86" name="CustomShape 3"/>
          <p:cNvSpPr/>
          <p:nvPr/>
        </p:nvSpPr>
        <p:spPr>
          <a:xfrm>
            <a:off x="0" y="0"/>
            <a:ext cx="11796480" cy="11796480"/>
          </a:xfrm>
          <a:prstGeom prst="rect">
            <a:avLst/>
          </a:prstGeom>
        </p:spPr>
        <p:txBody>
          <a:bodyPr lIns="90000" tIns="45000" rIns="90000" bIns="45000"/>
          <a:lstStyle/>
          <a:p>
            <a:pPr>
              <a:lnSpc>
                <a:spcPct val="100000"/>
              </a:lnSpc>
            </a:pPr>
            <a:fld id="{4A1BD028-1CA6-4CE5-A577-119A8FE15D1F}" type="slidenum">
              <a:rPr lang="en-US">
                <a:solidFill>
                  <a:srgbClr val="045C75"/>
                </a:solidFill>
                <a:latin typeface="Constantia"/>
                <a:ea typeface="宋体"/>
              </a:r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Hadoop Streaming</a:t>
            </a:r>
            <a:endParaRPr/>
          </a:p>
        </p:txBody>
      </p:sp>
      <p:sp>
        <p:nvSpPr>
          <p:cNvPr id="202" name="CustomShape 2"/>
          <p:cNvSpPr/>
          <p:nvPr/>
        </p:nvSpPr>
        <p:spPr>
          <a:xfrm>
            <a:off x="0" y="0"/>
            <a:ext cx="11796480" cy="11796480"/>
          </a:xfrm>
          <a:prstGeom prst="rect">
            <a:avLst/>
          </a:prstGeom>
        </p:spPr>
        <p:txBody>
          <a:bodyPr lIns="90000" tIns="45000" rIns="90000" bIns="45000"/>
          <a:lstStyle/>
          <a:p>
            <a:pPr>
              <a:lnSpc>
                <a:spcPct val="100000"/>
              </a:lnSpc>
            </a:pPr>
            <a:fld id="{E148A21D-3499-4174-A7DB-487C05DE614A}" type="slidenum">
              <a:rPr lang="en-US">
                <a:solidFill>
                  <a:srgbClr val="045C75"/>
                </a:solidFill>
                <a:latin typeface="Constantia"/>
                <a:ea typeface="宋体"/>
              </a:rPr>
              <a:t>30</a:t>
            </a:fld>
            <a:endParaRPr/>
          </a:p>
        </p:txBody>
      </p:sp>
      <p:sp>
        <p:nvSpPr>
          <p:cNvPr id="203" name="CustomShape 3"/>
          <p:cNvSpPr/>
          <p:nvPr/>
        </p:nvSpPr>
        <p:spPr>
          <a:xfrm>
            <a:off x="539640" y="2492280"/>
            <a:ext cx="8424000" cy="4295160"/>
          </a:xfrm>
          <a:prstGeom prst="rect">
            <a:avLst/>
          </a:prstGeom>
        </p:spPr>
        <p:txBody>
          <a:bodyPr lIns="90000" tIns="45000" rIns="90000" bIns="45000"/>
          <a:lstStyle/>
          <a:p>
            <a:pPr>
              <a:lnSpc>
                <a:spcPct val="100000"/>
              </a:lnSpc>
              <a:buSzPct val="95000"/>
              <a:buFont typeface="Wingdings" charset="2"/>
              <a:buChar char=""/>
            </a:pPr>
            <a:r>
              <a:rPr lang="en-US" sz="2800">
                <a:solidFill>
                  <a:srgbClr val="000000"/>
                </a:solidFill>
                <a:latin typeface="Constantia"/>
              </a:rPr>
              <a:t>Chaining jobs</a:t>
            </a:r>
            <a:endParaRPr/>
          </a:p>
          <a:p>
            <a:pPr>
              <a:lnSpc>
                <a:spcPct val="100000"/>
              </a:lnSpc>
              <a:buSzPct val="95000"/>
              <a:buFont typeface="Wingdings" charset="2"/>
              <a:buChar char=""/>
            </a:pPr>
            <a:r>
              <a:rPr lang="en-US" sz="2800">
                <a:solidFill>
                  <a:srgbClr val="000000"/>
                </a:solidFill>
                <a:latin typeface="Constantia"/>
              </a:rPr>
              <a:t>3 rounds of  iterations</a:t>
            </a:r>
            <a:endParaRPr/>
          </a:p>
          <a:p>
            <a:pPr>
              <a:lnSpc>
                <a:spcPct val="100000"/>
              </a:lnSpc>
            </a:pPr>
            <a:endParaRPr/>
          </a:p>
          <a:p>
            <a:pPr>
              <a:lnSpc>
                <a:spcPct val="100000"/>
              </a:lnSpc>
            </a:pPr>
            <a:endParaRPr/>
          </a:p>
          <a:p>
            <a:pPr>
              <a:lnSpc>
                <a:spcPct val="100000"/>
              </a:lnSpc>
            </a:pPr>
            <a:endParaRPr/>
          </a:p>
          <a:p>
            <a:pPr>
              <a:lnSpc>
                <a:spcPct val="100000"/>
              </a:lnSpc>
            </a:pPr>
            <a:r>
              <a:rPr lang="en-US" sz="2800">
                <a:solidFill>
                  <a:srgbClr val="000000"/>
                </a:solidFill>
                <a:latin typeface="Constantia"/>
              </a:rPr>
              <a:t>   </a:t>
            </a:r>
            <a:endParaRPr/>
          </a:p>
          <a:p>
            <a:pPr>
              <a:lnSpc>
                <a:spcPct val="100000"/>
              </a:lnSpc>
            </a:pPr>
            <a:r>
              <a:rPr lang="en-US" sz="2800">
                <a:solidFill>
                  <a:srgbClr val="000000"/>
                </a:solidFill>
                <a:latin typeface="Constantia"/>
              </a:rPr>
              <a:t>     </a:t>
            </a:r>
            <a:endParaRPr/>
          </a:p>
          <a:p>
            <a:pPr>
              <a:lnSpc>
                <a:spcPct val="100000"/>
              </a:lnSpc>
            </a:pPr>
            <a:endParaRPr/>
          </a:p>
          <a:p>
            <a:pPr>
              <a:lnSpc>
                <a:spcPct val="100000"/>
              </a:lnSpc>
            </a:pPr>
            <a:endParaRPr/>
          </a:p>
        </p:txBody>
      </p:sp>
      <p:pic>
        <p:nvPicPr>
          <p:cNvPr id="204" name="图片 1"/>
          <p:cNvPicPr/>
          <p:nvPr/>
        </p:nvPicPr>
        <p:blipFill>
          <a:blip r:embed="rId2"/>
          <a:stretch>
            <a:fillRect/>
          </a:stretch>
        </p:blipFill>
        <p:spPr>
          <a:xfrm>
            <a:off x="1043640" y="3564360"/>
            <a:ext cx="6132600" cy="326592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Hadoop Streaming</a:t>
            </a:r>
            <a:endParaRPr/>
          </a:p>
        </p:txBody>
      </p:sp>
      <p:sp>
        <p:nvSpPr>
          <p:cNvPr id="206" name="CustomShape 2"/>
          <p:cNvSpPr/>
          <p:nvPr/>
        </p:nvSpPr>
        <p:spPr>
          <a:xfrm>
            <a:off x="0" y="0"/>
            <a:ext cx="11796480" cy="11796480"/>
          </a:xfrm>
          <a:prstGeom prst="rect">
            <a:avLst/>
          </a:prstGeom>
        </p:spPr>
        <p:txBody>
          <a:bodyPr lIns="90000" tIns="45000" rIns="90000" bIns="45000"/>
          <a:lstStyle/>
          <a:p>
            <a:pPr>
              <a:lnSpc>
                <a:spcPct val="100000"/>
              </a:lnSpc>
            </a:pPr>
            <a:fld id="{AF0C38AC-A90A-4885-A546-5ED9064A6367}" type="slidenum">
              <a:rPr lang="en-US">
                <a:solidFill>
                  <a:srgbClr val="045C75"/>
                </a:solidFill>
                <a:latin typeface="Constantia"/>
                <a:ea typeface="宋体"/>
              </a:rPr>
              <a:t>31</a:t>
            </a:fld>
            <a:endParaRPr/>
          </a:p>
        </p:txBody>
      </p:sp>
      <p:sp>
        <p:nvSpPr>
          <p:cNvPr id="207" name="CustomShape 3"/>
          <p:cNvSpPr/>
          <p:nvPr/>
        </p:nvSpPr>
        <p:spPr>
          <a:xfrm>
            <a:off x="539640" y="2492280"/>
            <a:ext cx="8424000" cy="4295160"/>
          </a:xfrm>
          <a:prstGeom prst="rect">
            <a:avLst/>
          </a:prstGeom>
        </p:spPr>
        <p:txBody>
          <a:bodyPr lIns="90000" tIns="45000" rIns="90000" bIns="45000"/>
          <a:lstStyle/>
          <a:p>
            <a:pPr>
              <a:lnSpc>
                <a:spcPct val="100000"/>
              </a:lnSpc>
              <a:buSzPct val="95000"/>
              <a:buFont typeface="Wingdings" charset="2"/>
              <a:buChar char=""/>
            </a:pPr>
            <a:r>
              <a:rPr lang="en-US" sz="2800">
                <a:solidFill>
                  <a:srgbClr val="000000"/>
                </a:solidFill>
                <a:latin typeface="Constantia"/>
              </a:rPr>
              <a:t>Chaining jobs</a:t>
            </a:r>
            <a:endParaRPr/>
          </a:p>
          <a:p>
            <a:pPr>
              <a:lnSpc>
                <a:spcPct val="100000"/>
              </a:lnSpc>
              <a:buSzPct val="95000"/>
              <a:buFont typeface="Wingdings" charset="2"/>
              <a:buChar char=""/>
            </a:pPr>
            <a:r>
              <a:rPr lang="en-US" sz="2800">
                <a:solidFill>
                  <a:srgbClr val="000000"/>
                </a:solidFill>
                <a:latin typeface="Constantia"/>
              </a:rPr>
              <a:t>3 rounds of  iterations</a:t>
            </a:r>
            <a:endParaRPr/>
          </a:p>
          <a:p>
            <a:pPr>
              <a:lnSpc>
                <a:spcPct val="100000"/>
              </a:lnSpc>
            </a:pPr>
            <a:endParaRPr/>
          </a:p>
          <a:p>
            <a:pPr>
              <a:lnSpc>
                <a:spcPct val="100000"/>
              </a:lnSpc>
            </a:pPr>
            <a:endParaRPr/>
          </a:p>
          <a:p>
            <a:pPr>
              <a:lnSpc>
                <a:spcPct val="100000"/>
              </a:lnSpc>
            </a:pPr>
            <a:endParaRPr/>
          </a:p>
          <a:p>
            <a:pPr>
              <a:lnSpc>
                <a:spcPct val="100000"/>
              </a:lnSpc>
            </a:pPr>
            <a:r>
              <a:rPr lang="en-US" sz="2800">
                <a:solidFill>
                  <a:srgbClr val="000000"/>
                </a:solidFill>
                <a:latin typeface="Constantia"/>
              </a:rPr>
              <a:t>   </a:t>
            </a:r>
            <a:endParaRPr/>
          </a:p>
          <a:p>
            <a:pPr>
              <a:lnSpc>
                <a:spcPct val="100000"/>
              </a:lnSpc>
            </a:pPr>
            <a:r>
              <a:rPr lang="en-US" sz="2800">
                <a:solidFill>
                  <a:srgbClr val="000000"/>
                </a:solidFill>
                <a:latin typeface="Constantia"/>
              </a:rPr>
              <a:t>     </a:t>
            </a:r>
            <a:endParaRPr/>
          </a:p>
          <a:p>
            <a:pPr>
              <a:lnSpc>
                <a:spcPct val="100000"/>
              </a:lnSpc>
            </a:pPr>
            <a:endParaRPr/>
          </a:p>
          <a:p>
            <a:pPr>
              <a:lnSpc>
                <a:spcPct val="100000"/>
              </a:lnSpc>
            </a:pPr>
            <a:endParaRPr/>
          </a:p>
        </p:txBody>
      </p:sp>
      <p:pic>
        <p:nvPicPr>
          <p:cNvPr id="208" name="图片 3"/>
          <p:cNvPicPr/>
          <p:nvPr/>
        </p:nvPicPr>
        <p:blipFill>
          <a:blip r:embed="rId2"/>
          <a:stretch>
            <a:fillRect/>
          </a:stretch>
        </p:blipFill>
        <p:spPr>
          <a:xfrm>
            <a:off x="1115640" y="3510360"/>
            <a:ext cx="5556600" cy="326988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Hadoop Streaming</a:t>
            </a:r>
            <a:endParaRPr/>
          </a:p>
        </p:txBody>
      </p:sp>
      <p:sp>
        <p:nvSpPr>
          <p:cNvPr id="210" name="CustomShape 2"/>
          <p:cNvSpPr/>
          <p:nvPr/>
        </p:nvSpPr>
        <p:spPr>
          <a:xfrm>
            <a:off x="0" y="0"/>
            <a:ext cx="11796480" cy="11796480"/>
          </a:xfrm>
          <a:prstGeom prst="rect">
            <a:avLst/>
          </a:prstGeom>
        </p:spPr>
        <p:txBody>
          <a:bodyPr lIns="90000" tIns="45000" rIns="90000" bIns="45000"/>
          <a:lstStyle/>
          <a:p>
            <a:pPr>
              <a:lnSpc>
                <a:spcPct val="100000"/>
              </a:lnSpc>
            </a:pPr>
            <a:fld id="{96EC29CD-0645-4D3D-82F4-951FCE03E86F}" type="slidenum">
              <a:rPr lang="en-US">
                <a:solidFill>
                  <a:srgbClr val="045C75"/>
                </a:solidFill>
                <a:latin typeface="Constantia"/>
                <a:ea typeface="宋体"/>
              </a:rPr>
              <a:t>32</a:t>
            </a:fld>
            <a:endParaRPr/>
          </a:p>
        </p:txBody>
      </p:sp>
      <p:sp>
        <p:nvSpPr>
          <p:cNvPr id="211" name="CustomShape 3"/>
          <p:cNvSpPr/>
          <p:nvPr/>
        </p:nvSpPr>
        <p:spPr>
          <a:xfrm>
            <a:off x="539640" y="2492280"/>
            <a:ext cx="8424000" cy="5620680"/>
          </a:xfrm>
          <a:prstGeom prst="rect">
            <a:avLst/>
          </a:prstGeom>
        </p:spPr>
        <p:txBody>
          <a:bodyPr lIns="90000" tIns="45000" rIns="90000" bIns="45000"/>
          <a:lstStyle/>
          <a:p>
            <a:pPr>
              <a:lnSpc>
                <a:spcPct val="100000"/>
              </a:lnSpc>
              <a:buSzPct val="95000"/>
              <a:buFont typeface="Wingdings" charset="2"/>
              <a:buChar char=""/>
            </a:pPr>
            <a:r>
              <a:rPr lang="en-US" sz="2800">
                <a:solidFill>
                  <a:srgbClr val="000000"/>
                </a:solidFill>
                <a:latin typeface="Constantia"/>
              </a:rPr>
              <a:t>Chaining jobs</a:t>
            </a:r>
            <a:endParaRPr/>
          </a:p>
          <a:p>
            <a:pPr>
              <a:lnSpc>
                <a:spcPct val="100000"/>
              </a:lnSpc>
              <a:buSzPct val="95000"/>
              <a:buFont typeface="Wingdings" charset="2"/>
              <a:buChar char=""/>
            </a:pPr>
            <a:r>
              <a:rPr lang="en-US" sz="2800">
                <a:solidFill>
                  <a:srgbClr val="000000"/>
                </a:solidFill>
                <a:latin typeface="Constantia"/>
              </a:rPr>
              <a:t>The result</a:t>
            </a:r>
            <a:endParaRPr/>
          </a:p>
          <a:p>
            <a:pPr>
              <a:lnSpc>
                <a:spcPct val="100000"/>
              </a:lnSpc>
            </a:pPr>
            <a:endParaRPr/>
          </a:p>
          <a:p>
            <a:pPr>
              <a:lnSpc>
                <a:spcPct val="100000"/>
              </a:lnSpc>
            </a:pPr>
            <a:endParaRPr/>
          </a:p>
          <a:p>
            <a:pPr>
              <a:lnSpc>
                <a:spcPct val="100000"/>
              </a:lnSpc>
            </a:pPr>
            <a:r>
              <a:rPr lang="en-US" sz="2800">
                <a:solidFill>
                  <a:srgbClr val="000000"/>
                </a:solidFill>
                <a:latin typeface="Constantia"/>
              </a:rPr>
              <a:t>*If you are interested in this part , you may learn more with a further study on oozie or programming with Java on hadoop.</a:t>
            </a:r>
            <a:endParaRPr/>
          </a:p>
          <a:p>
            <a:pPr>
              <a:lnSpc>
                <a:spcPct val="100000"/>
              </a:lnSpc>
            </a:pPr>
            <a:endParaRPr/>
          </a:p>
          <a:p>
            <a:pPr>
              <a:lnSpc>
                <a:spcPct val="100000"/>
              </a:lnSpc>
            </a:pPr>
            <a:r>
              <a:rPr lang="en-US" sz="2800">
                <a:solidFill>
                  <a:srgbClr val="000000"/>
                </a:solidFill>
                <a:latin typeface="Constantia"/>
              </a:rPr>
              <a:t>   </a:t>
            </a:r>
            <a:endParaRPr/>
          </a:p>
          <a:p>
            <a:pPr>
              <a:lnSpc>
                <a:spcPct val="100000"/>
              </a:lnSpc>
            </a:pPr>
            <a:r>
              <a:rPr lang="en-US" sz="2800">
                <a:solidFill>
                  <a:srgbClr val="000000"/>
                </a:solidFill>
                <a:latin typeface="Constantia"/>
              </a:rPr>
              <a:t>     </a:t>
            </a:r>
            <a:endParaRPr/>
          </a:p>
          <a:p>
            <a:pPr>
              <a:lnSpc>
                <a:spcPct val="100000"/>
              </a:lnSpc>
            </a:pPr>
            <a:endParaRPr/>
          </a:p>
          <a:p>
            <a:pPr>
              <a:lnSpc>
                <a:spcPct val="100000"/>
              </a:lnSpc>
            </a:pPr>
            <a:endParaRPr/>
          </a:p>
        </p:txBody>
      </p:sp>
      <p:pic>
        <p:nvPicPr>
          <p:cNvPr id="212" name="图片 1"/>
          <p:cNvPicPr/>
          <p:nvPr/>
        </p:nvPicPr>
        <p:blipFill>
          <a:blip r:embed="rId2"/>
          <a:stretch>
            <a:fillRect/>
          </a:stretch>
        </p:blipFill>
        <p:spPr>
          <a:xfrm>
            <a:off x="1043640" y="3717000"/>
            <a:ext cx="6132600" cy="48492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exercise1</a:t>
            </a:r>
            <a:endParaRPr/>
          </a:p>
        </p:txBody>
      </p:sp>
      <p:sp>
        <p:nvSpPr>
          <p:cNvPr id="214" name="CustomShape 2"/>
          <p:cNvSpPr/>
          <p:nvPr/>
        </p:nvSpPr>
        <p:spPr>
          <a:xfrm>
            <a:off x="0" y="0"/>
            <a:ext cx="11796480" cy="11796480"/>
          </a:xfrm>
          <a:prstGeom prst="rect">
            <a:avLst/>
          </a:prstGeom>
        </p:spPr>
        <p:txBody>
          <a:bodyPr lIns="90000" tIns="45000" rIns="90000" bIns="45000"/>
          <a:lstStyle/>
          <a:p>
            <a:pPr>
              <a:lnSpc>
                <a:spcPct val="100000"/>
              </a:lnSpc>
            </a:pPr>
            <a:fld id="{0F53FB88-F6F8-4776-A423-57E544C46E46}" type="slidenum">
              <a:rPr lang="en-US">
                <a:solidFill>
                  <a:srgbClr val="045C75"/>
                </a:solidFill>
                <a:latin typeface="Constantia"/>
                <a:ea typeface="宋体"/>
              </a:rPr>
              <a:t>33</a:t>
            </a:fld>
            <a:endParaRPr/>
          </a:p>
        </p:txBody>
      </p:sp>
      <p:sp>
        <p:nvSpPr>
          <p:cNvPr id="215" name="CustomShape 3"/>
          <p:cNvSpPr/>
          <p:nvPr/>
        </p:nvSpPr>
        <p:spPr>
          <a:xfrm>
            <a:off x="539640" y="2492280"/>
            <a:ext cx="8424000" cy="4111560"/>
          </a:xfrm>
          <a:prstGeom prst="rect">
            <a:avLst/>
          </a:prstGeom>
        </p:spPr>
        <p:txBody>
          <a:bodyPr lIns="90000" tIns="45000" rIns="90000" bIns="45000"/>
          <a:lstStyle/>
          <a:p>
            <a:pPr>
              <a:lnSpc>
                <a:spcPct val="100000"/>
              </a:lnSpc>
            </a:pPr>
            <a:r>
              <a:rPr lang="en-US" sz="2800">
                <a:solidFill>
                  <a:srgbClr val="000000"/>
                </a:solidFill>
                <a:latin typeface="Constantia"/>
              </a:rPr>
              <a:t>There is an English essay , try to write a mapper.py and a reducer.py to calculate the average length of each word starting from “A” to “Z”.</a:t>
            </a:r>
            <a:endParaRPr/>
          </a:p>
          <a:p>
            <a:pPr>
              <a:lnSpc>
                <a:spcPct val="100000"/>
              </a:lnSpc>
            </a:pPr>
            <a:r>
              <a:rPr lang="en-US" sz="2800">
                <a:solidFill>
                  <a:srgbClr val="000000"/>
                </a:solidFill>
                <a:latin typeface="Constantia"/>
              </a:rPr>
              <a:t>Eg.  </a:t>
            </a:r>
            <a:r>
              <a:rPr lang="en-US" sz="2800" i="1">
                <a:solidFill>
                  <a:srgbClr val="000000"/>
                </a:solidFill>
                <a:latin typeface="Constantia"/>
              </a:rPr>
              <a:t>we become what we do</a:t>
            </a:r>
            <a:endParaRPr/>
          </a:p>
          <a:p>
            <a:pPr>
              <a:lnSpc>
                <a:spcPct val="100000"/>
              </a:lnSpc>
            </a:pPr>
            <a:r>
              <a:rPr lang="en-US" sz="2800" i="1">
                <a:solidFill>
                  <a:srgbClr val="000000"/>
                </a:solidFill>
                <a:latin typeface="Constantia"/>
              </a:rPr>
              <a:t>         w	2.66 =[len(“we”)+len(“what”)+len(“we”)]/3</a:t>
            </a:r>
            <a:endParaRPr/>
          </a:p>
          <a:p>
            <a:pPr>
              <a:lnSpc>
                <a:spcPct val="100000"/>
              </a:lnSpc>
            </a:pPr>
            <a:r>
              <a:rPr lang="en-US" sz="2800" i="1">
                <a:solidFill>
                  <a:srgbClr val="000000"/>
                </a:solidFill>
                <a:latin typeface="Constantia"/>
              </a:rPr>
              <a:t>          b	1</a:t>
            </a:r>
            <a:endParaRPr/>
          </a:p>
          <a:p>
            <a:pPr>
              <a:lnSpc>
                <a:spcPct val="100000"/>
              </a:lnSpc>
            </a:pPr>
            <a:r>
              <a:rPr lang="en-US" sz="2800" i="1">
                <a:solidFill>
                  <a:srgbClr val="000000"/>
                </a:solidFill>
                <a:latin typeface="Constantia"/>
              </a:rPr>
              <a:t>          d	1</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exercise2</a:t>
            </a:r>
            <a:endParaRPr/>
          </a:p>
        </p:txBody>
      </p:sp>
      <p:sp>
        <p:nvSpPr>
          <p:cNvPr id="217" name="CustomShape 2"/>
          <p:cNvSpPr/>
          <p:nvPr/>
        </p:nvSpPr>
        <p:spPr>
          <a:xfrm>
            <a:off x="0" y="0"/>
            <a:ext cx="11796480" cy="11796480"/>
          </a:xfrm>
          <a:prstGeom prst="rect">
            <a:avLst/>
          </a:prstGeom>
        </p:spPr>
        <p:txBody>
          <a:bodyPr lIns="90000" tIns="45000" rIns="90000" bIns="45000"/>
          <a:lstStyle/>
          <a:p>
            <a:pPr>
              <a:lnSpc>
                <a:spcPct val="100000"/>
              </a:lnSpc>
            </a:pPr>
            <a:fld id="{639DE94C-6B3E-4DE2-B9C7-EA12A2A62FD3}" type="slidenum">
              <a:rPr lang="en-US">
                <a:solidFill>
                  <a:srgbClr val="045C75"/>
                </a:solidFill>
                <a:latin typeface="Constantia"/>
                <a:ea typeface="宋体"/>
              </a:rPr>
              <a:t>34</a:t>
            </a:fld>
            <a:endParaRPr/>
          </a:p>
        </p:txBody>
      </p:sp>
      <p:sp>
        <p:nvSpPr>
          <p:cNvPr id="218" name="CustomShape 3"/>
          <p:cNvSpPr/>
          <p:nvPr/>
        </p:nvSpPr>
        <p:spPr>
          <a:xfrm>
            <a:off x="539640" y="2492280"/>
            <a:ext cx="8424000" cy="3547800"/>
          </a:xfrm>
          <a:prstGeom prst="rect">
            <a:avLst/>
          </a:prstGeom>
        </p:spPr>
        <p:txBody>
          <a:bodyPr lIns="90000" tIns="45000" rIns="90000" bIns="45000"/>
          <a:lstStyle/>
          <a:p>
            <a:pPr>
              <a:lnSpc>
                <a:spcPct val="100000"/>
              </a:lnSpc>
            </a:pPr>
            <a:r>
              <a:rPr lang="en-US" sz="2800">
                <a:solidFill>
                  <a:srgbClr val="000000"/>
                </a:solidFill>
                <a:latin typeface="Constantia"/>
              </a:rPr>
              <a:t>There is a basic algorithm about PageRank in the following website: </a:t>
            </a:r>
            <a:r>
              <a:rPr lang="en-US" sz="2800" u="sng">
                <a:solidFill>
                  <a:srgbClr val="04617B"/>
                </a:solidFill>
                <a:latin typeface="Constantia"/>
                <a:hlinkClick r:id="rId2"/>
              </a:rPr>
              <a:t>http://www.chenjunlu.com/2012/10/pagerank-on-mapreduce</a:t>
            </a:r>
            <a:r>
              <a:rPr lang="en-US" sz="2800" u="sng">
                <a:solidFill>
                  <a:srgbClr val="04617B"/>
                </a:solidFill>
                <a:latin typeface="Constantia"/>
                <a:hlinkClick r:id="rId2"/>
              </a:rPr>
              <a:t>/</a:t>
            </a:r>
            <a:endParaRPr/>
          </a:p>
          <a:p>
            <a:pPr>
              <a:lnSpc>
                <a:spcPct val="100000"/>
              </a:lnSpc>
            </a:pPr>
            <a:r>
              <a:rPr lang="en-US" sz="2800">
                <a:solidFill>
                  <a:srgbClr val="000000"/>
                </a:solidFill>
                <a:latin typeface="Constantia"/>
              </a:rPr>
              <a:t>It’ll take several rounds of iterations to work out the final pagerank value. Try to write you own mapper.py and reducer.py to implement this algorithm.</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exercise2</a:t>
            </a:r>
            <a:endParaRPr/>
          </a:p>
        </p:txBody>
      </p:sp>
      <p:sp>
        <p:nvSpPr>
          <p:cNvPr id="220" name="CustomShape 2"/>
          <p:cNvSpPr/>
          <p:nvPr/>
        </p:nvSpPr>
        <p:spPr>
          <a:xfrm>
            <a:off x="0" y="0"/>
            <a:ext cx="11796480" cy="11796480"/>
          </a:xfrm>
          <a:prstGeom prst="rect">
            <a:avLst/>
          </a:prstGeom>
        </p:spPr>
        <p:txBody>
          <a:bodyPr lIns="90000" tIns="45000" rIns="90000" bIns="45000"/>
          <a:lstStyle/>
          <a:p>
            <a:pPr>
              <a:lnSpc>
                <a:spcPct val="100000"/>
              </a:lnSpc>
            </a:pPr>
            <a:fld id="{357FFC35-51A5-410A-ACCC-ADEBE678B968}" type="slidenum">
              <a:rPr lang="en-US">
                <a:solidFill>
                  <a:srgbClr val="045C75"/>
                </a:solidFill>
                <a:latin typeface="Constantia"/>
                <a:ea typeface="宋体"/>
              </a:rPr>
              <a:t>35</a:t>
            </a:fld>
            <a:endParaRPr/>
          </a:p>
        </p:txBody>
      </p:sp>
      <p:sp>
        <p:nvSpPr>
          <p:cNvPr id="221" name="CustomShape 3"/>
          <p:cNvSpPr/>
          <p:nvPr/>
        </p:nvSpPr>
        <p:spPr>
          <a:xfrm>
            <a:off x="539640" y="2492280"/>
            <a:ext cx="8424000" cy="4629600"/>
          </a:xfrm>
          <a:prstGeom prst="rect">
            <a:avLst/>
          </a:prstGeom>
        </p:spPr>
        <p:txBody>
          <a:bodyPr lIns="90000" tIns="45000" rIns="90000" bIns="45000"/>
          <a:lstStyle/>
          <a:p>
            <a:pPr>
              <a:lnSpc>
                <a:spcPct val="100000"/>
              </a:lnSpc>
            </a:pPr>
            <a:r>
              <a:rPr lang="en-US" sz="2800">
                <a:solidFill>
                  <a:srgbClr val="000000"/>
                </a:solidFill>
                <a:latin typeface="Constantia"/>
              </a:rPr>
              <a:t>To make it easier to understand, I’ll give the following example:      α = 0.85</a:t>
            </a:r>
            <a:endParaRPr/>
          </a:p>
          <a:p>
            <a:pPr>
              <a:lnSpc>
                <a:spcPct val="100000"/>
              </a:lnSpc>
            </a:pPr>
            <a:r>
              <a:rPr lang="en-US" sz="2800" i="1">
                <a:solidFill>
                  <a:srgbClr val="000000"/>
                </a:solidFill>
                <a:latin typeface="Constantia"/>
              </a:rPr>
              <a:t>Input:                                            Output:</a:t>
            </a:r>
            <a:endParaRPr/>
          </a:p>
          <a:p>
            <a:pPr>
              <a:lnSpc>
                <a:spcPct val="100000"/>
              </a:lnSpc>
            </a:pPr>
            <a:r>
              <a:rPr lang="en-US" sz="2800" i="1">
                <a:solidFill>
                  <a:srgbClr val="000000"/>
                </a:solidFill>
                <a:latin typeface="Constantia"/>
              </a:rPr>
              <a:t>ID	PR	Link ID                   ID	PR	Link ID</a:t>
            </a:r>
            <a:endParaRPr/>
          </a:p>
          <a:p>
            <a:pPr>
              <a:lnSpc>
                <a:spcPct val="100000"/>
              </a:lnSpc>
            </a:pPr>
            <a:r>
              <a:rPr lang="en-US" sz="2800" i="1">
                <a:solidFill>
                  <a:srgbClr val="000000"/>
                </a:solidFill>
                <a:latin typeface="Constantia"/>
              </a:rPr>
              <a:t>1	1.0	2 3 4                         1	0.0375	2 3 4</a:t>
            </a:r>
            <a:endParaRPr/>
          </a:p>
          <a:p>
            <a:pPr>
              <a:lnSpc>
                <a:spcPct val="100000"/>
              </a:lnSpc>
            </a:pPr>
            <a:r>
              <a:rPr lang="en-US" sz="2800" i="1">
                <a:solidFill>
                  <a:srgbClr val="000000"/>
                </a:solidFill>
                <a:latin typeface="Constantia"/>
              </a:rPr>
              <a:t>2	1.0	3 4                            2	1.1708	           3 4</a:t>
            </a:r>
            <a:endParaRPr/>
          </a:p>
          <a:p>
            <a:pPr>
              <a:lnSpc>
                <a:spcPct val="100000"/>
              </a:lnSpc>
            </a:pPr>
            <a:r>
              <a:rPr lang="en-US" sz="2800" i="1">
                <a:solidFill>
                  <a:srgbClr val="000000"/>
                </a:solidFill>
                <a:latin typeface="Constantia"/>
              </a:rPr>
              <a:t>3	1.0	4                               3        0.7458           4</a:t>
            </a:r>
            <a:endParaRPr/>
          </a:p>
          <a:p>
            <a:pPr>
              <a:lnSpc>
                <a:spcPct val="100000"/>
              </a:lnSpc>
            </a:pPr>
            <a:r>
              <a:rPr lang="en-US" sz="2800" i="1">
                <a:solidFill>
                  <a:srgbClr val="000000"/>
                </a:solidFill>
                <a:latin typeface="Constantia"/>
              </a:rPr>
              <a:t>4	1.0	2	                      4        1.5958            2</a:t>
            </a:r>
            <a:endParaRPr/>
          </a:p>
        </p:txBody>
      </p:sp>
      <p:sp>
        <p:nvSpPr>
          <p:cNvPr id="222" name="CustomShape 4"/>
          <p:cNvSpPr/>
          <p:nvPr/>
        </p:nvSpPr>
        <p:spPr>
          <a:xfrm>
            <a:off x="3204000" y="5085360"/>
            <a:ext cx="1871640" cy="647280"/>
          </a:xfrm>
          <a:prstGeom prst="rightArrow">
            <a:avLst>
              <a:gd name="adj1" fmla="val 50000"/>
              <a:gd name="adj2" fmla="val 50000"/>
            </a:avLst>
          </a:prstGeom>
          <a:solidFill>
            <a:srgbClr val="5EF0F7"/>
          </a:solidFill>
        </p:spPr>
      </p:sp>
      <p:sp>
        <p:nvSpPr>
          <p:cNvPr id="223" name="CustomShape 5"/>
          <p:cNvSpPr/>
          <p:nvPr/>
        </p:nvSpPr>
        <p:spPr>
          <a:xfrm>
            <a:off x="3234600" y="5224680"/>
            <a:ext cx="1583280" cy="637920"/>
          </a:xfrm>
          <a:prstGeom prst="rect">
            <a:avLst/>
          </a:prstGeom>
        </p:spPr>
        <p:txBody>
          <a:bodyPr lIns="90000" tIns="45000" rIns="90000" bIns="45000"/>
          <a:lstStyle/>
          <a:p>
            <a:pPr>
              <a:lnSpc>
                <a:spcPct val="100000"/>
              </a:lnSpc>
            </a:pPr>
            <a:r>
              <a:rPr lang="en-US">
                <a:solidFill>
                  <a:srgbClr val="000000"/>
                </a:solidFill>
                <a:latin typeface="Constantia"/>
              </a:rPr>
              <a:t>Map&amp;Reduce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exercise2</a:t>
            </a:r>
            <a:endParaRPr/>
          </a:p>
        </p:txBody>
      </p:sp>
      <p:sp>
        <p:nvSpPr>
          <p:cNvPr id="225" name="CustomShape 2"/>
          <p:cNvSpPr/>
          <p:nvPr/>
        </p:nvSpPr>
        <p:spPr>
          <a:xfrm>
            <a:off x="0" y="0"/>
            <a:ext cx="11796480" cy="11796480"/>
          </a:xfrm>
          <a:prstGeom prst="rect">
            <a:avLst/>
          </a:prstGeom>
        </p:spPr>
        <p:txBody>
          <a:bodyPr lIns="90000" tIns="45000" rIns="90000" bIns="45000"/>
          <a:lstStyle/>
          <a:p>
            <a:pPr>
              <a:lnSpc>
                <a:spcPct val="100000"/>
              </a:lnSpc>
            </a:pPr>
            <a:fld id="{B335CE53-6BB7-4F50-A8A7-C558952BA635}" type="slidenum">
              <a:rPr lang="en-US">
                <a:solidFill>
                  <a:srgbClr val="045C75"/>
                </a:solidFill>
                <a:latin typeface="Constantia"/>
                <a:ea typeface="宋体"/>
              </a:rPr>
              <a:t>36</a:t>
            </a:fld>
            <a:endParaRPr/>
          </a:p>
        </p:txBody>
      </p:sp>
      <p:sp>
        <p:nvSpPr>
          <p:cNvPr id="226" name="CustomShape 3"/>
          <p:cNvSpPr/>
          <p:nvPr/>
        </p:nvSpPr>
        <p:spPr>
          <a:xfrm>
            <a:off x="539640" y="2492280"/>
            <a:ext cx="8424000" cy="4157280"/>
          </a:xfrm>
          <a:prstGeom prst="rect">
            <a:avLst/>
          </a:prstGeom>
        </p:spPr>
        <p:txBody>
          <a:bodyPr lIns="90000" tIns="45000" rIns="90000" bIns="45000"/>
          <a:lstStyle/>
          <a:p>
            <a:pPr>
              <a:lnSpc>
                <a:spcPct val="100000"/>
              </a:lnSpc>
            </a:pPr>
            <a:r>
              <a:rPr lang="en-US" sz="2800">
                <a:solidFill>
                  <a:srgbClr val="000000"/>
                </a:solidFill>
                <a:latin typeface="Constantia"/>
              </a:rPr>
              <a:t>We’ll get the final pagerank value in this way:</a:t>
            </a:r>
            <a:endParaRPr/>
          </a:p>
          <a:p>
            <a:pPr>
              <a:lnSpc>
                <a:spcPct val="100000"/>
              </a:lnSpc>
            </a:pPr>
            <a:endParaRPr/>
          </a:p>
          <a:p>
            <a:pPr>
              <a:lnSpc>
                <a:spcPct val="100000"/>
              </a:lnSpc>
            </a:pPr>
            <a:r>
              <a:rPr lang="en-US" sz="2800" i="1">
                <a:solidFill>
                  <a:srgbClr val="000000"/>
                </a:solidFill>
                <a:latin typeface="Constantia"/>
              </a:rPr>
              <a:t>Input:                        temp_1                        temp_2</a:t>
            </a:r>
            <a:endParaRPr/>
          </a:p>
          <a:p>
            <a:pPr>
              <a:lnSpc>
                <a:spcPct val="100000"/>
              </a:lnSpc>
            </a:pPr>
            <a:r>
              <a:rPr lang="en-US" sz="2800" i="1">
                <a:solidFill>
                  <a:srgbClr val="000000"/>
                </a:solidFill>
                <a:latin typeface="Constantia"/>
              </a:rPr>
              <a:t> </a:t>
            </a:r>
            <a:endParaRPr/>
          </a:p>
          <a:p>
            <a:pPr>
              <a:lnSpc>
                <a:spcPct val="100000"/>
              </a:lnSpc>
            </a:pPr>
            <a:r>
              <a:rPr lang="en-US" sz="2800" i="1">
                <a:solidFill>
                  <a:srgbClr val="000000"/>
                </a:solidFill>
                <a:latin typeface="Constantia"/>
              </a:rPr>
              <a:t> ………temp_k                          Output	</a:t>
            </a:r>
            <a:endParaRPr/>
          </a:p>
          <a:p>
            <a:pPr>
              <a:lnSpc>
                <a:spcPct val="100000"/>
              </a:lnSpc>
            </a:pPr>
            <a:r>
              <a:rPr lang="en-US" sz="2800">
                <a:solidFill>
                  <a:srgbClr val="000000"/>
                </a:solidFill>
                <a:latin typeface="Constantia"/>
              </a:rPr>
              <a:t>In this process , the output of  the previous reducer becomes the input of the next mapper.</a:t>
            </a:r>
            <a:endParaRPr/>
          </a:p>
        </p:txBody>
      </p:sp>
      <p:sp>
        <p:nvSpPr>
          <p:cNvPr id="227" name="CustomShape 4"/>
          <p:cNvSpPr/>
          <p:nvPr/>
        </p:nvSpPr>
        <p:spPr>
          <a:xfrm>
            <a:off x="1618560" y="3498480"/>
            <a:ext cx="1871640" cy="647280"/>
          </a:xfrm>
          <a:prstGeom prst="rightArrow">
            <a:avLst>
              <a:gd name="adj1" fmla="val 50000"/>
              <a:gd name="adj2" fmla="val 50000"/>
            </a:avLst>
          </a:prstGeom>
          <a:solidFill>
            <a:srgbClr val="5EF0F7"/>
          </a:solidFill>
        </p:spPr>
      </p:sp>
      <p:sp>
        <p:nvSpPr>
          <p:cNvPr id="228" name="CustomShape 5"/>
          <p:cNvSpPr/>
          <p:nvPr/>
        </p:nvSpPr>
        <p:spPr>
          <a:xfrm>
            <a:off x="1649160" y="3637800"/>
            <a:ext cx="1583280" cy="576000"/>
          </a:xfrm>
          <a:prstGeom prst="rect">
            <a:avLst/>
          </a:prstGeom>
        </p:spPr>
        <p:txBody>
          <a:bodyPr lIns="90000" tIns="45000" rIns="90000" bIns="45000"/>
          <a:lstStyle/>
          <a:p>
            <a:pPr>
              <a:lnSpc>
                <a:spcPct val="100000"/>
              </a:lnSpc>
            </a:pPr>
            <a:r>
              <a:rPr lang="en-US" sz="1600">
                <a:solidFill>
                  <a:srgbClr val="000000"/>
                </a:solidFill>
                <a:latin typeface="Constantia"/>
              </a:rPr>
              <a:t>Map1&amp;Reduce1</a:t>
            </a:r>
            <a:endParaRPr/>
          </a:p>
        </p:txBody>
      </p:sp>
      <p:sp>
        <p:nvSpPr>
          <p:cNvPr id="229" name="CustomShape 6"/>
          <p:cNvSpPr/>
          <p:nvPr/>
        </p:nvSpPr>
        <p:spPr>
          <a:xfrm>
            <a:off x="4752360" y="3517560"/>
            <a:ext cx="1871640" cy="647280"/>
          </a:xfrm>
          <a:prstGeom prst="rightArrow">
            <a:avLst>
              <a:gd name="adj1" fmla="val 50000"/>
              <a:gd name="adj2" fmla="val 50000"/>
            </a:avLst>
          </a:prstGeom>
          <a:solidFill>
            <a:srgbClr val="5EF0F7"/>
          </a:solidFill>
        </p:spPr>
      </p:sp>
      <p:sp>
        <p:nvSpPr>
          <p:cNvPr id="230" name="CustomShape 7"/>
          <p:cNvSpPr/>
          <p:nvPr/>
        </p:nvSpPr>
        <p:spPr>
          <a:xfrm>
            <a:off x="4782960" y="3656880"/>
            <a:ext cx="1583280" cy="576000"/>
          </a:xfrm>
          <a:prstGeom prst="rect">
            <a:avLst/>
          </a:prstGeom>
        </p:spPr>
        <p:txBody>
          <a:bodyPr lIns="90000" tIns="45000" rIns="90000" bIns="45000"/>
          <a:lstStyle/>
          <a:p>
            <a:pPr>
              <a:lnSpc>
                <a:spcPct val="100000"/>
              </a:lnSpc>
            </a:pPr>
            <a:r>
              <a:rPr lang="en-US" sz="1600">
                <a:solidFill>
                  <a:srgbClr val="000000"/>
                </a:solidFill>
                <a:latin typeface="Constantia"/>
              </a:rPr>
              <a:t>Map2&amp;Reduce2</a:t>
            </a:r>
            <a:endParaRPr/>
          </a:p>
        </p:txBody>
      </p:sp>
      <p:sp>
        <p:nvSpPr>
          <p:cNvPr id="231" name="CustomShape 8"/>
          <p:cNvSpPr/>
          <p:nvPr/>
        </p:nvSpPr>
        <p:spPr>
          <a:xfrm>
            <a:off x="2771640" y="4509000"/>
            <a:ext cx="1871640" cy="647280"/>
          </a:xfrm>
          <a:prstGeom prst="rightArrow">
            <a:avLst>
              <a:gd name="adj1" fmla="val 50000"/>
              <a:gd name="adj2" fmla="val 50000"/>
            </a:avLst>
          </a:prstGeom>
          <a:solidFill>
            <a:srgbClr val="5EF0F7"/>
          </a:solidFill>
        </p:spPr>
      </p:sp>
      <p:sp>
        <p:nvSpPr>
          <p:cNvPr id="232" name="CustomShape 9"/>
          <p:cNvSpPr/>
          <p:nvPr/>
        </p:nvSpPr>
        <p:spPr>
          <a:xfrm>
            <a:off x="2802240" y="4648320"/>
            <a:ext cx="1583280" cy="576000"/>
          </a:xfrm>
          <a:prstGeom prst="rect">
            <a:avLst/>
          </a:prstGeom>
        </p:spPr>
        <p:txBody>
          <a:bodyPr lIns="90000" tIns="45000" rIns="90000" bIns="45000"/>
          <a:lstStyle/>
          <a:p>
            <a:pPr>
              <a:lnSpc>
                <a:spcPct val="100000"/>
              </a:lnSpc>
            </a:pPr>
            <a:r>
              <a:rPr lang="en-US" sz="1600">
                <a:solidFill>
                  <a:srgbClr val="000000"/>
                </a:solidFill>
                <a:latin typeface="Constantia"/>
              </a:rPr>
              <a:t>Mapk&amp;Reducek</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About the assignment</a:t>
            </a:r>
            <a:endParaRPr/>
          </a:p>
        </p:txBody>
      </p:sp>
      <p:sp>
        <p:nvSpPr>
          <p:cNvPr id="234" name="CustomShape 2"/>
          <p:cNvSpPr/>
          <p:nvPr/>
        </p:nvSpPr>
        <p:spPr>
          <a:xfrm>
            <a:off x="0" y="0"/>
            <a:ext cx="11796480" cy="11796480"/>
          </a:xfrm>
          <a:prstGeom prst="rect">
            <a:avLst/>
          </a:prstGeom>
        </p:spPr>
        <p:txBody>
          <a:bodyPr lIns="90000" tIns="45000" rIns="90000" bIns="45000"/>
          <a:lstStyle/>
          <a:p>
            <a:pPr>
              <a:lnSpc>
                <a:spcPct val="100000"/>
              </a:lnSpc>
            </a:pPr>
            <a:fld id="{78613653-CC16-4E84-820C-9644D3FDAA5E}" type="slidenum">
              <a:rPr lang="en-US">
                <a:solidFill>
                  <a:srgbClr val="045C75"/>
                </a:solidFill>
                <a:latin typeface="Constantia"/>
                <a:ea typeface="宋体"/>
              </a:rPr>
              <a:t>37</a:t>
            </a:fld>
            <a:endParaRPr/>
          </a:p>
        </p:txBody>
      </p:sp>
      <p:sp>
        <p:nvSpPr>
          <p:cNvPr id="235" name="CustomShape 3"/>
          <p:cNvSpPr/>
          <p:nvPr/>
        </p:nvSpPr>
        <p:spPr>
          <a:xfrm>
            <a:off x="539640" y="2492280"/>
            <a:ext cx="8424000" cy="3166920"/>
          </a:xfrm>
          <a:prstGeom prst="rect">
            <a:avLst/>
          </a:prstGeom>
        </p:spPr>
        <p:txBody>
          <a:bodyPr lIns="90000" tIns="45000" rIns="90000" bIns="45000"/>
          <a:lstStyle/>
          <a:p>
            <a:pPr>
              <a:lnSpc>
                <a:spcPct val="100000"/>
              </a:lnSpc>
              <a:buSzPct val="95000"/>
              <a:buFont typeface="StarSymbol"/>
              <a:buAutoNum type="arabicPeriod"/>
            </a:pPr>
            <a:r>
              <a:rPr lang="en-US" sz="2800">
                <a:solidFill>
                  <a:srgbClr val="000000"/>
                </a:solidFill>
                <a:latin typeface="Constantia"/>
              </a:rPr>
              <a:t>You may put the exercises in exp5 and exp6 together;</a:t>
            </a:r>
            <a:endParaRPr/>
          </a:p>
          <a:p>
            <a:pPr>
              <a:lnSpc>
                <a:spcPct val="100000"/>
              </a:lnSpc>
              <a:buSzPct val="95000"/>
              <a:buFont typeface="StarSymbol"/>
              <a:buAutoNum type="arabicPeriod"/>
            </a:pPr>
            <a:r>
              <a:rPr lang="en-US" sz="2800">
                <a:solidFill>
                  <a:srgbClr val="000000"/>
                </a:solidFill>
                <a:latin typeface="Constantia"/>
              </a:rPr>
              <a:t>Zip your report, source code and test files together and rename it with a key word --“exp6”;</a:t>
            </a:r>
            <a:endParaRPr/>
          </a:p>
          <a:p>
            <a:pPr>
              <a:lnSpc>
                <a:spcPct val="100000"/>
              </a:lnSpc>
              <a:buSzPct val="95000"/>
              <a:buFont typeface="StarSymbol"/>
              <a:buAutoNum type="arabicPeriod"/>
            </a:pPr>
            <a:r>
              <a:rPr lang="en-US" sz="2800">
                <a:solidFill>
                  <a:srgbClr val="000000"/>
                </a:solidFill>
                <a:latin typeface="Constantia"/>
              </a:rPr>
              <a:t>Hand in your assignment before the deadline : 24:00 on Nov. 23.</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530280" y="1316880"/>
            <a:ext cx="7771680" cy="1361880"/>
          </a:xfrm>
          <a:prstGeom prst="rect">
            <a:avLst/>
          </a:prstGeom>
        </p:spPr>
        <p:txBody>
          <a:bodyPr lIns="0" tIns="0" rIns="0" bIns="0" anchor="b"/>
          <a:lstStyle/>
          <a:p>
            <a:pPr algn="ctr">
              <a:lnSpc>
                <a:spcPct val="100000"/>
              </a:lnSpc>
            </a:pPr>
            <a:r>
              <a:rPr lang="en-US" sz="5600" b="1">
                <a:solidFill>
                  <a:srgbClr val="4FE3AC"/>
                </a:solidFill>
                <a:latin typeface="Calibri"/>
              </a:rPr>
              <a:t>Thank You</a:t>
            </a:r>
            <a:endParaRPr/>
          </a:p>
        </p:txBody>
      </p:sp>
      <p:sp>
        <p:nvSpPr>
          <p:cNvPr id="237" name="CustomShape 2"/>
          <p:cNvSpPr/>
          <p:nvPr/>
        </p:nvSpPr>
        <p:spPr>
          <a:xfrm>
            <a:off x="530280" y="2705040"/>
            <a:ext cx="7771680" cy="1509120"/>
          </a:xfrm>
          <a:prstGeom prst="rect">
            <a:avLst/>
          </a:prstGeom>
        </p:spPr>
        <p:txBody>
          <a:bodyPr lIns="45720" tIns="45000" rIns="45720" bIns="45000"/>
          <a:lstStyle/>
          <a:p>
            <a:pPr algn="ctr">
              <a:lnSpc>
                <a:spcPct val="100000"/>
              </a:lnSpc>
            </a:pPr>
            <a:r>
              <a:rPr lang="en-US" sz="2200">
                <a:solidFill>
                  <a:srgbClr val="000000"/>
                </a:solidFill>
                <a:latin typeface="Constantia"/>
              </a:rPr>
              <a:t>Questions and Answers !!!</a:t>
            </a:r>
            <a:endParaRPr/>
          </a:p>
        </p:txBody>
      </p:sp>
      <p:sp>
        <p:nvSpPr>
          <p:cNvPr id="238" name="CustomShape 3"/>
          <p:cNvSpPr/>
          <p:nvPr/>
        </p:nvSpPr>
        <p:spPr>
          <a:xfrm>
            <a:off x="0" y="0"/>
            <a:ext cx="11796480" cy="11796480"/>
          </a:xfrm>
          <a:prstGeom prst="rect">
            <a:avLst/>
          </a:prstGeom>
        </p:spPr>
        <p:txBody>
          <a:bodyPr lIns="90000" tIns="45000" rIns="90000" bIns="45000"/>
          <a:lstStyle/>
          <a:p>
            <a:pPr>
              <a:lnSpc>
                <a:spcPct val="100000"/>
              </a:lnSpc>
            </a:pPr>
            <a:fld id="{1D7EB443-111D-4B8E-9747-538EF2FC9C2D}" type="slidenum">
              <a:rPr lang="en-US">
                <a:solidFill>
                  <a:srgbClr val="D1EAEE"/>
                </a:solidFill>
                <a:latin typeface="Constantia"/>
                <a:ea typeface="宋体"/>
              </a:rPr>
              <a:t>38</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HDFS Concepts</a:t>
            </a:r>
            <a:endParaRPr/>
          </a:p>
        </p:txBody>
      </p:sp>
      <p:sp>
        <p:nvSpPr>
          <p:cNvPr id="88" name="CustomShape 2"/>
          <p:cNvSpPr/>
          <p:nvPr/>
        </p:nvSpPr>
        <p:spPr>
          <a:xfrm>
            <a:off x="457200" y="1935000"/>
            <a:ext cx="8506800" cy="4388760"/>
          </a:xfrm>
          <a:prstGeom prst="rect">
            <a:avLst/>
          </a:prstGeom>
        </p:spPr>
        <p:txBody>
          <a:bodyPr lIns="90000" tIns="45000" rIns="90000" bIns="45000"/>
          <a:lstStyle/>
          <a:p>
            <a:pPr>
              <a:lnSpc>
                <a:spcPct val="100000"/>
              </a:lnSpc>
              <a:buSzPct val="95000"/>
              <a:buFont typeface="Wingdings 2" charset="2"/>
              <a:buChar char=""/>
            </a:pPr>
            <a:r>
              <a:rPr lang="en-US" sz="4000">
                <a:solidFill>
                  <a:srgbClr val="000000"/>
                </a:solidFill>
                <a:latin typeface="Constantia"/>
              </a:rPr>
              <a:t>“Very large” </a:t>
            </a:r>
            <a:r>
              <a:rPr lang="en-US" sz="2000">
                <a:solidFill>
                  <a:srgbClr val="000000"/>
                </a:solidFill>
                <a:latin typeface="Constantia"/>
              </a:rPr>
              <a:t>in this context means files that are hundreds of megabytes, gigabytes, or terabytes in size. There are Hadoop clusters running today that store petabytes of data.</a:t>
            </a:r>
            <a:endParaRPr/>
          </a:p>
          <a:p>
            <a:pPr>
              <a:lnSpc>
                <a:spcPct val="100000"/>
              </a:lnSpc>
              <a:buSzPct val="95000"/>
              <a:buFont typeface="Wingdings 2" charset="2"/>
              <a:buChar char=""/>
            </a:pPr>
            <a:r>
              <a:rPr lang="en-US" sz="4000">
                <a:solidFill>
                  <a:srgbClr val="000000"/>
                </a:solidFill>
                <a:latin typeface="Constantia"/>
              </a:rPr>
              <a:t>Streaming data access : </a:t>
            </a:r>
            <a:r>
              <a:rPr lang="en-US" sz="2000">
                <a:solidFill>
                  <a:srgbClr val="000000"/>
                </a:solidFill>
                <a:latin typeface="Constantia"/>
              </a:rPr>
              <a:t>HDFS is built around the idea that the most efficient data processing pattern is a write-once, read-many-times pattern.</a:t>
            </a:r>
            <a:endParaRPr/>
          </a:p>
          <a:p>
            <a:pPr>
              <a:lnSpc>
                <a:spcPct val="100000"/>
              </a:lnSpc>
              <a:buSzPct val="95000"/>
              <a:buFont typeface="Wingdings 2" charset="2"/>
              <a:buChar char=""/>
            </a:pPr>
            <a:r>
              <a:rPr lang="en-US" sz="4000">
                <a:solidFill>
                  <a:srgbClr val="000000"/>
                </a:solidFill>
                <a:latin typeface="Constantia"/>
              </a:rPr>
              <a:t>Commodity hardware : </a:t>
            </a:r>
            <a:r>
              <a:rPr lang="en-US" sz="2000">
                <a:solidFill>
                  <a:srgbClr val="000000"/>
                </a:solidFill>
                <a:latin typeface="Constantia"/>
              </a:rPr>
              <a:t>Hadoop doesn’t require expensive, highly reliable hardware to run on.</a:t>
            </a:r>
            <a:endParaRPr/>
          </a:p>
          <a:p>
            <a:pPr>
              <a:lnSpc>
                <a:spcPct val="100000"/>
              </a:lnSpc>
            </a:pPr>
            <a:endParaRPr/>
          </a:p>
        </p:txBody>
      </p:sp>
      <p:sp>
        <p:nvSpPr>
          <p:cNvPr id="89" name="CustomShape 3"/>
          <p:cNvSpPr/>
          <p:nvPr/>
        </p:nvSpPr>
        <p:spPr>
          <a:xfrm>
            <a:off x="0" y="0"/>
            <a:ext cx="11796480" cy="11796480"/>
          </a:xfrm>
          <a:prstGeom prst="rect">
            <a:avLst/>
          </a:prstGeom>
        </p:spPr>
        <p:txBody>
          <a:bodyPr lIns="90000" tIns="45000" rIns="90000" bIns="45000"/>
          <a:lstStyle/>
          <a:p>
            <a:pPr>
              <a:lnSpc>
                <a:spcPct val="100000"/>
              </a:lnSpc>
            </a:pPr>
            <a:fld id="{95A7152F-3812-410F-9433-2C1FD4D8C1DF}" type="slidenum">
              <a:rPr lang="en-US">
                <a:solidFill>
                  <a:srgbClr val="045C75"/>
                </a:solidFill>
                <a:latin typeface="Constantia"/>
                <a:ea typeface="宋体"/>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ea typeface="宋体"/>
              </a:rPr>
              <a:t>Basic Filesystem Operations</a:t>
            </a:r>
            <a:endParaRPr/>
          </a:p>
        </p:txBody>
      </p:sp>
      <p:sp>
        <p:nvSpPr>
          <p:cNvPr id="91" name="CustomShape 2"/>
          <p:cNvSpPr/>
          <p:nvPr/>
        </p:nvSpPr>
        <p:spPr>
          <a:xfrm>
            <a:off x="457200" y="1935000"/>
            <a:ext cx="8506800" cy="4388760"/>
          </a:xfrm>
          <a:prstGeom prst="rect">
            <a:avLst/>
          </a:prstGeom>
        </p:spPr>
        <p:txBody>
          <a:bodyPr lIns="90000" tIns="45000" rIns="90000" bIns="45000"/>
          <a:lstStyle/>
          <a:p>
            <a:pPr>
              <a:lnSpc>
                <a:spcPct val="100000"/>
              </a:lnSpc>
              <a:buSzPct val="95000"/>
              <a:buFont typeface="Wingdings 2" charset="2"/>
              <a:buChar char=""/>
            </a:pPr>
            <a:r>
              <a:rPr lang="en-US" sz="4000">
                <a:solidFill>
                  <a:srgbClr val="000000"/>
                </a:solidFill>
                <a:latin typeface="Constantia"/>
              </a:rPr>
              <a:t>To create a directory:</a:t>
            </a:r>
            <a:endParaRPr/>
          </a:p>
          <a:p>
            <a:pPr>
              <a:lnSpc>
                <a:spcPct val="100000"/>
              </a:lnSpc>
            </a:pPr>
            <a:r>
              <a:rPr lang="en-US" sz="2800" i="1">
                <a:solidFill>
                  <a:srgbClr val="7030A0"/>
                </a:solidFill>
                <a:latin typeface="Constantia"/>
              </a:rPr>
              <a:t>    % hadoop fs -mkdir tempinput</a:t>
            </a:r>
            <a:endParaRPr/>
          </a:p>
          <a:p>
            <a:pPr>
              <a:lnSpc>
                <a:spcPct val="100000"/>
              </a:lnSpc>
            </a:pPr>
            <a:r>
              <a:rPr lang="en-US" sz="1400" i="1">
                <a:solidFill>
                  <a:srgbClr val="7030A0"/>
                </a:solidFill>
                <a:latin typeface="Constantia"/>
              </a:rPr>
              <a:t>我hadoop@Chris-ubuntu:/usr/local/hadoop$ bin/hadoop fs -mkdir /tempinput</a:t>
            </a:r>
            <a:endParaRPr/>
          </a:p>
          <a:p>
            <a:pPr>
              <a:lnSpc>
                <a:spcPct val="100000"/>
              </a:lnSpc>
              <a:buSzPct val="95000"/>
              <a:buFont typeface="Wingdings 2" charset="2"/>
              <a:buChar char=""/>
            </a:pPr>
            <a:r>
              <a:rPr lang="en-US" sz="2800">
                <a:solidFill>
                  <a:srgbClr val="000000"/>
                </a:solidFill>
                <a:latin typeface="Constantia"/>
              </a:rPr>
              <a:t>To display an HDFS file listing:</a:t>
            </a:r>
            <a:endParaRPr/>
          </a:p>
          <a:p>
            <a:pPr>
              <a:lnSpc>
                <a:spcPct val="100000"/>
              </a:lnSpc>
            </a:pPr>
            <a:r>
              <a:rPr lang="en-US" sz="2800" i="1">
                <a:solidFill>
                  <a:srgbClr val="7030A0"/>
                </a:solidFill>
                <a:latin typeface="Constantia"/>
              </a:rPr>
              <a:t>     % hadoop fs –ls</a:t>
            </a:r>
            <a:endParaRPr/>
          </a:p>
          <a:p>
            <a:pPr>
              <a:lnSpc>
                <a:spcPct val="100000"/>
              </a:lnSpc>
            </a:pPr>
            <a:r>
              <a:rPr lang="en-US" sz="1400" i="1">
                <a:solidFill>
                  <a:srgbClr val="7030A0"/>
                </a:solidFill>
                <a:latin typeface="Constantia"/>
              </a:rPr>
              <a:t>我hadoop@Chris-ubuntu:/usr/local/hadoop$ bin/hadoop fs -ls</a:t>
            </a:r>
            <a:endParaRPr/>
          </a:p>
          <a:p>
            <a:pPr>
              <a:lnSpc>
                <a:spcPct val="100000"/>
              </a:lnSpc>
            </a:pPr>
            <a:r>
              <a:rPr lang="en-US" sz="2800" i="1">
                <a:solidFill>
                  <a:srgbClr val="7030A0"/>
                </a:solidFill>
                <a:latin typeface="Constantia"/>
              </a:rPr>
              <a:t>     </a:t>
            </a:r>
            <a:r>
              <a:rPr lang="en-US" sz="2000">
                <a:solidFill>
                  <a:srgbClr val="000000"/>
                </a:solidFill>
                <a:latin typeface="Constantia"/>
              </a:rPr>
              <a:t>Found 2 items</a:t>
            </a:r>
            <a:endParaRPr/>
          </a:p>
          <a:p>
            <a:pPr>
              <a:lnSpc>
                <a:spcPct val="100000"/>
              </a:lnSpc>
            </a:pPr>
            <a:r>
              <a:rPr lang="en-US" sz="2000">
                <a:solidFill>
                  <a:srgbClr val="000000"/>
                </a:solidFill>
                <a:latin typeface="Constantia"/>
              </a:rPr>
              <a:t>drwxr-xr-x - tom supergroup 0 2012-10-20 22:41 /user/hadoop/tempinput</a:t>
            </a:r>
            <a:endParaRPr/>
          </a:p>
          <a:p>
            <a:pPr>
              <a:lnSpc>
                <a:spcPct val="100000"/>
              </a:lnSpc>
            </a:pPr>
            <a:r>
              <a:rPr lang="en-US" sz="2000">
                <a:solidFill>
                  <a:srgbClr val="000000"/>
                </a:solidFill>
                <a:latin typeface="Constantia"/>
              </a:rPr>
              <a:t>-rw-r--r-- 1 tom supergroup 118 2012-10-20 22:29 /user/hadoop/tempoutput</a:t>
            </a:r>
            <a:endParaRPr/>
          </a:p>
        </p:txBody>
      </p:sp>
      <p:sp>
        <p:nvSpPr>
          <p:cNvPr id="92" name="CustomShape 3"/>
          <p:cNvSpPr/>
          <p:nvPr/>
        </p:nvSpPr>
        <p:spPr>
          <a:xfrm>
            <a:off x="0" y="0"/>
            <a:ext cx="11796480" cy="11796480"/>
          </a:xfrm>
          <a:prstGeom prst="rect">
            <a:avLst/>
          </a:prstGeom>
        </p:spPr>
        <p:txBody>
          <a:bodyPr lIns="90000" tIns="45000" rIns="90000" bIns="45000"/>
          <a:lstStyle/>
          <a:p>
            <a:pPr>
              <a:lnSpc>
                <a:spcPct val="100000"/>
              </a:lnSpc>
            </a:pPr>
            <a:fld id="{E24DD619-80DC-45C6-B7F6-D4A977F7DB0E}" type="slidenum">
              <a:rPr lang="en-US">
                <a:solidFill>
                  <a:srgbClr val="045C75"/>
                </a:solidFill>
                <a:latin typeface="Constantia"/>
                <a:ea typeface="宋体"/>
              </a:rPr>
              <a:t>5</a:t>
            </a:fld>
            <a:endParaRP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ea typeface="宋体"/>
              </a:rPr>
              <a:t>Basic Filesystem Operations</a:t>
            </a:r>
            <a:endParaRPr/>
          </a:p>
        </p:txBody>
      </p:sp>
      <p:sp>
        <p:nvSpPr>
          <p:cNvPr id="94" name="CustomShape 2"/>
          <p:cNvSpPr/>
          <p:nvPr/>
        </p:nvSpPr>
        <p:spPr>
          <a:xfrm>
            <a:off x="457200" y="1935000"/>
            <a:ext cx="8506800" cy="4388760"/>
          </a:xfrm>
          <a:prstGeom prst="rect">
            <a:avLst/>
          </a:prstGeom>
        </p:spPr>
        <p:txBody>
          <a:bodyPr lIns="90000" tIns="45000" rIns="90000" bIns="45000"/>
          <a:lstStyle/>
          <a:p>
            <a:pPr>
              <a:lnSpc>
                <a:spcPct val="100000"/>
              </a:lnSpc>
              <a:buSzPct val="95000"/>
              <a:buFont typeface="Wingdings 2" charset="2"/>
              <a:buChar char=""/>
            </a:pPr>
            <a:r>
              <a:rPr lang="en-US" sz="4000">
                <a:solidFill>
                  <a:srgbClr val="000000"/>
                </a:solidFill>
                <a:latin typeface="Constantia"/>
              </a:rPr>
              <a:t>copying a file from the local filesystem to HDFS:</a:t>
            </a:r>
            <a:endParaRPr/>
          </a:p>
          <a:p>
            <a:pPr>
              <a:lnSpc>
                <a:spcPct val="100000"/>
              </a:lnSpc>
            </a:pPr>
            <a:r>
              <a:rPr lang="en-US" sz="2800">
                <a:solidFill>
                  <a:srgbClr val="000000"/>
                </a:solidFill>
                <a:latin typeface="Constantia"/>
              </a:rPr>
              <a:t>    </a:t>
            </a:r>
            <a:endParaRPr/>
          </a:p>
          <a:p>
            <a:pPr>
              <a:lnSpc>
                <a:spcPct val="100000"/>
              </a:lnSpc>
            </a:pPr>
            <a:r>
              <a:rPr lang="en-US" sz="2800" i="1">
                <a:solidFill>
                  <a:srgbClr val="7030A0"/>
                </a:solidFill>
                <a:latin typeface="Constantia"/>
              </a:rPr>
              <a:t>   hadoop fs -copyFromLocal input/test1.txt hdfs://localhost/user/hadoop/tempinput/test1.txt</a:t>
            </a:r>
            <a:endParaRPr/>
          </a:p>
          <a:p>
            <a:pPr>
              <a:lnSpc>
                <a:spcPct val="100000"/>
              </a:lnSpc>
            </a:pPr>
            <a:r>
              <a:rPr lang="en-US" sz="1400" i="1">
                <a:solidFill>
                  <a:srgbClr val="7030A0"/>
                </a:solidFill>
                <a:latin typeface="Constantia"/>
              </a:rPr>
              <a:t>我hadoop@Chris-ubuntu:/usr/local/hadoop$ bin/hadoop fs -copyFromLocal /home/experiment/input/test1.txt hdfs://localhost:9000/usr/local/hadoop/tempinput/text1.txt（9000是为了限制端口，否则默认端口为8020）</a:t>
            </a:r>
            <a:endParaRPr/>
          </a:p>
          <a:p>
            <a:pPr>
              <a:lnSpc>
                <a:spcPct val="100000"/>
              </a:lnSpc>
            </a:pPr>
            <a:r>
              <a:rPr lang="en-US" sz="4000" i="1">
                <a:solidFill>
                  <a:srgbClr val="7030A0"/>
                </a:solidFill>
                <a:latin typeface="Constantia"/>
              </a:rPr>
              <a:t>     </a:t>
            </a:r>
            <a:endParaRPr/>
          </a:p>
        </p:txBody>
      </p:sp>
      <p:sp>
        <p:nvSpPr>
          <p:cNvPr id="95" name="CustomShape 3"/>
          <p:cNvSpPr/>
          <p:nvPr/>
        </p:nvSpPr>
        <p:spPr>
          <a:xfrm>
            <a:off x="0" y="0"/>
            <a:ext cx="11796480" cy="11796480"/>
          </a:xfrm>
          <a:prstGeom prst="rect">
            <a:avLst/>
          </a:prstGeom>
        </p:spPr>
        <p:txBody>
          <a:bodyPr lIns="90000" tIns="45000" rIns="90000" bIns="45000"/>
          <a:lstStyle/>
          <a:p>
            <a:pPr>
              <a:lnSpc>
                <a:spcPct val="100000"/>
              </a:lnSpc>
            </a:pPr>
            <a:fld id="{AE40347F-E5ED-42FF-99E6-2E11B710486A}" type="slidenum">
              <a:rPr lang="en-US">
                <a:solidFill>
                  <a:srgbClr val="045C75"/>
                </a:solidFill>
                <a:latin typeface="Constantia"/>
                <a:ea typeface="宋体"/>
              </a:rPr>
              <a:t>6</a:t>
            </a:fld>
            <a:endParaRP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ea typeface="宋体"/>
              </a:rPr>
              <a:t>Basic Filesystem Operations</a:t>
            </a:r>
            <a:endParaRPr/>
          </a:p>
        </p:txBody>
      </p:sp>
      <p:sp>
        <p:nvSpPr>
          <p:cNvPr id="97" name="CustomShape 2"/>
          <p:cNvSpPr/>
          <p:nvPr/>
        </p:nvSpPr>
        <p:spPr>
          <a:xfrm>
            <a:off x="457200" y="1935000"/>
            <a:ext cx="8506800" cy="4388760"/>
          </a:xfrm>
          <a:prstGeom prst="rect">
            <a:avLst/>
          </a:prstGeom>
        </p:spPr>
        <p:txBody>
          <a:bodyPr lIns="90000" tIns="45000" rIns="90000" bIns="45000"/>
          <a:lstStyle/>
          <a:p>
            <a:pPr>
              <a:lnSpc>
                <a:spcPct val="100000"/>
              </a:lnSpc>
              <a:buSzPct val="95000"/>
              <a:buFont typeface="Wingdings 2" charset="2"/>
              <a:buChar char=""/>
            </a:pPr>
            <a:r>
              <a:rPr lang="en-US" sz="4000">
                <a:solidFill>
                  <a:srgbClr val="000000"/>
                </a:solidFill>
                <a:latin typeface="Constantia"/>
              </a:rPr>
              <a:t>Let’s copy the file back to the local filesystem and check whether it’s the same:</a:t>
            </a:r>
            <a:endParaRPr/>
          </a:p>
          <a:p>
            <a:pPr>
              <a:lnSpc>
                <a:spcPct val="100000"/>
              </a:lnSpc>
            </a:pPr>
            <a:r>
              <a:rPr lang="en-US" sz="2800" i="1">
                <a:solidFill>
                  <a:srgbClr val="7030A0"/>
                </a:solidFill>
                <a:latin typeface="Constantia"/>
              </a:rPr>
              <a:t>% hadoop fs -copyToLocal test1.txt test1.copy.txt</a:t>
            </a:r>
            <a:endParaRPr/>
          </a:p>
          <a:p>
            <a:pPr>
              <a:lnSpc>
                <a:spcPct val="100000"/>
              </a:lnSpc>
            </a:pPr>
            <a:r>
              <a:rPr lang="en-US" sz="1400" i="1">
                <a:solidFill>
                  <a:srgbClr val="7030A0"/>
                </a:solidFill>
                <a:latin typeface="Constantia"/>
              </a:rPr>
              <a:t>我试的时候是hadoop@Chris-ubuntu:/usr/local/hadoop$ sudo bin/hadoop fs -copyToLocal hdfs://localhost:9000/usr/local/hadoop/tempinput/text1.txt /home/experiment/input/test1copy.txt</a:t>
            </a:r>
            <a:endParaRPr/>
          </a:p>
          <a:p>
            <a:pPr>
              <a:lnSpc>
                <a:spcPct val="100000"/>
              </a:lnSpc>
            </a:pPr>
            <a:r>
              <a:rPr lang="en-US" sz="2800" i="1">
                <a:solidFill>
                  <a:srgbClr val="7030A0"/>
                </a:solidFill>
                <a:latin typeface="Constantia"/>
              </a:rPr>
              <a:t>% md5 input/test1.txt test1.copy.txt</a:t>
            </a:r>
            <a:endParaRPr/>
          </a:p>
          <a:p>
            <a:pPr>
              <a:lnSpc>
                <a:spcPct val="100000"/>
              </a:lnSpc>
            </a:pPr>
            <a:r>
              <a:rPr lang="en-US" sz="1400" i="1">
                <a:solidFill>
                  <a:srgbClr val="7030A0"/>
                </a:solidFill>
                <a:latin typeface="Constantia"/>
              </a:rPr>
              <a:t>我的是hadoop@Chris-ubuntu:/usr/local/hadoop$ md5sum /home/experiment/input/test1copy.txt /home/experiment/input/test1.txt</a:t>
            </a:r>
            <a:endParaRPr/>
          </a:p>
          <a:p>
            <a:pPr>
              <a:lnSpc>
                <a:spcPct val="100000"/>
              </a:lnSpc>
            </a:pPr>
            <a:endParaRPr/>
          </a:p>
          <a:p>
            <a:pPr>
              <a:lnSpc>
                <a:spcPct val="100000"/>
              </a:lnSpc>
            </a:pPr>
            <a:r>
              <a:rPr lang="en-US" sz="2000">
                <a:solidFill>
                  <a:srgbClr val="7030A0"/>
                </a:solidFill>
                <a:latin typeface="Constantia"/>
              </a:rPr>
              <a:t>MD5 (input/test1.txt) = a16f231da6b05e2ba7a339320e7dacd9</a:t>
            </a:r>
            <a:endParaRPr/>
          </a:p>
          <a:p>
            <a:pPr>
              <a:lnSpc>
                <a:spcPct val="100000"/>
              </a:lnSpc>
            </a:pPr>
            <a:r>
              <a:rPr lang="en-US" sz="2000">
                <a:solidFill>
                  <a:srgbClr val="7030A0"/>
                </a:solidFill>
                <a:latin typeface="Constantia"/>
              </a:rPr>
              <a:t>MD5 (test1.copy.txt) = a16f231da6b05e2ba7a339320e7dacd9</a:t>
            </a:r>
            <a:endParaRPr/>
          </a:p>
        </p:txBody>
      </p:sp>
      <p:sp>
        <p:nvSpPr>
          <p:cNvPr id="98" name="CustomShape 3"/>
          <p:cNvSpPr/>
          <p:nvPr/>
        </p:nvSpPr>
        <p:spPr>
          <a:xfrm>
            <a:off x="0" y="0"/>
            <a:ext cx="11796480" cy="11796480"/>
          </a:xfrm>
          <a:prstGeom prst="rect">
            <a:avLst/>
          </a:prstGeom>
        </p:spPr>
        <p:txBody>
          <a:bodyPr lIns="90000" tIns="45000" rIns="90000" bIns="45000"/>
          <a:lstStyle/>
          <a:p>
            <a:pPr>
              <a:lnSpc>
                <a:spcPct val="100000"/>
              </a:lnSpc>
            </a:pPr>
            <a:fld id="{5B6FA71D-CBA4-4744-8428-3A061D14707F}" type="slidenum">
              <a:rPr lang="en-US">
                <a:solidFill>
                  <a:srgbClr val="045C75"/>
                </a:solidFill>
                <a:latin typeface="Constantia"/>
                <a:ea typeface="宋体"/>
              </a:rPr>
              <a:t>7</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ea typeface="宋体"/>
              </a:rPr>
              <a:t>Basic Filesystem Operations</a:t>
            </a:r>
            <a:endParaRPr/>
          </a:p>
        </p:txBody>
      </p:sp>
      <p:sp>
        <p:nvSpPr>
          <p:cNvPr id="100" name="CustomShape 2"/>
          <p:cNvSpPr/>
          <p:nvPr/>
        </p:nvSpPr>
        <p:spPr>
          <a:xfrm>
            <a:off x="457200" y="1935000"/>
            <a:ext cx="8506800" cy="4388760"/>
          </a:xfrm>
          <a:prstGeom prst="rect">
            <a:avLst/>
          </a:prstGeom>
        </p:spPr>
        <p:txBody>
          <a:bodyPr lIns="90000" tIns="45000" rIns="90000" bIns="45000"/>
          <a:lstStyle/>
          <a:p>
            <a:pPr>
              <a:lnSpc>
                <a:spcPct val="100000"/>
              </a:lnSpc>
              <a:buSzPct val="95000"/>
              <a:buFont typeface="Wingdings 2" charset="2"/>
              <a:buChar char=""/>
            </a:pPr>
            <a:r>
              <a:rPr lang="en-US" sz="4000">
                <a:solidFill>
                  <a:srgbClr val="000000"/>
                </a:solidFill>
                <a:latin typeface="Constantia"/>
              </a:rPr>
              <a:t>To delete a directory:</a:t>
            </a:r>
            <a:endParaRPr/>
          </a:p>
          <a:p>
            <a:pPr>
              <a:lnSpc>
                <a:spcPct val="100000"/>
              </a:lnSpc>
            </a:pPr>
            <a:r>
              <a:rPr lang="en-US" sz="2800" i="1">
                <a:solidFill>
                  <a:srgbClr val="7030A0"/>
                </a:solidFill>
                <a:latin typeface="Constantia"/>
              </a:rPr>
              <a:t>    % hadoop fs -rmr /user/hadoop/tempinput</a:t>
            </a:r>
            <a:endParaRPr/>
          </a:p>
          <a:p>
            <a:pPr>
              <a:lnSpc>
                <a:spcPct val="100000"/>
              </a:lnSpc>
            </a:pPr>
            <a:r>
              <a:rPr lang="en-US" sz="2800" i="1">
                <a:solidFill>
                  <a:srgbClr val="7030A0"/>
                </a:solidFill>
                <a:latin typeface="Constantia"/>
              </a:rPr>
              <a:t>    </a:t>
            </a:r>
            <a:endParaRPr/>
          </a:p>
        </p:txBody>
      </p:sp>
      <p:sp>
        <p:nvSpPr>
          <p:cNvPr id="101" name="CustomShape 3"/>
          <p:cNvSpPr/>
          <p:nvPr/>
        </p:nvSpPr>
        <p:spPr>
          <a:xfrm>
            <a:off x="0" y="0"/>
            <a:ext cx="11796480" cy="11796480"/>
          </a:xfrm>
          <a:prstGeom prst="rect">
            <a:avLst/>
          </a:prstGeom>
        </p:spPr>
        <p:txBody>
          <a:bodyPr lIns="90000" tIns="45000" rIns="90000" bIns="45000"/>
          <a:lstStyle/>
          <a:p>
            <a:pPr>
              <a:lnSpc>
                <a:spcPct val="100000"/>
              </a:lnSpc>
            </a:pPr>
            <a:fld id="{CA428EAF-E410-4219-8A44-F8070FC3FC2C}" type="slidenum">
              <a:rPr lang="en-US">
                <a:solidFill>
                  <a:srgbClr val="045C75"/>
                </a:solidFill>
                <a:latin typeface="Constantia"/>
                <a:ea typeface="宋体"/>
              </a:rPr>
              <a:t>8</a:t>
            </a:fld>
            <a:endParaRPr/>
          </a:p>
        </p:txBody>
      </p:sp>
      <p:pic>
        <p:nvPicPr>
          <p:cNvPr id="102" name="图片 1"/>
          <p:cNvPicPr/>
          <p:nvPr/>
        </p:nvPicPr>
        <p:blipFill>
          <a:blip r:embed="rId2"/>
          <a:stretch>
            <a:fillRect/>
          </a:stretch>
        </p:blipFill>
        <p:spPr>
          <a:xfrm>
            <a:off x="395640" y="3645000"/>
            <a:ext cx="8560080" cy="719280"/>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704880"/>
            <a:ext cx="8228880" cy="1142280"/>
          </a:xfrm>
          <a:prstGeom prst="rect">
            <a:avLst/>
          </a:prstGeom>
        </p:spPr>
        <p:txBody>
          <a:bodyPr lIns="0" tIns="45000" rIns="0" bIns="0" anchor="b"/>
          <a:lstStyle/>
          <a:p>
            <a:pPr>
              <a:lnSpc>
                <a:spcPct val="100000"/>
              </a:lnSpc>
            </a:pPr>
            <a:r>
              <a:rPr lang="en-US" sz="5000">
                <a:solidFill>
                  <a:srgbClr val="04617B"/>
                </a:solidFill>
                <a:latin typeface="Calibri"/>
              </a:rPr>
              <a:t>Hadoop Streaming</a:t>
            </a:r>
            <a:endParaRPr/>
          </a:p>
        </p:txBody>
      </p:sp>
      <p:sp>
        <p:nvSpPr>
          <p:cNvPr id="104" name="CustomShape 2"/>
          <p:cNvSpPr/>
          <p:nvPr/>
        </p:nvSpPr>
        <p:spPr>
          <a:xfrm>
            <a:off x="457200" y="1935000"/>
            <a:ext cx="8506800" cy="4388760"/>
          </a:xfrm>
          <a:prstGeom prst="rect">
            <a:avLst/>
          </a:prstGeom>
        </p:spPr>
        <p:txBody>
          <a:bodyPr lIns="90000" tIns="45000" rIns="90000" bIns="45000"/>
          <a:lstStyle/>
          <a:p>
            <a:pPr>
              <a:lnSpc>
                <a:spcPct val="100000"/>
              </a:lnSpc>
            </a:pPr>
            <a:endParaRPr/>
          </a:p>
          <a:p>
            <a:pPr>
              <a:lnSpc>
                <a:spcPct val="100000"/>
              </a:lnSpc>
              <a:buSzPct val="95000"/>
              <a:buFont typeface="Wingdings 2" charset="2"/>
              <a:buChar char=""/>
            </a:pPr>
            <a:r>
              <a:rPr lang="en-US" sz="4000">
                <a:solidFill>
                  <a:srgbClr val="000000"/>
                </a:solidFill>
                <a:latin typeface="Constantia"/>
              </a:rPr>
              <a:t>Hadoop provides an API to MapReduce that allows you to write your map and reduce functions in languages other than Java.</a:t>
            </a:r>
            <a:endParaRPr/>
          </a:p>
          <a:p>
            <a:pPr>
              <a:lnSpc>
                <a:spcPct val="100000"/>
              </a:lnSpc>
              <a:buSzPct val="95000"/>
              <a:buFont typeface="Wingdings 2" charset="2"/>
              <a:buChar char=""/>
            </a:pPr>
            <a:r>
              <a:rPr lang="en-US" sz="3600" i="1">
                <a:solidFill>
                  <a:srgbClr val="FF0000"/>
                </a:solidFill>
                <a:latin typeface="Constantia"/>
              </a:rPr>
              <a:t>In this course we mainly use python</a:t>
            </a:r>
            <a:endParaRPr/>
          </a:p>
        </p:txBody>
      </p:sp>
      <p:sp>
        <p:nvSpPr>
          <p:cNvPr id="105" name="CustomShape 3"/>
          <p:cNvSpPr/>
          <p:nvPr/>
        </p:nvSpPr>
        <p:spPr>
          <a:xfrm>
            <a:off x="0" y="0"/>
            <a:ext cx="11796480" cy="11796480"/>
          </a:xfrm>
          <a:prstGeom prst="rect">
            <a:avLst/>
          </a:prstGeom>
        </p:spPr>
        <p:txBody>
          <a:bodyPr lIns="90000" tIns="45000" rIns="90000" bIns="45000"/>
          <a:lstStyle/>
          <a:p>
            <a:pPr>
              <a:lnSpc>
                <a:spcPct val="100000"/>
              </a:lnSpc>
            </a:pPr>
            <a:fld id="{E2D2CD1B-66BA-4133-A7AD-1CEEB8CB7871}" type="slidenum">
              <a:rPr lang="en-US">
                <a:solidFill>
                  <a:srgbClr val="045C75"/>
                </a:solidFill>
                <a:latin typeface="Constantia"/>
                <a:ea typeface="宋体"/>
              </a:rPr>
              <a:t>9</a:t>
            </a:f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1464</Words>
  <Application>Microsoft Office PowerPoint</Application>
  <PresentationFormat>全屏显示(4:3)</PresentationFormat>
  <Paragraphs>317</Paragraphs>
  <Slides>38</Slides>
  <Notes>0</Notes>
  <HiddenSlides>1</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38</vt:i4>
      </vt:variant>
    </vt:vector>
  </HeadingPairs>
  <TitlesOfParts>
    <vt:vector size="48" baseType="lpstr">
      <vt:lpstr>DejaVu Sans</vt:lpstr>
      <vt:lpstr>StarSymbol</vt:lpstr>
      <vt:lpstr>宋体</vt:lpstr>
      <vt:lpstr>Arial</vt:lpstr>
      <vt:lpstr>Calibri</vt:lpstr>
      <vt:lpstr>Constantia</vt:lpstr>
      <vt:lpstr>Wingdings</vt:lpstr>
      <vt:lpstr>Wingdings 2</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漩枫空翔</dc:creator>
  <cp:lastModifiedBy>陈宇翔</cp:lastModifiedBy>
  <cp:revision>1</cp:revision>
  <dcterms:modified xsi:type="dcterms:W3CDTF">2012-11-19T13:45:43Z</dcterms:modified>
</cp:coreProperties>
</file>