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56" r:id="rId2"/>
    <p:sldId id="272" r:id="rId3"/>
    <p:sldId id="273" r:id="rId4"/>
    <p:sldId id="258" r:id="rId5"/>
    <p:sldId id="259" r:id="rId6"/>
    <p:sldId id="261" r:id="rId7"/>
    <p:sldId id="274" r:id="rId8"/>
    <p:sldId id="269" r:id="rId9"/>
    <p:sldId id="263" r:id="rId10"/>
    <p:sldId id="265" r:id="rId11"/>
    <p:sldId id="270" r:id="rId12"/>
    <p:sldId id="271" r:id="rId13"/>
    <p:sldId id="260" r:id="rId14"/>
    <p:sldId id="262" r:id="rId15"/>
    <p:sldId id="275" r:id="rId16"/>
    <p:sldId id="276" r:id="rId17"/>
    <p:sldId id="268"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A645C-74AE-4AFE-9878-D602FDA36BED}" type="datetimeFigureOut">
              <a:rPr lang="zh-CN" altLang="en-US" smtClean="0"/>
              <a:t>2013/7/21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22037-1A50-419F-A41F-ED5045BAD7CA}" type="slidenum">
              <a:rPr lang="zh-CN" altLang="en-US" smtClean="0"/>
              <a:t>‹#›</a:t>
            </a:fld>
            <a:endParaRPr lang="zh-CN" altLang="en-US"/>
          </a:p>
        </p:txBody>
      </p:sp>
    </p:spTree>
    <p:extLst>
      <p:ext uri="{BB962C8B-B14F-4D97-AF65-F5344CB8AC3E}">
        <p14:creationId xmlns:p14="http://schemas.microsoft.com/office/powerpoint/2010/main" val="201095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322037-1A50-419F-A41F-ED5045BAD7CA}" type="slidenum">
              <a:rPr lang="zh-CN" altLang="en-US" smtClean="0"/>
              <a:t>6</a:t>
            </a:fld>
            <a:endParaRPr lang="zh-CN" altLang="en-US"/>
          </a:p>
        </p:txBody>
      </p:sp>
    </p:spTree>
    <p:extLst>
      <p:ext uri="{BB962C8B-B14F-4D97-AF65-F5344CB8AC3E}">
        <p14:creationId xmlns:p14="http://schemas.microsoft.com/office/powerpoint/2010/main" val="414217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5E9AFBA-5E0B-4905-A987-CB6E560F9DBF}" type="datetimeFigureOut">
              <a:rPr lang="zh-CN" altLang="en-US" smtClean="0"/>
              <a:t>2013/7/21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3CD2EF-7A82-4DEF-AC9A-35E9E94F172D}"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80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E9AFBA-5E0B-4905-A987-CB6E560F9DBF}" type="datetimeFigureOut">
              <a:rPr lang="zh-CN" altLang="en-US" smtClean="0"/>
              <a:t>2013/7/21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3CD2EF-7A82-4DEF-AC9A-35E9E94F172D}" type="slidenum">
              <a:rPr lang="zh-CN" altLang="en-US" smtClean="0"/>
              <a:t>‹#›</a:t>
            </a:fld>
            <a:endParaRPr lang="zh-CN" altLang="en-US"/>
          </a:p>
        </p:txBody>
      </p:sp>
    </p:spTree>
    <p:extLst>
      <p:ext uri="{BB962C8B-B14F-4D97-AF65-F5344CB8AC3E}">
        <p14:creationId xmlns:p14="http://schemas.microsoft.com/office/powerpoint/2010/main" val="171168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E9AFBA-5E0B-4905-A987-CB6E560F9DBF}" type="datetimeFigureOut">
              <a:rPr lang="zh-CN" altLang="en-US" smtClean="0"/>
              <a:t>2013/7/21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3CD2EF-7A82-4DEF-AC9A-35E9E94F172D}" type="slidenum">
              <a:rPr lang="zh-CN" altLang="en-US" smtClean="0"/>
              <a:t>‹#›</a:t>
            </a:fld>
            <a:endParaRPr lang="zh-CN" altLang="en-US"/>
          </a:p>
        </p:txBody>
      </p:sp>
    </p:spTree>
    <p:extLst>
      <p:ext uri="{BB962C8B-B14F-4D97-AF65-F5344CB8AC3E}">
        <p14:creationId xmlns:p14="http://schemas.microsoft.com/office/powerpoint/2010/main" val="86102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E9AFBA-5E0B-4905-A987-CB6E560F9DBF}" type="datetimeFigureOut">
              <a:rPr lang="zh-CN" altLang="en-US" smtClean="0"/>
              <a:t>2013/7/21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3CD2EF-7A82-4DEF-AC9A-35E9E94F172D}" type="slidenum">
              <a:rPr lang="zh-CN" altLang="en-US" smtClean="0"/>
              <a:t>‹#›</a:t>
            </a:fld>
            <a:endParaRPr lang="zh-CN" altLang="en-US"/>
          </a:p>
        </p:txBody>
      </p:sp>
    </p:spTree>
    <p:extLst>
      <p:ext uri="{BB962C8B-B14F-4D97-AF65-F5344CB8AC3E}">
        <p14:creationId xmlns:p14="http://schemas.microsoft.com/office/powerpoint/2010/main" val="328860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5E9AFBA-5E0B-4905-A987-CB6E560F9DBF}" type="datetimeFigureOut">
              <a:rPr lang="zh-CN" altLang="en-US" smtClean="0"/>
              <a:t>2013/7/21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3CD2EF-7A82-4DEF-AC9A-35E9E94F172D}"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64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5E9AFBA-5E0B-4905-A987-CB6E560F9DBF}" type="datetimeFigureOut">
              <a:rPr lang="zh-CN" altLang="en-US" smtClean="0"/>
              <a:t>2013/7/21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3CD2EF-7A82-4DEF-AC9A-35E9E94F172D}" type="slidenum">
              <a:rPr lang="zh-CN" altLang="en-US" smtClean="0"/>
              <a:t>‹#›</a:t>
            </a:fld>
            <a:endParaRPr lang="zh-CN" altLang="en-US"/>
          </a:p>
        </p:txBody>
      </p:sp>
    </p:spTree>
    <p:extLst>
      <p:ext uri="{BB962C8B-B14F-4D97-AF65-F5344CB8AC3E}">
        <p14:creationId xmlns:p14="http://schemas.microsoft.com/office/powerpoint/2010/main" val="197176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E9AFBA-5E0B-4905-A987-CB6E560F9DBF}" type="datetimeFigureOut">
              <a:rPr lang="zh-CN" altLang="en-US" smtClean="0"/>
              <a:t>2013/7/21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E3CD2EF-7A82-4DEF-AC9A-35E9E94F172D}" type="slidenum">
              <a:rPr lang="zh-CN" altLang="en-US" smtClean="0"/>
              <a:t>‹#›</a:t>
            </a:fld>
            <a:endParaRPr lang="zh-CN" altLang="en-US"/>
          </a:p>
        </p:txBody>
      </p:sp>
    </p:spTree>
    <p:extLst>
      <p:ext uri="{BB962C8B-B14F-4D97-AF65-F5344CB8AC3E}">
        <p14:creationId xmlns:p14="http://schemas.microsoft.com/office/powerpoint/2010/main" val="290488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5E9AFBA-5E0B-4905-A987-CB6E560F9DBF}" type="datetimeFigureOut">
              <a:rPr lang="zh-CN" altLang="en-US" smtClean="0"/>
              <a:t>2013/7/21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3CD2EF-7A82-4DEF-AC9A-35E9E94F172D}" type="slidenum">
              <a:rPr lang="zh-CN" altLang="en-US" smtClean="0"/>
              <a:t>‹#›</a:t>
            </a:fld>
            <a:endParaRPr lang="zh-CN" altLang="en-US"/>
          </a:p>
        </p:txBody>
      </p:sp>
    </p:spTree>
    <p:extLst>
      <p:ext uri="{BB962C8B-B14F-4D97-AF65-F5344CB8AC3E}">
        <p14:creationId xmlns:p14="http://schemas.microsoft.com/office/powerpoint/2010/main" val="102207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E9AFBA-5E0B-4905-A987-CB6E560F9DBF}" type="datetimeFigureOut">
              <a:rPr lang="zh-CN" altLang="en-US" smtClean="0"/>
              <a:t>2013/7/21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6E3CD2EF-7A82-4DEF-AC9A-35E9E94F172D}" type="slidenum">
              <a:rPr lang="zh-CN" altLang="en-US" smtClean="0"/>
              <a:t>‹#›</a:t>
            </a:fld>
            <a:endParaRPr lang="zh-CN" altLang="en-US"/>
          </a:p>
        </p:txBody>
      </p:sp>
    </p:spTree>
    <p:extLst>
      <p:ext uri="{BB962C8B-B14F-4D97-AF65-F5344CB8AC3E}">
        <p14:creationId xmlns:p14="http://schemas.microsoft.com/office/powerpoint/2010/main" val="174635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5E9AFBA-5E0B-4905-A987-CB6E560F9DBF}" type="datetimeFigureOut">
              <a:rPr lang="zh-CN" altLang="en-US" smtClean="0"/>
              <a:t>2013/7/21</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3CD2EF-7A82-4DEF-AC9A-35E9E94F172D}" type="slidenum">
              <a:rPr lang="zh-CN" altLang="en-US" smtClean="0"/>
              <a:t>‹#›</a:t>
            </a:fld>
            <a:endParaRPr lang="zh-CN" altLang="en-US"/>
          </a:p>
        </p:txBody>
      </p:sp>
    </p:spTree>
    <p:extLst>
      <p:ext uri="{BB962C8B-B14F-4D97-AF65-F5344CB8AC3E}">
        <p14:creationId xmlns:p14="http://schemas.microsoft.com/office/powerpoint/2010/main" val="172259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5E9AFBA-5E0B-4905-A987-CB6E560F9DBF}" type="datetimeFigureOut">
              <a:rPr lang="zh-CN" altLang="en-US" smtClean="0"/>
              <a:t>2013/7/21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3CD2EF-7A82-4DEF-AC9A-35E9E94F172D}" type="slidenum">
              <a:rPr lang="zh-CN" altLang="en-US" smtClean="0"/>
              <a:t>‹#›</a:t>
            </a:fld>
            <a:endParaRPr lang="zh-CN" altLang="en-US"/>
          </a:p>
        </p:txBody>
      </p:sp>
    </p:spTree>
    <p:extLst>
      <p:ext uri="{BB962C8B-B14F-4D97-AF65-F5344CB8AC3E}">
        <p14:creationId xmlns:p14="http://schemas.microsoft.com/office/powerpoint/2010/main" val="364988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5E9AFBA-5E0B-4905-A987-CB6E560F9DBF}" type="datetimeFigureOut">
              <a:rPr lang="zh-CN" altLang="en-US" smtClean="0"/>
              <a:t>2013/7/21</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E3CD2EF-7A82-4DEF-AC9A-35E9E94F172D}"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6587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5038" y="0"/>
            <a:ext cx="7543800" cy="3566160"/>
          </a:xfrm>
        </p:spPr>
        <p:txBody>
          <a:bodyPr>
            <a:normAutofit/>
          </a:bodyPr>
          <a:lstStyle/>
          <a:p>
            <a:r>
              <a:rPr lang="zh-CN" altLang="en-US" smtClean="0">
                <a:effectLst/>
              </a:rPr>
              <a:t>基于</a:t>
            </a:r>
            <a:r>
              <a:rPr lang="en-US" altLang="zh-CN" smtClean="0">
                <a:effectLst/>
              </a:rPr>
              <a:t>HSV</a:t>
            </a:r>
            <a:r>
              <a:rPr lang="zh-CN" altLang="en-US" smtClean="0">
                <a:effectLst/>
              </a:rPr>
              <a:t>的行人比对</a:t>
            </a:r>
            <a:endParaRPr lang="zh-CN" altLang="en-US" dirty="0"/>
          </a:p>
        </p:txBody>
      </p:sp>
      <p:sp>
        <p:nvSpPr>
          <p:cNvPr id="3" name="副标题 2"/>
          <p:cNvSpPr>
            <a:spLocks noGrp="1"/>
          </p:cNvSpPr>
          <p:nvPr>
            <p:ph type="subTitle" idx="1"/>
          </p:nvPr>
        </p:nvSpPr>
        <p:spPr>
          <a:xfrm>
            <a:off x="825038" y="3875964"/>
            <a:ext cx="7543800" cy="1722657"/>
          </a:xfrm>
        </p:spPr>
        <p:txBody>
          <a:bodyPr>
            <a:normAutofit lnSpcReduction="10000"/>
          </a:bodyPr>
          <a:lstStyle/>
          <a:p>
            <a:r>
              <a:rPr lang="en-US" altLang="zh-CN" smtClean="0"/>
              <a:t>Made by				Presented By</a:t>
            </a:r>
          </a:p>
          <a:p>
            <a:r>
              <a:rPr lang="zh-CN" altLang="en-US" smtClean="0"/>
              <a:t>陈宇翔</a:t>
            </a:r>
            <a:r>
              <a:rPr lang="en-US" altLang="zh-CN" smtClean="0"/>
              <a:t>			</a:t>
            </a:r>
            <a:r>
              <a:rPr lang="en-US" altLang="zh-CN" smtClean="0"/>
              <a:t>	</a:t>
            </a:r>
            <a:r>
              <a:rPr lang="zh-CN" altLang="en-US" smtClean="0"/>
              <a:t>刘涛</a:t>
            </a:r>
            <a:endParaRPr lang="en-US" altLang="zh-CN" smtClean="0"/>
          </a:p>
          <a:p>
            <a:r>
              <a:rPr lang="zh-CN" altLang="en-US" smtClean="0"/>
              <a:t>由于本人（陈宇翔）这周有事不在上海，所以请刘涛同学替我进行答辩，实在抱歉，请杨老师见谅。</a:t>
            </a:r>
            <a:endParaRPr lang="en-US" altLang="zh-CN" dirty="0" smtClean="0"/>
          </a:p>
        </p:txBody>
      </p:sp>
    </p:spTree>
    <p:extLst>
      <p:ext uri="{BB962C8B-B14F-4D97-AF65-F5344CB8AC3E}">
        <p14:creationId xmlns:p14="http://schemas.microsoft.com/office/powerpoint/2010/main" val="32048281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60" y="286604"/>
            <a:ext cx="1426374" cy="1450757"/>
          </a:xfrm>
        </p:spPr>
        <p:txBody>
          <a:bodyPr>
            <a:normAutofit/>
          </a:bodyPr>
          <a:lstStyle/>
          <a:p>
            <a:r>
              <a:rPr lang="zh-CN" altLang="en-US" sz="3600" dirty="0" smtClean="0"/>
              <a:t>比对结果</a:t>
            </a:r>
            <a:endParaRPr lang="zh-CN" altLang="en-US" sz="3600" dirty="0"/>
          </a:p>
        </p:txBody>
      </p:sp>
      <p:sp>
        <p:nvSpPr>
          <p:cNvPr id="7" name="Rectangle 2"/>
          <p:cNvSpPr>
            <a:spLocks noChangeArrowheads="1"/>
          </p:cNvSpPr>
          <p:nvPr/>
        </p:nvSpPr>
        <p:spPr bwMode="auto">
          <a:xfrm>
            <a:off x="0" y="105489"/>
            <a:ext cx="22493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不同角度的同一个人的图像比对</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521" y="242529"/>
            <a:ext cx="6057900" cy="5819775"/>
          </a:xfrm>
          <a:prstGeom prst="rect">
            <a:avLst/>
          </a:prstGeom>
        </p:spPr>
      </p:pic>
    </p:spTree>
    <p:extLst>
      <p:ext uri="{BB962C8B-B14F-4D97-AF65-F5344CB8AC3E}">
        <p14:creationId xmlns:p14="http://schemas.microsoft.com/office/powerpoint/2010/main" val="27974845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错误的</a:t>
            </a:r>
            <a:r>
              <a:rPr lang="zh-CN" altLang="en-US" dirty="0"/>
              <a:t>匹配</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851" y="2593074"/>
            <a:ext cx="7577066" cy="2565779"/>
          </a:xfrm>
        </p:spPr>
      </p:pic>
      <p:sp>
        <p:nvSpPr>
          <p:cNvPr id="3" name="矩形 2"/>
          <p:cNvSpPr/>
          <p:nvPr/>
        </p:nvSpPr>
        <p:spPr>
          <a:xfrm>
            <a:off x="1139588" y="1842052"/>
            <a:ext cx="4572000" cy="646331"/>
          </a:xfrm>
          <a:prstGeom prst="rect">
            <a:avLst/>
          </a:prstGeom>
        </p:spPr>
        <p:txBody>
          <a:bodyPr>
            <a:spAutoFit/>
          </a:bodyPr>
          <a:lstStyle/>
          <a:p>
            <a:r>
              <a:rPr lang="zh-CN" altLang="zh-CN" b="1" dirty="0" smtClean="0">
                <a:cs typeface="Times New Roman" panose="02020603050405020304" pitchFamily="18" charset="0"/>
              </a:rPr>
              <a:t>比如第一</a:t>
            </a:r>
            <a:r>
              <a:rPr lang="zh-CN" altLang="zh-CN" b="1" dirty="0">
                <a:cs typeface="Times New Roman" panose="02020603050405020304" pitchFamily="18" charset="0"/>
              </a:rPr>
              <a:t>组的</a:t>
            </a:r>
            <a:r>
              <a:rPr lang="en-US" altLang="zh-CN" b="1" dirty="0">
                <a:cs typeface="Times New Roman" panose="02020603050405020304" pitchFamily="18" charset="0"/>
              </a:rPr>
              <a:t>002.jpg</a:t>
            </a:r>
            <a:r>
              <a:rPr lang="zh-CN" altLang="zh-CN" b="1" dirty="0">
                <a:cs typeface="Times New Roman" panose="02020603050405020304" pitchFamily="18" charset="0"/>
              </a:rPr>
              <a:t>图片和第二组的</a:t>
            </a:r>
            <a:r>
              <a:rPr lang="en-US" altLang="zh-CN" b="1" dirty="0">
                <a:cs typeface="Times New Roman" panose="02020603050405020304" pitchFamily="18" charset="0"/>
              </a:rPr>
              <a:t>002.jpg, 	009.jpg, </a:t>
            </a:r>
            <a:r>
              <a:rPr lang="en-US" altLang="zh-CN" b="1" dirty="0" smtClean="0">
                <a:cs typeface="Times New Roman" panose="02020603050405020304" pitchFamily="18" charset="0"/>
              </a:rPr>
              <a:t> 012.jpg </a:t>
            </a:r>
            <a:r>
              <a:rPr lang="zh-CN" altLang="en-US" b="1" dirty="0" smtClean="0">
                <a:cs typeface="Times New Roman" panose="02020603050405020304" pitchFamily="18" charset="0"/>
              </a:rPr>
              <a:t>匹配。</a:t>
            </a:r>
            <a:endParaRPr lang="zh-CN" altLang="en-US" dirty="0"/>
          </a:p>
        </p:txBody>
      </p:sp>
    </p:spTree>
    <p:extLst>
      <p:ext uri="{BB962C8B-B14F-4D97-AF65-F5344CB8AC3E}">
        <p14:creationId xmlns:p14="http://schemas.microsoft.com/office/powerpoint/2010/main" val="30539565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错误的</a:t>
            </a:r>
            <a:r>
              <a:rPr lang="zh-CN" altLang="en-US" dirty="0"/>
              <a:t>匹配</a:t>
            </a:r>
          </a:p>
        </p:txBody>
      </p:sp>
      <p:sp>
        <p:nvSpPr>
          <p:cNvPr id="3" name="内容占位符 2"/>
          <p:cNvSpPr>
            <a:spLocks noGrp="1"/>
          </p:cNvSpPr>
          <p:nvPr>
            <p:ph idx="1"/>
          </p:nvPr>
        </p:nvSpPr>
        <p:spPr/>
        <p:txBody>
          <a:bodyPr/>
          <a:lstStyle/>
          <a:p>
            <a:r>
              <a:rPr lang="zh-CN" altLang="zh-CN" dirty="0"/>
              <a:t>可能是由于目标图片与原图片还是受到了一定程度的光照影响而使得自身的</a:t>
            </a:r>
            <a:r>
              <a:rPr lang="en-US" altLang="zh-CN" dirty="0"/>
              <a:t>S</a:t>
            </a:r>
            <a:r>
              <a:rPr lang="zh-CN" altLang="zh-CN" dirty="0"/>
              <a:t>（饱和度）属性受到了一定程度上的干扰。同时也由于有的图片的</a:t>
            </a:r>
            <a:r>
              <a:rPr lang="en-US" altLang="zh-CN" dirty="0"/>
              <a:t>HSV</a:t>
            </a:r>
            <a:r>
              <a:rPr lang="zh-CN" altLang="zh-CN" dirty="0"/>
              <a:t>矩阵较为均匀，从而完成了与很多其他矩阵的匹配。虽然两幅图片并不是十分相似，但是可能它们的矩阵构造碰巧满足了</a:t>
            </a:r>
            <a:r>
              <a:rPr lang="en-US" altLang="zh-CN" dirty="0"/>
              <a:t>HSV</a:t>
            </a:r>
            <a:r>
              <a:rPr lang="zh-CN" altLang="zh-CN" dirty="0"/>
              <a:t>中</a:t>
            </a:r>
            <a:r>
              <a:rPr lang="en-US" altLang="zh-CN" dirty="0"/>
              <a:t>Bhattacharyya </a:t>
            </a:r>
            <a:r>
              <a:rPr lang="zh-CN" altLang="zh-CN" dirty="0"/>
              <a:t>距离的条件</a:t>
            </a:r>
            <a:r>
              <a:rPr lang="zh-CN" altLang="zh-CN" dirty="0" smtClean="0"/>
              <a:t>。</a:t>
            </a:r>
            <a:r>
              <a:rPr lang="zh-CN" altLang="en-US" dirty="0"/>
              <a:t>（</a:t>
            </a:r>
            <a:r>
              <a:rPr lang="zh-CN" altLang="en-US" dirty="0" smtClean="0"/>
              <a:t>“万能图片”</a:t>
            </a:r>
            <a:r>
              <a:rPr lang="en-US" altLang="zh-CN" dirty="0" smtClean="0"/>
              <a:t>)</a:t>
            </a:r>
          </a:p>
          <a:p>
            <a:r>
              <a:rPr lang="zh-CN" altLang="en-US" dirty="0"/>
              <a:t>经过</a:t>
            </a:r>
            <a:r>
              <a:rPr lang="zh-CN" altLang="en-US" dirty="0" smtClean="0"/>
              <a:t>与罗若天同学的交流，发现他在使用</a:t>
            </a:r>
            <a:r>
              <a:rPr lang="en-US" altLang="zh-CN" dirty="0" smtClean="0"/>
              <a:t>SIFT</a:t>
            </a:r>
            <a:r>
              <a:rPr lang="zh-CN" altLang="en-US" dirty="0" smtClean="0"/>
              <a:t>算法的时候也出现了很多幅图片都能与某一特定图片匹配的情况，所以，我认为，要想解决这种“万能图片”的问题，需要将若干算法结合起来进行行人比对。</a:t>
            </a:r>
            <a:endParaRPr lang="en-US" altLang="zh-CN" dirty="0" smtClean="0"/>
          </a:p>
          <a:p>
            <a:r>
              <a:rPr lang="zh-CN" altLang="en-US" dirty="0" smtClean="0"/>
              <a:t>但是</a:t>
            </a:r>
            <a:r>
              <a:rPr lang="zh-CN" altLang="zh-CN" dirty="0"/>
              <a:t>从上面的这组图中可以看出，被判定为相似的图像还是有其相似之处的，所以我们勉强可以接受实验中存在的</a:t>
            </a:r>
            <a:r>
              <a:rPr lang="zh-CN" altLang="zh-CN" dirty="0" smtClean="0"/>
              <a:t>误差</a:t>
            </a:r>
            <a:r>
              <a:rPr lang="zh-CN" altLang="en-US" dirty="0" smtClean="0"/>
              <a:t>。</a:t>
            </a:r>
            <a:endParaRPr lang="zh-CN" altLang="en-US" dirty="0"/>
          </a:p>
        </p:txBody>
      </p:sp>
    </p:spTree>
    <p:extLst>
      <p:ext uri="{BB962C8B-B14F-4D97-AF65-F5344CB8AC3E}">
        <p14:creationId xmlns:p14="http://schemas.microsoft.com/office/powerpoint/2010/main" val="14799755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OpenCv</a:t>
            </a:r>
            <a:r>
              <a:rPr lang="zh-CN" altLang="zh-CN" dirty="0"/>
              <a:t>的</a:t>
            </a:r>
            <a:r>
              <a:rPr lang="en-US" altLang="zh-CN" dirty="0"/>
              <a:t>compareHist </a:t>
            </a:r>
            <a:r>
              <a:rPr lang="zh-CN" altLang="zh-CN" dirty="0"/>
              <a:t>执行了具体的直方图对比的任务。该函数提供了</a:t>
            </a:r>
            <a:r>
              <a:rPr lang="en-US" altLang="zh-CN" dirty="0"/>
              <a:t>4</a:t>
            </a:r>
            <a:r>
              <a:rPr lang="zh-CN" altLang="zh-CN" dirty="0"/>
              <a:t>种对比标准来计算</a:t>
            </a:r>
            <a:r>
              <a:rPr lang="zh-CN" altLang="zh-CN" dirty="0" smtClean="0"/>
              <a:t>相似度</a:t>
            </a:r>
            <a:r>
              <a:rPr lang="en-US" altLang="zh-CN" dirty="0" smtClean="0"/>
              <a:t>(</a:t>
            </a:r>
            <a:r>
              <a:rPr lang="zh-CN" altLang="en-US" dirty="0" smtClean="0"/>
              <a:t>详见论文</a:t>
            </a:r>
            <a:r>
              <a:rPr lang="en-US" altLang="zh-CN" dirty="0" smtClean="0"/>
              <a:t>)</a:t>
            </a:r>
            <a:r>
              <a:rPr lang="zh-CN" altLang="zh-CN" dirty="0" smtClean="0"/>
              <a:t>：</a:t>
            </a:r>
            <a:endParaRPr lang="zh-CN" altLang="zh-CN" dirty="0"/>
          </a:p>
          <a:p>
            <a:pPr lvl="0"/>
            <a:r>
              <a:rPr lang="en-US" altLang="zh-CN" dirty="0"/>
              <a:t>Correlation ( </a:t>
            </a:r>
            <a:r>
              <a:rPr lang="en-US" altLang="zh-CN" dirty="0" smtClean="0"/>
              <a:t>CV_COMP_CORREL </a:t>
            </a:r>
            <a:r>
              <a:rPr lang="en-US" altLang="zh-CN" dirty="0" smtClean="0"/>
              <a:t>) </a:t>
            </a:r>
            <a:r>
              <a:rPr lang="zh-CN" altLang="en-US" dirty="0" smtClean="0"/>
              <a:t>（值越大，相似度越高）</a:t>
            </a:r>
            <a:endParaRPr lang="en-US" altLang="zh-CN" dirty="0" smtClean="0"/>
          </a:p>
          <a:p>
            <a:pPr lvl="0"/>
            <a:r>
              <a:rPr lang="en-US" altLang="zh-CN" dirty="0"/>
              <a:t>Intersection ( CV_COMP_INTERSECT </a:t>
            </a:r>
            <a:r>
              <a:rPr lang="en-US" altLang="zh-CN" dirty="0" smtClean="0"/>
              <a:t>)</a:t>
            </a:r>
            <a:r>
              <a:rPr lang="zh-CN" altLang="en-US" dirty="0"/>
              <a:t> （值越大，相似度越高</a:t>
            </a:r>
            <a:r>
              <a:rPr lang="zh-CN" altLang="en-US" dirty="0" smtClean="0"/>
              <a:t>）</a:t>
            </a:r>
            <a:endParaRPr lang="en-US" altLang="zh-CN" dirty="0" smtClean="0"/>
          </a:p>
          <a:p>
            <a:pPr lvl="0"/>
            <a:r>
              <a:rPr lang="en-US" altLang="zh-CN" dirty="0" smtClean="0"/>
              <a:t>Chi-Square </a:t>
            </a:r>
            <a:r>
              <a:rPr lang="en-US" altLang="zh-CN" dirty="0"/>
              <a:t>( CV_COMP_CHISQR </a:t>
            </a:r>
            <a:r>
              <a:rPr lang="en-US" altLang="zh-CN" dirty="0" smtClean="0"/>
              <a:t>)</a:t>
            </a:r>
            <a:r>
              <a:rPr lang="zh-CN" altLang="en-US" dirty="0"/>
              <a:t> （值</a:t>
            </a:r>
            <a:r>
              <a:rPr lang="zh-CN" altLang="en-US" dirty="0" smtClean="0"/>
              <a:t>越小，</a:t>
            </a:r>
            <a:r>
              <a:rPr lang="zh-CN" altLang="en-US" dirty="0"/>
              <a:t>相似度越高</a:t>
            </a:r>
            <a:r>
              <a:rPr lang="zh-CN" altLang="en-US" dirty="0" smtClean="0"/>
              <a:t>）</a:t>
            </a:r>
            <a:endParaRPr lang="en-US" altLang="zh-CN" dirty="0" smtClean="0"/>
          </a:p>
          <a:p>
            <a:r>
              <a:rPr lang="en-US" altLang="zh-CN" dirty="0" smtClean="0"/>
              <a:t>Bhattacharyya </a:t>
            </a:r>
            <a:r>
              <a:rPr lang="zh-CN" altLang="zh-CN" dirty="0"/>
              <a:t>距离</a:t>
            </a:r>
            <a:r>
              <a:rPr lang="en-US" altLang="zh-CN" dirty="0"/>
              <a:t>( CV_COMP_BHATTACHARYYA </a:t>
            </a:r>
            <a:r>
              <a:rPr lang="en-US" altLang="zh-CN" dirty="0" smtClean="0"/>
              <a:t>)</a:t>
            </a:r>
            <a:r>
              <a:rPr lang="zh-CN" altLang="en-US" dirty="0"/>
              <a:t> （值</a:t>
            </a:r>
            <a:r>
              <a:rPr lang="zh-CN" altLang="en-US" dirty="0" smtClean="0"/>
              <a:t>越小，</a:t>
            </a:r>
            <a:r>
              <a:rPr lang="zh-CN" altLang="en-US" dirty="0"/>
              <a:t>相似度越</a:t>
            </a:r>
            <a:r>
              <a:rPr lang="zh-CN" altLang="en-US" dirty="0" smtClean="0"/>
              <a:t>高）</a:t>
            </a:r>
            <a:endParaRPr lang="en-US" altLang="zh-CN" dirty="0" smtClean="0"/>
          </a:p>
          <a:p>
            <a:pPr marL="0" lvl="0" indent="0">
              <a:buNone/>
            </a:pPr>
            <a:endParaRPr lang="en-US" altLang="zh-CN" dirty="0" smtClean="0"/>
          </a:p>
          <a:p>
            <a:pPr lvl="0"/>
            <a:r>
              <a:rPr lang="zh-CN" altLang="zh-CN" dirty="0" smtClean="0"/>
              <a:t>而</a:t>
            </a:r>
            <a:r>
              <a:rPr lang="zh-CN" altLang="zh-CN" dirty="0"/>
              <a:t>我在这个程序中则主要使用了第四个对比标准，其他三个标准我也进行过尝试，效果和第四个方法的效果大致相同。因此，我在想，如果我们可以找到一个算法，将上面四种属性完美地结合起来，应该可以获得更好的比对结果。</a:t>
            </a:r>
          </a:p>
        </p:txBody>
      </p:sp>
    </p:spTree>
    <p:extLst>
      <p:ext uri="{BB962C8B-B14F-4D97-AF65-F5344CB8AC3E}">
        <p14:creationId xmlns:p14="http://schemas.microsoft.com/office/powerpoint/2010/main" val="20049864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a:t>
            </a:r>
            <a:endParaRPr lang="zh-CN" altLang="en-US" dirty="0"/>
          </a:p>
        </p:txBody>
      </p:sp>
      <p:sp>
        <p:nvSpPr>
          <p:cNvPr id="3" name="内容占位符 2"/>
          <p:cNvSpPr>
            <a:spLocks noGrp="1"/>
          </p:cNvSpPr>
          <p:nvPr>
            <p:ph idx="1"/>
          </p:nvPr>
        </p:nvSpPr>
        <p:spPr/>
        <p:txBody>
          <a:bodyPr/>
          <a:lstStyle/>
          <a:p>
            <a:pPr lvl="0"/>
            <a:r>
              <a:rPr lang="zh-CN" altLang="en-US" dirty="0" smtClean="0"/>
              <a:t>也可以综合使用其他方法对这种算法的结果进行修正。</a:t>
            </a:r>
            <a:endParaRPr lang="en-US" altLang="zh-CN" dirty="0" smtClean="0"/>
          </a:p>
          <a:p>
            <a:pPr lvl="0"/>
            <a:r>
              <a:rPr lang="en-US" altLang="zh-CN" dirty="0" smtClean="0"/>
              <a:t>HSV</a:t>
            </a:r>
            <a:r>
              <a:rPr lang="zh-CN" altLang="en-US" dirty="0" smtClean="0"/>
              <a:t>算法</a:t>
            </a:r>
            <a:r>
              <a:rPr lang="zh-CN" altLang="zh-CN" dirty="0" smtClean="0"/>
              <a:t>对颜色敏感，</a:t>
            </a:r>
            <a:r>
              <a:rPr lang="zh-CN" altLang="en-US" dirty="0" smtClean="0"/>
              <a:t>而对图像的纹理、关键点的识别性能不好。</a:t>
            </a:r>
            <a:endParaRPr lang="zh-CN" altLang="zh-CN" dirty="0"/>
          </a:p>
          <a:p>
            <a:pPr lvl="0"/>
            <a:r>
              <a:rPr lang="zh-CN" altLang="en-US" dirty="0" smtClean="0"/>
              <a:t>我现在使用的算法主要是对</a:t>
            </a:r>
            <a:r>
              <a:rPr lang="en-US" altLang="zh-CN" dirty="0" smtClean="0"/>
              <a:t>HSV</a:t>
            </a:r>
            <a:r>
              <a:rPr lang="zh-CN" altLang="en-US" dirty="0" smtClean="0"/>
              <a:t>三个参数进行提取，然后用于图片比对，因此，如果可以综合</a:t>
            </a:r>
            <a:r>
              <a:rPr lang="en-US" altLang="zh-CN" dirty="0" smtClean="0"/>
              <a:t>SIFT</a:t>
            </a:r>
            <a:r>
              <a:rPr lang="zh-CN" altLang="en-US" dirty="0" smtClean="0"/>
              <a:t>等算法的话，就可以扩展比对时可用的参数，并极大地增加比对时的准确率。</a:t>
            </a:r>
            <a:endParaRPr lang="zh-CN" altLang="zh-CN" dirty="0"/>
          </a:p>
        </p:txBody>
      </p:sp>
    </p:spTree>
    <p:extLst>
      <p:ext uri="{BB962C8B-B14F-4D97-AF65-F5344CB8AC3E}">
        <p14:creationId xmlns:p14="http://schemas.microsoft.com/office/powerpoint/2010/main" val="37168611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a:t>
            </a:r>
            <a:endParaRPr lang="zh-CN" altLang="en-US" dirty="0"/>
          </a:p>
        </p:txBody>
      </p:sp>
      <p:sp>
        <p:nvSpPr>
          <p:cNvPr id="3" name="内容占位符 2"/>
          <p:cNvSpPr>
            <a:spLocks noGrp="1"/>
          </p:cNvSpPr>
          <p:nvPr>
            <p:ph idx="1"/>
          </p:nvPr>
        </p:nvSpPr>
        <p:spPr/>
        <p:txBody>
          <a:bodyPr/>
          <a:lstStyle/>
          <a:p>
            <a:pPr marL="201168" lvl="1" indent="0">
              <a:buNone/>
            </a:pPr>
            <a:r>
              <a:rPr lang="zh-CN" altLang="en-US" sz="2000" dirty="0" smtClean="0">
                <a:latin typeface="+mn-ea"/>
              </a:rPr>
              <a:t>同时</a:t>
            </a:r>
            <a:r>
              <a:rPr lang="zh-CN" altLang="zh-CN" sz="2000" dirty="0" smtClean="0">
                <a:latin typeface="+mn-ea"/>
              </a:rPr>
              <a:t>，</a:t>
            </a:r>
            <a:r>
              <a:rPr lang="zh-CN" altLang="zh-CN" sz="2000" dirty="0">
                <a:latin typeface="+mn-ea"/>
              </a:rPr>
              <a:t>这个程序目前还是要先从两个视频中截取图像，然后对图像进行静态比较，这样的话没有办法进一步增强监控的实时性。所以，我认为可以进一步通过对程序的完善，使之具有在播放视频的同时动态比对行人的功能，从而增强行人比对的实时性。</a:t>
            </a:r>
          </a:p>
          <a:p>
            <a:endParaRPr lang="zh-CN" altLang="en-US" dirty="0"/>
          </a:p>
        </p:txBody>
      </p:sp>
    </p:spTree>
    <p:extLst>
      <p:ext uri="{BB962C8B-B14F-4D97-AF65-F5344CB8AC3E}">
        <p14:creationId xmlns:p14="http://schemas.microsoft.com/office/powerpoint/2010/main" val="7948482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展望</a:t>
            </a:r>
            <a:endParaRPr lang="zh-CN" altLang="en-US" dirty="0"/>
          </a:p>
        </p:txBody>
      </p:sp>
      <p:sp>
        <p:nvSpPr>
          <p:cNvPr id="3" name="内容占位符 2"/>
          <p:cNvSpPr>
            <a:spLocks noGrp="1"/>
          </p:cNvSpPr>
          <p:nvPr>
            <p:ph idx="1"/>
          </p:nvPr>
        </p:nvSpPr>
        <p:spPr/>
        <p:txBody>
          <a:bodyPr/>
          <a:lstStyle/>
          <a:p>
            <a:r>
              <a:rPr lang="zh-CN" altLang="zh-CN" dirty="0"/>
              <a:t>我们正处于新一轮科技革命的浪潮中，因此未来的世界中，人类的工作量必将被大大减少，取而代之的是越来越多的计算机来完成我们的很多任务。而基于多监控相机场景的行人比对技术可以配合未来完善的人脸识别系统来维护公共场所的治安，或者是帮助人们寻找自己失散的亲人。所以，这种技术的开发可以在未来进一步解放用于治安的人力资源，对整个社会的发展也具有极其深远的意义。</a:t>
            </a:r>
            <a:endParaRPr lang="zh-CN" altLang="en-US" dirty="0"/>
          </a:p>
        </p:txBody>
      </p:sp>
    </p:spTree>
    <p:extLst>
      <p:ext uri="{BB962C8B-B14F-4D97-AF65-F5344CB8AC3E}">
        <p14:creationId xmlns:p14="http://schemas.microsoft.com/office/powerpoint/2010/main" val="11299177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altLang="zh-CN" sz="6600" dirty="0" smtClean="0"/>
              <a:t>Thanks for Your</a:t>
            </a:r>
          </a:p>
          <a:p>
            <a:r>
              <a:rPr lang="en-US" altLang="zh-CN" sz="6600" dirty="0" smtClean="0"/>
              <a:t>Attention!</a:t>
            </a:r>
            <a:endParaRPr lang="zh-CN" altLang="en-US" sz="6600" dirty="0"/>
          </a:p>
        </p:txBody>
      </p:sp>
    </p:spTree>
    <p:extLst>
      <p:ext uri="{BB962C8B-B14F-4D97-AF65-F5344CB8AC3E}">
        <p14:creationId xmlns:p14="http://schemas.microsoft.com/office/powerpoint/2010/main" val="36332142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实验背景</a:t>
            </a:r>
          </a:p>
        </p:txBody>
      </p:sp>
      <p:sp>
        <p:nvSpPr>
          <p:cNvPr id="3" name="内容占位符 2"/>
          <p:cNvSpPr>
            <a:spLocks noGrp="1"/>
          </p:cNvSpPr>
          <p:nvPr>
            <p:ph idx="1"/>
          </p:nvPr>
        </p:nvSpPr>
        <p:spPr/>
        <p:txBody>
          <a:bodyPr/>
          <a:lstStyle/>
          <a:p>
            <a:r>
              <a:rPr lang="zh-CN" altLang="zh-CN" dirty="0"/>
              <a:t>随着我国在近几年经济的飞速增长，越来越多的人涌入城市。而人们为城市的发展贡献自己力量的同时，伴随而来的是大量人口流动带来的社会治安等问题。随着公共场所监视系统的日趋完善，我们可以获得大量的视频影像资料，从而为识别某一个人在不同镜头下的出现创造了可能</a:t>
            </a:r>
            <a:r>
              <a:rPr lang="zh-CN" altLang="zh-CN" dirty="0" smtClean="0"/>
              <a:t>。</a:t>
            </a:r>
            <a:endParaRPr lang="en-US" altLang="zh-CN" dirty="0" smtClean="0"/>
          </a:p>
          <a:p>
            <a:r>
              <a:rPr lang="zh-CN" altLang="en-US" dirty="0" smtClean="0"/>
              <a:t>我们</a:t>
            </a:r>
            <a:r>
              <a:rPr lang="zh-CN" altLang="en-US" dirty="0"/>
              <a:t>进行</a:t>
            </a:r>
            <a:r>
              <a:rPr lang="zh-CN" altLang="en-US" dirty="0" smtClean="0"/>
              <a:t>的项目</a:t>
            </a:r>
            <a:r>
              <a:rPr lang="zh-CN" altLang="zh-CN" dirty="0" smtClean="0"/>
              <a:t>实现</a:t>
            </a:r>
            <a:r>
              <a:rPr lang="zh-CN" altLang="zh-CN" dirty="0"/>
              <a:t>了基于</a:t>
            </a:r>
            <a:r>
              <a:rPr lang="zh-CN" altLang="zh-CN" dirty="0" smtClean="0"/>
              <a:t>多</a:t>
            </a:r>
            <a:r>
              <a:rPr lang="zh-CN" altLang="en-US" dirty="0"/>
              <a:t>所进行的实验</a:t>
            </a:r>
            <a:r>
              <a:rPr lang="zh-CN" altLang="zh-CN" dirty="0" smtClean="0"/>
              <a:t>监控</a:t>
            </a:r>
            <a:r>
              <a:rPr lang="zh-CN" altLang="zh-CN" dirty="0"/>
              <a:t>相机场景的行人比对技术，</a:t>
            </a:r>
            <a:r>
              <a:rPr lang="zh-CN" altLang="zh-CN" dirty="0" smtClean="0"/>
              <a:t>而</a:t>
            </a:r>
            <a:r>
              <a:rPr lang="zh-CN" altLang="en-US" dirty="0" smtClean="0"/>
              <a:t>我所进行的部分</a:t>
            </a:r>
            <a:r>
              <a:rPr lang="zh-CN" altLang="zh-CN" dirty="0" smtClean="0"/>
              <a:t>将</a:t>
            </a:r>
            <a:r>
              <a:rPr lang="zh-CN" altLang="zh-CN" dirty="0"/>
              <a:t>主要介绍该技术基于</a:t>
            </a:r>
            <a:r>
              <a:rPr lang="en-US" altLang="zh-CN" dirty="0"/>
              <a:t>HSV</a:t>
            </a:r>
            <a:r>
              <a:rPr lang="zh-CN" altLang="zh-CN" dirty="0"/>
              <a:t>算法的原理和实现。</a:t>
            </a:r>
            <a:endParaRPr lang="zh-CN" altLang="en-US" dirty="0"/>
          </a:p>
        </p:txBody>
      </p:sp>
    </p:spTree>
    <p:extLst>
      <p:ext uri="{BB962C8B-B14F-4D97-AF65-F5344CB8AC3E}">
        <p14:creationId xmlns:p14="http://schemas.microsoft.com/office/powerpoint/2010/main" val="21671428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HSV</a:t>
            </a:r>
            <a:r>
              <a:rPr lang="zh-CN" altLang="en-US" dirty="0" smtClean="0"/>
              <a:t>算法实现思路</a:t>
            </a:r>
            <a:endParaRPr lang="zh-CN" altLang="en-US" dirty="0"/>
          </a:p>
        </p:txBody>
      </p:sp>
      <p:sp>
        <p:nvSpPr>
          <p:cNvPr id="3" name="内容占位符 2"/>
          <p:cNvSpPr>
            <a:spLocks noGrp="1"/>
          </p:cNvSpPr>
          <p:nvPr>
            <p:ph idx="1"/>
          </p:nvPr>
        </p:nvSpPr>
        <p:spPr/>
        <p:txBody>
          <a:bodyPr/>
          <a:lstStyle/>
          <a:p>
            <a:r>
              <a:rPr lang="zh-CN" altLang="zh-CN" dirty="0" smtClean="0"/>
              <a:t>由于</a:t>
            </a:r>
            <a:r>
              <a:rPr lang="en-US" altLang="zh-CN" dirty="0"/>
              <a:t>HSV</a:t>
            </a:r>
            <a:r>
              <a:rPr lang="zh-CN" altLang="zh-CN" dirty="0"/>
              <a:t>中的亮度（明度）</a:t>
            </a:r>
            <a:r>
              <a:rPr lang="en-US" altLang="zh-CN" dirty="0"/>
              <a:t>V</a:t>
            </a:r>
            <a:r>
              <a:rPr lang="zh-CN" altLang="zh-CN" dirty="0"/>
              <a:t>表示了整幅图片的明暗程度，</a:t>
            </a:r>
            <a:r>
              <a:rPr lang="zh-CN" altLang="zh-CN" dirty="0" smtClean="0"/>
              <a:t>因此</a:t>
            </a:r>
            <a:r>
              <a:rPr lang="zh-CN" altLang="en-US" dirty="0"/>
              <a:t>，</a:t>
            </a:r>
            <a:r>
              <a:rPr lang="zh-CN" altLang="zh-CN" dirty="0" smtClean="0"/>
              <a:t>只需</a:t>
            </a:r>
            <a:r>
              <a:rPr lang="zh-CN" altLang="zh-CN" dirty="0"/>
              <a:t>要将</a:t>
            </a:r>
            <a:r>
              <a:rPr lang="en-US" altLang="zh-CN" dirty="0"/>
              <a:t>HSV</a:t>
            </a:r>
            <a:r>
              <a:rPr lang="zh-CN" altLang="zh-CN" dirty="0"/>
              <a:t>三个属性中的</a:t>
            </a:r>
            <a:r>
              <a:rPr lang="en-US" altLang="zh-CN" dirty="0"/>
              <a:t>V</a:t>
            </a:r>
            <a:r>
              <a:rPr lang="zh-CN" altLang="zh-CN" dirty="0"/>
              <a:t>属性</a:t>
            </a:r>
            <a:r>
              <a:rPr lang="zh-CN" altLang="zh-CN" dirty="0" smtClean="0"/>
              <a:t>去掉，就</a:t>
            </a:r>
            <a:r>
              <a:rPr lang="zh-CN" altLang="en-US" dirty="0" smtClean="0"/>
              <a:t>可以</a:t>
            </a:r>
            <a:r>
              <a:rPr lang="zh-CN" altLang="zh-CN" dirty="0" smtClean="0"/>
              <a:t>避免由于背景</a:t>
            </a:r>
            <a:r>
              <a:rPr lang="zh-CN" altLang="en-US" dirty="0" smtClean="0"/>
              <a:t>的明暗不同</a:t>
            </a:r>
            <a:r>
              <a:rPr lang="zh-CN" altLang="zh-CN" dirty="0" smtClean="0"/>
              <a:t>导致</a:t>
            </a:r>
            <a:r>
              <a:rPr lang="zh-CN" altLang="zh-CN" dirty="0"/>
              <a:t>的对整幅图片的干扰问题</a:t>
            </a:r>
            <a:r>
              <a:rPr lang="zh-CN" altLang="zh-CN" dirty="0" smtClean="0"/>
              <a:t>。</a:t>
            </a:r>
            <a:endParaRPr lang="en-US" altLang="zh-CN" dirty="0" smtClean="0"/>
          </a:p>
          <a:p>
            <a:r>
              <a:rPr lang="zh-CN" altLang="zh-CN" dirty="0" smtClean="0"/>
              <a:t>而</a:t>
            </a:r>
            <a:r>
              <a:rPr lang="zh-CN" altLang="zh-CN" dirty="0"/>
              <a:t>由于去掉</a:t>
            </a:r>
            <a:r>
              <a:rPr lang="en-US" altLang="zh-CN" dirty="0"/>
              <a:t>V</a:t>
            </a:r>
            <a:r>
              <a:rPr lang="zh-CN" altLang="zh-CN" dirty="0"/>
              <a:t>属性可以极大程度上减轻行人比对时光线的明暗对画面的干扰，所以我的这个算法中也只使用了</a:t>
            </a:r>
            <a:r>
              <a:rPr lang="en-US" altLang="zh-CN" dirty="0"/>
              <a:t>HS</a:t>
            </a:r>
            <a:r>
              <a:rPr lang="zh-CN" altLang="zh-CN" dirty="0"/>
              <a:t>两个属性。这样的话，事实上，由于背景的干扰已经不明显了，因此这个程序也可以不进行前景分割了，只需要将要比对的图片输入即可。这样，通过将图像化为二维的直方图矩阵并进行比较，选出与原图最为贴近的几幅图像即</a:t>
            </a:r>
            <a:r>
              <a:rPr lang="zh-CN" altLang="zh-CN" dirty="0" smtClean="0"/>
              <a:t>可</a:t>
            </a:r>
            <a:r>
              <a:rPr lang="zh-CN" altLang="en-US" dirty="0"/>
              <a:t>。</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1322564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HSV</a:t>
            </a:r>
            <a:r>
              <a:rPr lang="zh-CN" altLang="en-US" dirty="0" smtClean="0"/>
              <a:t>对于行人检测的优点</a:t>
            </a:r>
            <a:endParaRPr lang="zh-CN" altLang="en-US" dirty="0"/>
          </a:p>
        </p:txBody>
      </p:sp>
      <p:sp>
        <p:nvSpPr>
          <p:cNvPr id="3" name="内容占位符 2"/>
          <p:cNvSpPr>
            <a:spLocks noGrp="1"/>
          </p:cNvSpPr>
          <p:nvPr>
            <p:ph idx="1"/>
          </p:nvPr>
        </p:nvSpPr>
        <p:spPr/>
        <p:txBody>
          <a:bodyPr/>
          <a:lstStyle/>
          <a:p>
            <a:r>
              <a:rPr lang="en-US" altLang="zh-CN" dirty="0"/>
              <a:t>HSV</a:t>
            </a:r>
            <a:r>
              <a:rPr lang="zh-CN" altLang="zh-CN" dirty="0"/>
              <a:t>是一种比较直观的模型，选用</a:t>
            </a:r>
            <a:r>
              <a:rPr lang="en-US" altLang="zh-CN" dirty="0"/>
              <a:t>HSV</a:t>
            </a:r>
            <a:r>
              <a:rPr lang="zh-CN" altLang="zh-CN" dirty="0"/>
              <a:t>算法能比较直观地从色调、饱和度、亮度三个方面对一张图像进行分解。</a:t>
            </a:r>
            <a:endParaRPr lang="en-US" altLang="zh-CN" dirty="0" smtClean="0"/>
          </a:p>
          <a:p>
            <a:r>
              <a:rPr lang="zh-CN" altLang="en-US" dirty="0" smtClean="0"/>
              <a:t>同时，</a:t>
            </a:r>
            <a:r>
              <a:rPr lang="en-US" altLang="zh-CN" dirty="0" smtClean="0"/>
              <a:t>HSV</a:t>
            </a:r>
            <a:r>
              <a:rPr lang="zh-CN" altLang="en-US" dirty="0" smtClean="0"/>
              <a:t>可以</a:t>
            </a:r>
            <a:r>
              <a:rPr lang="zh-CN" altLang="zh-CN" dirty="0" smtClean="0"/>
              <a:t>通过</a:t>
            </a:r>
            <a:r>
              <a:rPr lang="zh-CN" altLang="zh-CN" dirty="0"/>
              <a:t>对</a:t>
            </a:r>
            <a:r>
              <a:rPr lang="zh-CN" altLang="zh-CN" dirty="0" smtClean="0"/>
              <a:t>亮度</a:t>
            </a:r>
            <a:r>
              <a:rPr lang="en-US" altLang="zh-CN" dirty="0" smtClean="0"/>
              <a:t>V</a:t>
            </a:r>
            <a:r>
              <a:rPr lang="zh-CN" altLang="en-US" dirty="0" smtClean="0"/>
              <a:t>这个参数</a:t>
            </a:r>
            <a:r>
              <a:rPr lang="zh-CN" altLang="zh-CN" dirty="0" smtClean="0"/>
              <a:t>的</a:t>
            </a:r>
            <a:r>
              <a:rPr lang="zh-CN" altLang="zh-CN" dirty="0"/>
              <a:t>取舍来避免背景的明暗对比对结果的影响。</a:t>
            </a:r>
            <a:endParaRPr lang="zh-CN" altLang="en-US" dirty="0"/>
          </a:p>
        </p:txBody>
      </p:sp>
      <p:pic>
        <p:nvPicPr>
          <p:cNvPr id="4" name="图片 3" descr="http://h.hiphotos.baidu.com/baike/pic/item/b151f8198618367ab5bcd4792e738bd4b31ce559.jpg"/>
          <p:cNvPicPr/>
          <p:nvPr/>
        </p:nvPicPr>
        <p:blipFill>
          <a:blip r:embed="rId2">
            <a:extLst>
              <a:ext uri="{28A0092B-C50C-407E-A947-70E740481C1C}">
                <a14:useLocalDpi xmlns:a14="http://schemas.microsoft.com/office/drawing/2010/main" val="0"/>
              </a:ext>
            </a:extLst>
          </a:blip>
          <a:srcRect/>
          <a:stretch>
            <a:fillRect/>
          </a:stretch>
        </p:blipFill>
        <p:spPr bwMode="auto">
          <a:xfrm>
            <a:off x="5070854" y="3043877"/>
            <a:ext cx="2305050" cy="2571750"/>
          </a:xfrm>
          <a:prstGeom prst="rect">
            <a:avLst/>
          </a:prstGeom>
          <a:noFill/>
          <a:ln>
            <a:noFill/>
          </a:ln>
        </p:spPr>
      </p:pic>
    </p:spTree>
    <p:extLst>
      <p:ext uri="{BB962C8B-B14F-4D97-AF65-F5344CB8AC3E}">
        <p14:creationId xmlns:p14="http://schemas.microsoft.com/office/powerpoint/2010/main" val="42072264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HSV</a:t>
            </a:r>
            <a:r>
              <a:rPr lang="zh-CN" altLang="en-US" dirty="0" smtClean="0"/>
              <a:t>对于</a:t>
            </a:r>
            <a:r>
              <a:rPr lang="zh-CN" altLang="en-US" dirty="0"/>
              <a:t>行人检测</a:t>
            </a:r>
            <a:r>
              <a:rPr lang="zh-CN" altLang="en-US" dirty="0" smtClean="0"/>
              <a:t>的缺点</a:t>
            </a:r>
            <a:endParaRPr lang="zh-CN" altLang="en-US" dirty="0"/>
          </a:p>
        </p:txBody>
      </p:sp>
      <p:sp>
        <p:nvSpPr>
          <p:cNvPr id="3" name="内容占位符 2"/>
          <p:cNvSpPr>
            <a:spLocks noGrp="1"/>
          </p:cNvSpPr>
          <p:nvPr>
            <p:ph idx="1"/>
          </p:nvPr>
        </p:nvSpPr>
        <p:spPr/>
        <p:txBody>
          <a:bodyPr/>
          <a:lstStyle/>
          <a:p>
            <a:r>
              <a:rPr lang="zh-CN" altLang="en-US" dirty="0" smtClean="0"/>
              <a:t>对细节的比对方面不好：</a:t>
            </a:r>
            <a:endParaRPr lang="en-US" altLang="zh-CN" dirty="0" smtClean="0"/>
          </a:p>
          <a:p>
            <a:r>
              <a:rPr lang="en-US" altLang="zh-CN" dirty="0" smtClean="0"/>
              <a:t>HSV</a:t>
            </a:r>
            <a:r>
              <a:rPr lang="zh-CN" altLang="en-US" dirty="0" smtClean="0"/>
              <a:t>是基于把颜色分成</a:t>
            </a:r>
            <a:r>
              <a:rPr lang="en-US" altLang="zh-CN" dirty="0" smtClean="0"/>
              <a:t>H</a:t>
            </a:r>
            <a:r>
              <a:rPr lang="zh-CN" altLang="en-US" dirty="0" smtClean="0"/>
              <a:t>、</a:t>
            </a:r>
            <a:r>
              <a:rPr lang="en-US" altLang="zh-CN" dirty="0" smtClean="0"/>
              <a:t>S</a:t>
            </a:r>
            <a:r>
              <a:rPr lang="zh-CN" altLang="en-US" dirty="0" smtClean="0"/>
              <a:t>、</a:t>
            </a:r>
            <a:r>
              <a:rPr lang="en-US" altLang="zh-CN" dirty="0" smtClean="0"/>
              <a:t>V</a:t>
            </a:r>
            <a:r>
              <a:rPr lang="zh-CN" altLang="en-US" dirty="0"/>
              <a:t>三</a:t>
            </a:r>
            <a:r>
              <a:rPr lang="zh-CN" altLang="en-US" dirty="0" smtClean="0"/>
              <a:t>个方面来对比的，所以对于两幅图片的比较小的细节差异无法准确地识别。也存在两幅图片轮廓差异很大，但是由于颜色分布比较相似而导致的误判的可能性。</a:t>
            </a:r>
            <a:endParaRPr lang="en-US" altLang="zh-CN" dirty="0" smtClean="0"/>
          </a:p>
          <a:p>
            <a:r>
              <a:rPr lang="zh-CN" altLang="en-US" dirty="0"/>
              <a:t>如果想</a:t>
            </a:r>
            <a:r>
              <a:rPr lang="zh-CN" altLang="en-US" dirty="0" smtClean="0"/>
              <a:t>对细节方面进行比对，应该采用</a:t>
            </a:r>
            <a:r>
              <a:rPr lang="en-US" altLang="zh-CN" dirty="0" smtClean="0"/>
              <a:t>SIFT</a:t>
            </a:r>
            <a:r>
              <a:rPr lang="zh-CN" altLang="en-US" dirty="0" smtClean="0"/>
              <a:t>方法。</a:t>
            </a:r>
            <a:endParaRPr lang="zh-CN" altLang="en-US" dirty="0"/>
          </a:p>
        </p:txBody>
      </p:sp>
    </p:spTree>
    <p:extLst>
      <p:ext uri="{BB962C8B-B14F-4D97-AF65-F5344CB8AC3E}">
        <p14:creationId xmlns:p14="http://schemas.microsoft.com/office/powerpoint/2010/main" val="1921825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比对图片的方法</a:t>
            </a:r>
            <a:endParaRPr lang="zh-CN" altLang="en-US" dirty="0"/>
          </a:p>
        </p:txBody>
      </p:sp>
      <p:sp>
        <p:nvSpPr>
          <p:cNvPr id="3" name="内容占位符 2"/>
          <p:cNvSpPr>
            <a:spLocks noGrp="1"/>
          </p:cNvSpPr>
          <p:nvPr>
            <p:ph idx="1"/>
          </p:nvPr>
        </p:nvSpPr>
        <p:spPr/>
        <p:txBody>
          <a:bodyPr/>
          <a:lstStyle/>
          <a:p>
            <a:r>
              <a:rPr lang="zh-CN" altLang="en-US" dirty="0" smtClean="0"/>
              <a:t>将图片进行</a:t>
            </a:r>
            <a:r>
              <a:rPr lang="en-US" altLang="zh-CN" dirty="0" smtClean="0"/>
              <a:t>HSV</a:t>
            </a:r>
            <a:r>
              <a:rPr lang="zh-CN" altLang="en-US" dirty="0" smtClean="0"/>
              <a:t>分解，然后为了消除图片亮度对比对结果的影响，我们只计算每幅图片对应的</a:t>
            </a:r>
            <a:r>
              <a:rPr lang="en-US" altLang="zh-CN" dirty="0" smtClean="0"/>
              <a:t>HS</a:t>
            </a:r>
            <a:r>
              <a:rPr lang="zh-CN" altLang="en-US" dirty="0" smtClean="0"/>
              <a:t>二维矩阵。</a:t>
            </a:r>
            <a:endParaRPr lang="en-US" altLang="zh-CN" dirty="0" smtClean="0"/>
          </a:p>
          <a:p>
            <a:r>
              <a:rPr lang="zh-CN" altLang="en-US" dirty="0" smtClean="0"/>
              <a:t>为了使图片的比对准确性更高，我们将整幅图片分成上下两部分，分别计算上下部分的</a:t>
            </a:r>
            <a:r>
              <a:rPr lang="en-US" altLang="zh-CN" dirty="0" smtClean="0"/>
              <a:t>HS</a:t>
            </a:r>
            <a:r>
              <a:rPr lang="zh-CN" altLang="en-US" dirty="0" smtClean="0"/>
              <a:t>矩阵</a:t>
            </a:r>
            <a:r>
              <a:rPr lang="zh-CN" altLang="en-US" dirty="0" smtClean="0"/>
              <a:t>。然后对每组图片的上下两部分分别进行比较，得出最终结果。</a:t>
            </a:r>
            <a:endParaRPr lang="en-US" altLang="zh-CN" dirty="0" smtClean="0"/>
          </a:p>
          <a:p>
            <a:r>
              <a:rPr lang="zh-CN" altLang="en-US" dirty="0"/>
              <a:t>经过我</a:t>
            </a:r>
            <a:r>
              <a:rPr lang="zh-CN" altLang="en-US" dirty="0" smtClean="0"/>
              <a:t>的测试，我选择计算两个</a:t>
            </a:r>
            <a:r>
              <a:rPr lang="zh-CN" altLang="en-US" dirty="0" smtClean="0"/>
              <a:t>对应</a:t>
            </a:r>
            <a:r>
              <a:rPr lang="en-US" altLang="zh-CN" dirty="0" smtClean="0"/>
              <a:t>HS</a:t>
            </a:r>
            <a:r>
              <a:rPr lang="zh-CN" altLang="en-US" dirty="0" smtClean="0"/>
              <a:t>矩阵</a:t>
            </a:r>
            <a:r>
              <a:rPr lang="en-US" altLang="zh-CN" dirty="0" smtClean="0"/>
              <a:t>Bhattacharyya</a:t>
            </a:r>
            <a:r>
              <a:rPr lang="zh-CN" altLang="en-US" dirty="0" smtClean="0"/>
              <a:t>距离的方法来比对两幅图片的相似度。其中，</a:t>
            </a:r>
            <a:r>
              <a:rPr lang="en-US" altLang="zh-CN" dirty="0" smtClean="0"/>
              <a:t>Bhattacharyya</a:t>
            </a:r>
            <a:r>
              <a:rPr lang="zh-CN" altLang="en-US" dirty="0" smtClean="0"/>
              <a:t>距离越大，说明两幅图片越相似。然后将上下两部分的</a:t>
            </a:r>
            <a:r>
              <a:rPr lang="en-US" altLang="zh-CN" dirty="0" smtClean="0"/>
              <a:t>Bhattacharyya</a:t>
            </a:r>
            <a:r>
              <a:rPr lang="zh-CN" altLang="en-US" dirty="0" smtClean="0"/>
              <a:t>距离综合起来对图片相似度进行分析。</a:t>
            </a:r>
            <a:endParaRPr lang="en-US" altLang="zh-CN" dirty="0" smtClean="0"/>
          </a:p>
        </p:txBody>
      </p:sp>
    </p:spTree>
    <p:extLst>
      <p:ext uri="{BB962C8B-B14F-4D97-AF65-F5344CB8AC3E}">
        <p14:creationId xmlns:p14="http://schemas.microsoft.com/office/powerpoint/2010/main" val="35760330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kern="100" dirty="0">
                <a:latin typeface="Calibri" panose="020F0502020204030204" pitchFamily="34" charset="0"/>
                <a:ea typeface="黑体" panose="02010609060101010101" pitchFamily="49" charset="-122"/>
                <a:cs typeface="Times New Roman" panose="02020603050405020304" pitchFamily="18" charset="0"/>
              </a:rPr>
              <a:t>程序实现的基本步骤</a:t>
            </a:r>
            <a:endParaRPr lang="zh-CN" altLang="en-US" dirty="0"/>
          </a:p>
        </p:txBody>
      </p:sp>
      <p:sp>
        <p:nvSpPr>
          <p:cNvPr id="3" name="内容占位符 2"/>
          <p:cNvSpPr>
            <a:spLocks noGrp="1"/>
          </p:cNvSpPr>
          <p:nvPr>
            <p:ph idx="1"/>
          </p:nvPr>
        </p:nvSpPr>
        <p:spPr/>
        <p:txBody>
          <a:bodyPr/>
          <a:lstStyle/>
          <a:p>
            <a:pPr lvl="1"/>
            <a:r>
              <a:rPr lang="zh-CN" altLang="en-US" sz="2000" kern="100" dirty="0" smtClean="0">
                <a:latin typeface="+mn-ea"/>
                <a:cs typeface="Times New Roman" panose="02020603050405020304" pitchFamily="18" charset="0"/>
              </a:rPr>
              <a:t>（</a:t>
            </a:r>
            <a:r>
              <a:rPr lang="en-US" altLang="zh-CN" sz="2000" kern="100" dirty="0" smtClean="0">
                <a:latin typeface="+mn-ea"/>
                <a:cs typeface="Times New Roman" panose="02020603050405020304" pitchFamily="18" charset="0"/>
              </a:rPr>
              <a:t>1</a:t>
            </a:r>
            <a:r>
              <a:rPr lang="zh-CN" altLang="en-US" sz="2000" kern="100" dirty="0" smtClean="0">
                <a:latin typeface="+mn-ea"/>
                <a:cs typeface="Times New Roman" panose="02020603050405020304" pitchFamily="18" charset="0"/>
              </a:rPr>
              <a:t>）</a:t>
            </a:r>
            <a:r>
              <a:rPr lang="zh-CN" altLang="zh-CN" sz="2000" kern="100" dirty="0" smtClean="0">
                <a:latin typeface="+mn-ea"/>
                <a:cs typeface="Times New Roman" panose="02020603050405020304" pitchFamily="18" charset="0"/>
              </a:rPr>
              <a:t>首先将</a:t>
            </a:r>
            <a:r>
              <a:rPr lang="zh-CN" altLang="zh-CN" sz="2000" kern="100" dirty="0">
                <a:latin typeface="+mn-ea"/>
                <a:cs typeface="Times New Roman" panose="02020603050405020304" pitchFamily="18" charset="0"/>
              </a:rPr>
              <a:t>我们</a:t>
            </a:r>
            <a:r>
              <a:rPr lang="zh-CN" altLang="zh-CN" sz="2000" kern="100" dirty="0" smtClean="0">
                <a:latin typeface="+mn-ea"/>
                <a:cs typeface="Times New Roman" panose="02020603050405020304" pitchFamily="18" charset="0"/>
              </a:rPr>
              <a:t>所得</a:t>
            </a:r>
            <a:r>
              <a:rPr lang="zh-CN" altLang="zh-CN" sz="2000" kern="100" dirty="0">
                <a:latin typeface="+mn-ea"/>
                <a:cs typeface="Times New Roman" panose="02020603050405020304" pitchFamily="18" charset="0"/>
              </a:rPr>
              <a:t>到的</a:t>
            </a:r>
            <a:r>
              <a:rPr lang="zh-CN" altLang="zh-CN" sz="2000" kern="100" dirty="0" smtClean="0">
                <a:latin typeface="+mn-ea"/>
                <a:cs typeface="Times New Roman" panose="02020603050405020304" pitchFamily="18" charset="0"/>
              </a:rPr>
              <a:t>视频使用</a:t>
            </a:r>
            <a:r>
              <a:rPr lang="zh-CN" altLang="zh-CN" sz="2000" kern="100" dirty="0">
                <a:latin typeface="+mn-ea"/>
                <a:cs typeface="Times New Roman" panose="02020603050405020304" pitchFamily="18" charset="0"/>
              </a:rPr>
              <a:t>截图程序不断地得到行人的前景</a:t>
            </a:r>
            <a:r>
              <a:rPr lang="zh-CN" altLang="zh-CN" sz="2000" kern="100" dirty="0" smtClean="0">
                <a:latin typeface="+mn-ea"/>
                <a:cs typeface="Times New Roman" panose="02020603050405020304" pitchFamily="18" charset="0"/>
              </a:rPr>
              <a:t>图片</a:t>
            </a:r>
            <a:r>
              <a:rPr lang="zh-CN" altLang="en-US" sz="2000" kern="100" dirty="0">
                <a:latin typeface="+mn-ea"/>
                <a:cs typeface="Times New Roman" panose="02020603050405020304" pitchFamily="18" charset="0"/>
              </a:rPr>
              <a:t>。</a:t>
            </a:r>
            <a:endParaRPr lang="en-US" altLang="zh-CN" sz="2000" kern="100" dirty="0" smtClean="0">
              <a:latin typeface="+mn-ea"/>
              <a:cs typeface="Times New Roman" panose="02020603050405020304" pitchFamily="18" charset="0"/>
            </a:endParaRPr>
          </a:p>
          <a:p>
            <a:pPr lvl="1"/>
            <a:endParaRPr lang="en-US" altLang="zh-CN" sz="2000" kern="100" dirty="0">
              <a:latin typeface="+mn-ea"/>
              <a:cs typeface="Times New Roman" panose="02020603050405020304" pitchFamily="18" charset="0"/>
            </a:endParaRPr>
          </a:p>
          <a:p>
            <a:pPr lvl="1"/>
            <a:endParaRPr lang="zh-CN" altLang="zh-CN" sz="2000" kern="100" dirty="0">
              <a:latin typeface="+mn-ea"/>
              <a:cs typeface="Times New Roman" panose="02020603050405020304" pitchFamily="18" charset="0"/>
            </a:endParaRPr>
          </a:p>
          <a:p>
            <a:pPr lvl="1"/>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2</a:t>
            </a:r>
            <a:r>
              <a:rPr lang="zh-CN" altLang="zh-CN" sz="2000" kern="100" dirty="0">
                <a:latin typeface="+mn-ea"/>
                <a:cs typeface="Times New Roman" panose="02020603050405020304" pitchFamily="18" charset="0"/>
              </a:rPr>
              <a:t>）然后我们将得到的行人图片放缩至合适大小，并使用</a:t>
            </a:r>
            <a:r>
              <a:rPr lang="en-US" altLang="zh-CN" sz="2000" kern="100" dirty="0">
                <a:latin typeface="+mn-ea"/>
                <a:cs typeface="Times New Roman" panose="02020603050405020304" pitchFamily="18" charset="0"/>
              </a:rPr>
              <a:t>HSV</a:t>
            </a:r>
            <a:r>
              <a:rPr lang="zh-CN" altLang="zh-CN" sz="2000" kern="100" dirty="0">
                <a:latin typeface="+mn-ea"/>
                <a:cs typeface="Times New Roman" panose="02020603050405020304" pitchFamily="18" charset="0"/>
              </a:rPr>
              <a:t>算法加以比</a:t>
            </a:r>
            <a:r>
              <a:rPr lang="zh-CN" altLang="zh-CN" sz="2000" kern="100" dirty="0" smtClean="0">
                <a:latin typeface="+mn-ea"/>
                <a:cs typeface="Times New Roman" panose="02020603050405020304" pitchFamily="18" charset="0"/>
              </a:rPr>
              <a:t>对</a:t>
            </a:r>
            <a:endParaRPr lang="en-US" altLang="zh-CN" sz="2000" kern="100" dirty="0" smtClean="0">
              <a:latin typeface="+mn-ea"/>
              <a:cs typeface="Times New Roman" panose="02020603050405020304" pitchFamily="18" charset="0"/>
            </a:endParaRPr>
          </a:p>
          <a:p>
            <a:pPr lvl="1"/>
            <a:endParaRPr lang="en-US" altLang="zh-CN" sz="2000" kern="100" dirty="0">
              <a:latin typeface="+mn-ea"/>
              <a:cs typeface="Times New Roman" panose="02020603050405020304" pitchFamily="18" charset="0"/>
            </a:endParaRPr>
          </a:p>
          <a:p>
            <a:pPr lvl="1"/>
            <a:endParaRPr lang="zh-CN" altLang="zh-CN" sz="2000" kern="100" dirty="0">
              <a:latin typeface="+mn-ea"/>
              <a:cs typeface="Times New Roman" panose="02020603050405020304" pitchFamily="18" charset="0"/>
            </a:endParaRPr>
          </a:p>
          <a:p>
            <a:pPr lvl="1"/>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3</a:t>
            </a:r>
            <a:r>
              <a:rPr lang="zh-CN" altLang="zh-CN" sz="2000" kern="100" dirty="0">
                <a:latin typeface="+mn-ea"/>
                <a:cs typeface="Times New Roman" panose="02020603050405020304" pitchFamily="18" charset="0"/>
              </a:rPr>
              <a:t>）将与原图接近的图片编号输出并与实际情况对比</a:t>
            </a:r>
          </a:p>
          <a:p>
            <a:endParaRPr lang="zh-CN" altLang="en-US" dirty="0"/>
          </a:p>
        </p:txBody>
      </p:sp>
    </p:spTree>
    <p:extLst>
      <p:ext uri="{BB962C8B-B14F-4D97-AF65-F5344CB8AC3E}">
        <p14:creationId xmlns:p14="http://schemas.microsoft.com/office/powerpoint/2010/main" val="32009405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a:t>Bhattacharyya </a:t>
            </a:r>
            <a:r>
              <a:rPr lang="zh-CN" altLang="zh-CN" dirty="0" smtClean="0"/>
              <a:t>距离</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lvl="0"/>
                <a:r>
                  <a:rPr lang="en-US" altLang="zh-CN" dirty="0"/>
                  <a:t>Bhattacharyya </a:t>
                </a:r>
                <a:r>
                  <a:rPr lang="zh-CN" altLang="zh-CN" dirty="0"/>
                  <a:t>距离</a:t>
                </a:r>
                <a:r>
                  <a:rPr lang="en-US" altLang="zh-CN" dirty="0"/>
                  <a:t>( CV_COMP_BHATTACHARYYA )</a:t>
                </a:r>
                <a:endParaRPr lang="zh-CN" altLang="zh-CN" dirty="0"/>
              </a:p>
              <a:p>
                <a14:m>
                  <m:oMath xmlns:m="http://schemas.openxmlformats.org/officeDocument/2006/math">
                    <m:r>
                      <a:rPr lang="en-US" altLang="zh-CN" i="1">
                        <a:latin typeface="Cambria Math" panose="02040503050406030204" pitchFamily="18" charset="0"/>
                      </a:rPr>
                      <m:t>𝑑</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1−</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bar>
                              <m:barPr>
                                <m:pos m:val="top"/>
                                <m:ctrlPr>
                                  <a:rPr lang="zh-CN" altLang="zh-CN" i="1">
                                    <a:latin typeface="Cambria Math" panose="02040503050406030204" pitchFamily="18" charset="0"/>
                                  </a:rPr>
                                </m:ctrlPr>
                              </m:barPr>
                              <m:e>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m:t>
                                    </m:r>
                                  </m:sub>
                                </m:sSub>
                              </m:e>
                            </m:bar>
                            <m:r>
                              <a:rPr lang="en-US" altLang="zh-CN" i="1">
                                <a:latin typeface="Cambria Math" panose="02040503050406030204" pitchFamily="18" charset="0"/>
                              </a:rPr>
                              <m:t> </m:t>
                            </m:r>
                            <m:bar>
                              <m:barPr>
                                <m:pos m:val="top"/>
                                <m:ctrlPr>
                                  <a:rPr lang="zh-CN" altLang="zh-CN" i="1">
                                    <a:latin typeface="Cambria Math" panose="02040503050406030204" pitchFamily="18" charset="0"/>
                                  </a:rPr>
                                </m:ctrlPr>
                              </m:barPr>
                              <m:e>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sub>
                                </m:sSub>
                              </m:e>
                            </m:bar>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2</m:t>
                                </m:r>
                              </m:sup>
                            </m:sSup>
                          </m:den>
                        </m:f>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𝐼</m:t>
                            </m:r>
                          </m:sub>
                          <m:sup/>
                          <m:e>
                            <m:rad>
                              <m:radPr>
                                <m:degHide m:val="on"/>
                                <m:ctrlPr>
                                  <a:rPr lang="zh-CN" altLang="zh-CN" i="1">
                                    <a:latin typeface="Cambria Math" panose="02040503050406030204" pitchFamily="18" charset="0"/>
                                  </a:rPr>
                                </m:ctrlPr>
                              </m:radPr>
                              <m:deg/>
                              <m:e>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𝐼</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2</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𝐼</m:t>
                                    </m:r>
                                  </m:e>
                                </m:d>
                              </m:e>
                            </m:rad>
                          </m:e>
                        </m:nary>
                      </m:e>
                    </m:rad>
                  </m:oMath>
                </a14:m>
                <a:endParaRPr lang="en-US" altLang="zh-CN" dirty="0" smtClean="0"/>
              </a:p>
              <a:p>
                <a:endParaRPr lang="en-US" altLang="zh-CN" dirty="0"/>
              </a:p>
              <a:p>
                <a:r>
                  <a:rPr lang="en-US" altLang="zh-CN" dirty="0"/>
                  <a:t>N</a:t>
                </a:r>
                <a:r>
                  <a:rPr lang="zh-CN" altLang="zh-CN" dirty="0"/>
                  <a:t>是直方图中</a:t>
                </a:r>
                <a:r>
                  <a:rPr lang="en-US" altLang="zh-CN" dirty="0"/>
                  <a:t>bin</a:t>
                </a:r>
                <a:r>
                  <a:rPr lang="zh-CN" altLang="zh-CN" dirty="0"/>
                  <a:t>的数目。</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08"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33647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比对结果</a:t>
            </a:r>
            <a:endParaRPr lang="zh-CN" altLang="en-US" dirty="0"/>
          </a:p>
        </p:txBody>
      </p:sp>
      <p:sp>
        <p:nvSpPr>
          <p:cNvPr id="3" name="内容占位符 2"/>
          <p:cNvSpPr>
            <a:spLocks noGrp="1"/>
          </p:cNvSpPr>
          <p:nvPr>
            <p:ph idx="1"/>
          </p:nvPr>
        </p:nvSpPr>
        <p:spPr/>
        <p:txBody>
          <a:bodyPr/>
          <a:lstStyle/>
          <a:p>
            <a:r>
              <a:rPr lang="zh-CN" altLang="zh-CN" dirty="0"/>
              <a:t>我们计算所有</a:t>
            </a:r>
            <a:r>
              <a:rPr lang="zh-CN" altLang="zh-CN" dirty="0" smtClean="0"/>
              <a:t>的</a:t>
            </a:r>
            <a:r>
              <a:rPr lang="en-US" altLang="zh-CN" dirty="0"/>
              <a:t>Bhattacharyya</a:t>
            </a:r>
            <a:r>
              <a:rPr lang="zh-CN" altLang="en-US" dirty="0" smtClean="0"/>
              <a:t>距离</a:t>
            </a:r>
            <a:r>
              <a:rPr lang="zh-CN" altLang="zh-CN" dirty="0" smtClean="0"/>
              <a:t>，根据距离</a:t>
            </a:r>
            <a:r>
              <a:rPr lang="zh-CN" altLang="en-US" dirty="0" smtClean="0"/>
              <a:t>从小到大</a:t>
            </a:r>
            <a:r>
              <a:rPr lang="zh-CN" altLang="zh-CN" dirty="0" smtClean="0"/>
              <a:t>排序，距离</a:t>
            </a:r>
            <a:r>
              <a:rPr lang="zh-CN" altLang="zh-CN" dirty="0"/>
              <a:t>最小的为最优匹配，</a:t>
            </a:r>
            <a:r>
              <a:rPr lang="zh-CN" altLang="zh-CN" dirty="0" smtClean="0"/>
              <a:t>然后</a:t>
            </a:r>
            <a:r>
              <a:rPr lang="zh-CN" altLang="en-US" dirty="0" smtClean="0"/>
              <a:t>列出与每幅图片最接近的前五个</a:t>
            </a:r>
            <a:r>
              <a:rPr lang="zh-CN" altLang="zh-CN" dirty="0" smtClean="0"/>
              <a:t>结果</a:t>
            </a:r>
            <a:r>
              <a:rPr lang="zh-CN" altLang="en-US" dirty="0" smtClean="0"/>
              <a:t>，并认为前三个为可接受的匹配。</a:t>
            </a:r>
            <a:endParaRPr lang="en-US" altLang="zh-CN" dirty="0" smtClean="0"/>
          </a:p>
          <a:p>
            <a:r>
              <a:rPr lang="zh-CN" altLang="zh-CN" dirty="0"/>
              <a:t>结果：</a:t>
            </a:r>
            <a:r>
              <a:rPr lang="en-US" altLang="zh-CN" dirty="0" smtClean="0"/>
              <a:t>17</a:t>
            </a:r>
            <a:r>
              <a:rPr lang="zh-CN" altLang="en-US" dirty="0" smtClean="0"/>
              <a:t>个符合</a:t>
            </a:r>
            <a:r>
              <a:rPr lang="zh-CN" altLang="zh-CN" dirty="0" smtClean="0"/>
              <a:t>，</a:t>
            </a:r>
            <a:r>
              <a:rPr lang="en-US" altLang="zh-CN" dirty="0" smtClean="0"/>
              <a:t>10</a:t>
            </a:r>
            <a:r>
              <a:rPr lang="zh-CN" altLang="en-US" dirty="0" smtClean="0"/>
              <a:t>个不符合</a:t>
            </a:r>
            <a:r>
              <a:rPr lang="zh-CN" altLang="zh-CN" dirty="0" smtClean="0"/>
              <a:t>，准确率</a:t>
            </a:r>
            <a:r>
              <a:rPr lang="en-US" altLang="zh-CN" dirty="0" smtClean="0"/>
              <a:t>63.0%</a:t>
            </a:r>
            <a:r>
              <a:rPr lang="zh-CN" altLang="zh-CN" dirty="0" smtClean="0"/>
              <a:t>。</a:t>
            </a:r>
            <a:endParaRPr lang="en-US" altLang="zh-CN" dirty="0" smtClean="0"/>
          </a:p>
        </p:txBody>
      </p:sp>
      <p:pic>
        <p:nvPicPr>
          <p:cNvPr id="4" name="图片 3"/>
          <p:cNvPicPr/>
          <p:nvPr/>
        </p:nvPicPr>
        <p:blipFill>
          <a:blip r:embed="rId2"/>
          <a:stretch>
            <a:fillRect/>
          </a:stretch>
        </p:blipFill>
        <p:spPr>
          <a:xfrm>
            <a:off x="180336" y="3843528"/>
            <a:ext cx="3882260" cy="1513525"/>
          </a:xfrm>
          <a:prstGeom prst="rect">
            <a:avLst/>
          </a:prstGeom>
        </p:spPr>
      </p:pic>
      <p:pic>
        <p:nvPicPr>
          <p:cNvPr id="5" name="图片 4"/>
          <p:cNvPicPr/>
          <p:nvPr/>
        </p:nvPicPr>
        <p:blipFill>
          <a:blip r:embed="rId3"/>
          <a:stretch>
            <a:fillRect/>
          </a:stretch>
        </p:blipFill>
        <p:spPr>
          <a:xfrm>
            <a:off x="5272757" y="3871298"/>
            <a:ext cx="3871243" cy="1485755"/>
          </a:xfrm>
          <a:prstGeom prst="rect">
            <a:avLst/>
          </a:prstGeom>
        </p:spPr>
      </p:pic>
    </p:spTree>
    <p:extLst>
      <p:ext uri="{BB962C8B-B14F-4D97-AF65-F5344CB8AC3E}">
        <p14:creationId xmlns:p14="http://schemas.microsoft.com/office/powerpoint/2010/main" val="34307900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129</TotalTime>
  <Words>1319</Words>
  <Application>Microsoft Office PowerPoint</Application>
  <PresentationFormat>全屏显示(4:3)</PresentationFormat>
  <Paragraphs>65</Paragraphs>
  <Slides>17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黑体</vt:lpstr>
      <vt:lpstr>宋体</vt:lpstr>
      <vt:lpstr>Arial</vt:lpstr>
      <vt:lpstr>Calibri</vt:lpstr>
      <vt:lpstr>Calibri Light</vt:lpstr>
      <vt:lpstr>Cambria Math</vt:lpstr>
      <vt:lpstr>Times New Roman</vt:lpstr>
      <vt:lpstr>回顾</vt:lpstr>
      <vt:lpstr>基于HSV的行人比对</vt:lpstr>
      <vt:lpstr>实验背景</vt:lpstr>
      <vt:lpstr>HSV算法实现思路</vt:lpstr>
      <vt:lpstr>HSV对于行人检测的优点</vt:lpstr>
      <vt:lpstr>HSV对于行人检测的缺点</vt:lpstr>
      <vt:lpstr>比对图片的方法</vt:lpstr>
      <vt:lpstr>程序实现的基本步骤</vt:lpstr>
      <vt:lpstr>Bhattacharyya 距离</vt:lpstr>
      <vt:lpstr>比对结果</vt:lpstr>
      <vt:lpstr>比对结果</vt:lpstr>
      <vt:lpstr>错误的匹配</vt:lpstr>
      <vt:lpstr>错误的匹配</vt:lpstr>
      <vt:lpstr>改进</vt:lpstr>
      <vt:lpstr>改进</vt:lpstr>
      <vt:lpstr>改进</vt:lpstr>
      <vt:lpstr>展望</vt:lpstr>
      <vt:lpstr>PowerPoint 演示文稿</vt:lpstr>
    </vt:vector>
  </TitlesOfParts>
  <Company>LRT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基于SIFT的行人匹配</dc:title>
  <dc:creator>罗若天</dc:creator>
  <cp:lastModifiedBy>陈宇翔</cp:lastModifiedBy>
  <cp:revision>48</cp:revision>
  <dcterms:created xsi:type="dcterms:W3CDTF">2013-07-17T18:36:42Z</dcterms:created>
  <dcterms:modified xsi:type="dcterms:W3CDTF">2013-07-21T07:04:18Z</dcterms:modified>
</cp:coreProperties>
</file>