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68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0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91F08-1E9A-492D-84CC-063BC842D85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411331E-DACF-448F-B3C8-F7162C8BF3AC}">
      <dgm:prSet phldrT="[文本]"/>
      <dgm:spPr>
        <a:solidFill>
          <a:schemeClr val="accent1">
            <a:lumMod val="25000"/>
          </a:schemeClr>
        </a:solidFill>
      </dgm:spPr>
      <dgm:t>
        <a:bodyPr/>
        <a:lstStyle/>
        <a:p>
          <a:r>
            <a:rPr lang="en-US" altLang="zh-CN" dirty="0" smtClean="0"/>
            <a:t>Person over different views</a:t>
          </a:r>
          <a:endParaRPr lang="zh-CN" altLang="en-US" dirty="0"/>
        </a:p>
      </dgm:t>
    </dgm:pt>
    <dgm:pt modelId="{C7BA7765-C79F-43C1-BDAE-2C0F8C2E1CBC}" type="parTrans" cxnId="{29D359E8-23AB-442C-9FBF-4A3C897CAD5B}">
      <dgm:prSet/>
      <dgm:spPr/>
      <dgm:t>
        <a:bodyPr/>
        <a:lstStyle/>
        <a:p>
          <a:endParaRPr lang="zh-CN" altLang="en-US"/>
        </a:p>
      </dgm:t>
    </dgm:pt>
    <dgm:pt modelId="{BE53C275-F5E0-4F30-A230-2D164D50EFA0}" type="sibTrans" cxnId="{29D359E8-23AB-442C-9FBF-4A3C897CAD5B}">
      <dgm:prSet/>
      <dgm:spPr>
        <a:solidFill>
          <a:schemeClr val="tx1"/>
        </a:solidFill>
      </dgm:spPr>
      <dgm:t>
        <a:bodyPr/>
        <a:lstStyle/>
        <a:p>
          <a:endParaRPr lang="zh-CN" altLang="en-US"/>
        </a:p>
      </dgm:t>
    </dgm:pt>
    <dgm:pt modelId="{C1149BAB-29E8-4CAE-844C-BBAF7E67BBE4}">
      <dgm:prSet phldrT="[文本]"/>
      <dgm:spPr>
        <a:solidFill>
          <a:schemeClr val="tx1"/>
        </a:solidFill>
      </dgm:spPr>
      <dgm:t>
        <a:bodyPr/>
        <a:lstStyle/>
        <a:p>
          <a:r>
            <a:rPr lang="en-US" altLang="zh-CN" dirty="0" smtClean="0"/>
            <a:t>Feature Extraction</a:t>
          </a:r>
          <a:endParaRPr lang="zh-CN" altLang="en-US" dirty="0"/>
        </a:p>
      </dgm:t>
    </dgm:pt>
    <dgm:pt modelId="{BE9E63A9-0167-4318-85F7-FE6DA07A2F21}" type="parTrans" cxnId="{44A46836-72CE-4FFF-A826-4DC835D01B30}">
      <dgm:prSet/>
      <dgm:spPr/>
      <dgm:t>
        <a:bodyPr/>
        <a:lstStyle/>
        <a:p>
          <a:endParaRPr lang="zh-CN" altLang="en-US"/>
        </a:p>
      </dgm:t>
    </dgm:pt>
    <dgm:pt modelId="{AAEEDA8C-6CB9-4C08-A430-A6C83AD161AA}" type="sibTrans" cxnId="{44A46836-72CE-4FFF-A826-4DC835D01B30}">
      <dgm:prSet/>
      <dgm:spPr>
        <a:solidFill>
          <a:schemeClr val="tx1"/>
        </a:solidFill>
      </dgm:spPr>
      <dgm:t>
        <a:bodyPr/>
        <a:lstStyle/>
        <a:p>
          <a:endParaRPr lang="zh-CN" altLang="en-US"/>
        </a:p>
      </dgm:t>
    </dgm:pt>
    <dgm:pt modelId="{94379235-C798-4D55-AF5B-84FDB9D088FA}">
      <dgm:prSet phldrT="[文本]"/>
      <dgm:spPr>
        <a:solidFill>
          <a:schemeClr val="tx2"/>
        </a:solidFill>
      </dgm:spPr>
      <dgm:t>
        <a:bodyPr/>
        <a:lstStyle/>
        <a:p>
          <a:r>
            <a:rPr lang="en-US" altLang="zh-CN" dirty="0" smtClean="0"/>
            <a:t>Distance Metrics</a:t>
          </a:r>
          <a:endParaRPr lang="zh-CN" altLang="en-US" dirty="0"/>
        </a:p>
      </dgm:t>
    </dgm:pt>
    <dgm:pt modelId="{D88F3E7E-4963-405C-B2A0-58B4348C7E87}" type="parTrans" cxnId="{712D2650-5491-434C-931B-91BBCD781387}">
      <dgm:prSet/>
      <dgm:spPr/>
      <dgm:t>
        <a:bodyPr/>
        <a:lstStyle/>
        <a:p>
          <a:endParaRPr lang="zh-CN" altLang="en-US"/>
        </a:p>
      </dgm:t>
    </dgm:pt>
    <dgm:pt modelId="{6E6BDCA1-F698-4FC7-9250-0456FFED859E}" type="sibTrans" cxnId="{712D2650-5491-434C-931B-91BBCD781387}">
      <dgm:prSet/>
      <dgm:spPr/>
      <dgm:t>
        <a:bodyPr/>
        <a:lstStyle/>
        <a:p>
          <a:endParaRPr lang="zh-CN" altLang="en-US"/>
        </a:p>
      </dgm:t>
    </dgm:pt>
    <dgm:pt modelId="{6076BB24-FC91-4BB2-AD7D-D5F702CBA632}" type="pres">
      <dgm:prSet presAssocID="{39991F08-1E9A-492D-84CC-063BC842D854}" presName="Name0" presStyleCnt="0">
        <dgm:presLayoutVars>
          <dgm:dir/>
          <dgm:resizeHandles val="exact"/>
        </dgm:presLayoutVars>
      </dgm:prSet>
      <dgm:spPr/>
    </dgm:pt>
    <dgm:pt modelId="{E9E6E057-E484-4D4B-A171-49751F55F7EF}" type="pres">
      <dgm:prSet presAssocID="{9411331E-DACF-448F-B3C8-F7162C8BF3A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7DFDBF-DF2F-40C8-94E7-6E8ADF9B2DBA}" type="pres">
      <dgm:prSet presAssocID="{BE53C275-F5E0-4F30-A230-2D164D50EFA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3CBD13D-4CBB-476D-B03E-A9D525041B59}" type="pres">
      <dgm:prSet presAssocID="{BE53C275-F5E0-4F30-A230-2D164D50EFA0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70946B5E-0224-4525-8599-960CCA08256B}" type="pres">
      <dgm:prSet presAssocID="{C1149BAB-29E8-4CAE-844C-BBAF7E67BBE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E34273-FEE2-4C08-A4BD-B853CF5218BA}" type="pres">
      <dgm:prSet presAssocID="{AAEEDA8C-6CB9-4C08-A430-A6C83AD161AA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AF8AB80F-F42F-4A82-9E25-92AE4C38B110}" type="pres">
      <dgm:prSet presAssocID="{AAEEDA8C-6CB9-4C08-A430-A6C83AD161AA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7A590EB3-FED1-45E4-B94E-7077C9F70532}" type="pres">
      <dgm:prSet presAssocID="{94379235-C798-4D55-AF5B-84FDB9D088F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A46836-72CE-4FFF-A826-4DC835D01B30}" srcId="{39991F08-1E9A-492D-84CC-063BC842D854}" destId="{C1149BAB-29E8-4CAE-844C-BBAF7E67BBE4}" srcOrd="1" destOrd="0" parTransId="{BE9E63A9-0167-4318-85F7-FE6DA07A2F21}" sibTransId="{AAEEDA8C-6CB9-4C08-A430-A6C83AD161AA}"/>
    <dgm:cxn modelId="{DFFB8CFD-2109-4BA9-B2BE-5D5CC2B0C6F2}" type="presOf" srcId="{AAEEDA8C-6CB9-4C08-A430-A6C83AD161AA}" destId="{17E34273-FEE2-4C08-A4BD-B853CF5218BA}" srcOrd="0" destOrd="0" presId="urn:microsoft.com/office/officeart/2005/8/layout/process1"/>
    <dgm:cxn modelId="{29D359E8-23AB-442C-9FBF-4A3C897CAD5B}" srcId="{39991F08-1E9A-492D-84CC-063BC842D854}" destId="{9411331E-DACF-448F-B3C8-F7162C8BF3AC}" srcOrd="0" destOrd="0" parTransId="{C7BA7765-C79F-43C1-BDAE-2C0F8C2E1CBC}" sibTransId="{BE53C275-F5E0-4F30-A230-2D164D50EFA0}"/>
    <dgm:cxn modelId="{712D2650-5491-434C-931B-91BBCD781387}" srcId="{39991F08-1E9A-492D-84CC-063BC842D854}" destId="{94379235-C798-4D55-AF5B-84FDB9D088FA}" srcOrd="2" destOrd="0" parTransId="{D88F3E7E-4963-405C-B2A0-58B4348C7E87}" sibTransId="{6E6BDCA1-F698-4FC7-9250-0456FFED859E}"/>
    <dgm:cxn modelId="{33FE23AA-9AFA-42CA-B5FC-2AB00E6A61F1}" type="presOf" srcId="{C1149BAB-29E8-4CAE-844C-BBAF7E67BBE4}" destId="{70946B5E-0224-4525-8599-960CCA08256B}" srcOrd="0" destOrd="0" presId="urn:microsoft.com/office/officeart/2005/8/layout/process1"/>
    <dgm:cxn modelId="{8346097B-261E-4DDB-B51A-B3DC22F306E8}" type="presOf" srcId="{BE53C275-F5E0-4F30-A230-2D164D50EFA0}" destId="{AC7DFDBF-DF2F-40C8-94E7-6E8ADF9B2DBA}" srcOrd="0" destOrd="0" presId="urn:microsoft.com/office/officeart/2005/8/layout/process1"/>
    <dgm:cxn modelId="{E963C4A5-E8C3-4A67-B82C-C233756EABF1}" type="presOf" srcId="{94379235-C798-4D55-AF5B-84FDB9D088FA}" destId="{7A590EB3-FED1-45E4-B94E-7077C9F70532}" srcOrd="0" destOrd="0" presId="urn:microsoft.com/office/officeart/2005/8/layout/process1"/>
    <dgm:cxn modelId="{31EF4421-40F3-42E6-8391-8FE2FA5664CE}" type="presOf" srcId="{39991F08-1E9A-492D-84CC-063BC842D854}" destId="{6076BB24-FC91-4BB2-AD7D-D5F702CBA632}" srcOrd="0" destOrd="0" presId="urn:microsoft.com/office/officeart/2005/8/layout/process1"/>
    <dgm:cxn modelId="{9239686A-05DD-431F-AC02-55EE32AAF4F0}" type="presOf" srcId="{AAEEDA8C-6CB9-4C08-A430-A6C83AD161AA}" destId="{AF8AB80F-F42F-4A82-9E25-92AE4C38B110}" srcOrd="1" destOrd="0" presId="urn:microsoft.com/office/officeart/2005/8/layout/process1"/>
    <dgm:cxn modelId="{CA1865D5-2CDA-4089-8814-3850545558AA}" type="presOf" srcId="{BE53C275-F5E0-4F30-A230-2D164D50EFA0}" destId="{33CBD13D-4CBB-476D-B03E-A9D525041B59}" srcOrd="1" destOrd="0" presId="urn:microsoft.com/office/officeart/2005/8/layout/process1"/>
    <dgm:cxn modelId="{B09F1904-0DBD-4F0D-8957-48EB20462096}" type="presOf" srcId="{9411331E-DACF-448F-B3C8-F7162C8BF3AC}" destId="{E9E6E057-E484-4D4B-A171-49751F55F7EF}" srcOrd="0" destOrd="0" presId="urn:microsoft.com/office/officeart/2005/8/layout/process1"/>
    <dgm:cxn modelId="{80E0DB33-A369-442F-81FE-38EF4EC32F23}" type="presParOf" srcId="{6076BB24-FC91-4BB2-AD7D-D5F702CBA632}" destId="{E9E6E057-E484-4D4B-A171-49751F55F7EF}" srcOrd="0" destOrd="0" presId="urn:microsoft.com/office/officeart/2005/8/layout/process1"/>
    <dgm:cxn modelId="{56357E5D-86A7-41F2-A71C-DD4D4761E3DD}" type="presParOf" srcId="{6076BB24-FC91-4BB2-AD7D-D5F702CBA632}" destId="{AC7DFDBF-DF2F-40C8-94E7-6E8ADF9B2DBA}" srcOrd="1" destOrd="0" presId="urn:microsoft.com/office/officeart/2005/8/layout/process1"/>
    <dgm:cxn modelId="{9166517B-35B4-44D7-9029-41211810D5E5}" type="presParOf" srcId="{AC7DFDBF-DF2F-40C8-94E7-6E8ADF9B2DBA}" destId="{33CBD13D-4CBB-476D-B03E-A9D525041B59}" srcOrd="0" destOrd="0" presId="urn:microsoft.com/office/officeart/2005/8/layout/process1"/>
    <dgm:cxn modelId="{EEF8DA35-591D-4043-BA44-426533C318C3}" type="presParOf" srcId="{6076BB24-FC91-4BB2-AD7D-D5F702CBA632}" destId="{70946B5E-0224-4525-8599-960CCA08256B}" srcOrd="2" destOrd="0" presId="urn:microsoft.com/office/officeart/2005/8/layout/process1"/>
    <dgm:cxn modelId="{A2A12A5E-FAE7-4AF7-BEBB-A3D44030AA31}" type="presParOf" srcId="{6076BB24-FC91-4BB2-AD7D-D5F702CBA632}" destId="{17E34273-FEE2-4C08-A4BD-B853CF5218BA}" srcOrd="3" destOrd="0" presId="urn:microsoft.com/office/officeart/2005/8/layout/process1"/>
    <dgm:cxn modelId="{8EAE54CE-FB88-4A59-A68F-B43314086725}" type="presParOf" srcId="{17E34273-FEE2-4C08-A4BD-B853CF5218BA}" destId="{AF8AB80F-F42F-4A82-9E25-92AE4C38B110}" srcOrd="0" destOrd="0" presId="urn:microsoft.com/office/officeart/2005/8/layout/process1"/>
    <dgm:cxn modelId="{415513EB-C7B3-408B-9BB3-951430054A84}" type="presParOf" srcId="{6076BB24-FC91-4BB2-AD7D-D5F702CBA632}" destId="{7A590EB3-FED1-45E4-B94E-7077C9F7053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58351-9D17-4F61-ABA5-E16763946EF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CE15487-870C-458E-9E36-B5DA0B4CBBC9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 smtClean="0"/>
            <a:t>行人检测</a:t>
          </a:r>
          <a:endParaRPr lang="zh-CN" altLang="en-US" dirty="0"/>
        </a:p>
      </dgm:t>
    </dgm:pt>
    <dgm:pt modelId="{3ACC856B-CA6D-4D21-B4F2-97B9FD2DBD23}" type="parTrans" cxnId="{923CE854-D622-4F4E-8659-FD183D15608F}">
      <dgm:prSet/>
      <dgm:spPr/>
      <dgm:t>
        <a:bodyPr/>
        <a:lstStyle/>
        <a:p>
          <a:endParaRPr lang="zh-CN" altLang="en-US"/>
        </a:p>
      </dgm:t>
    </dgm:pt>
    <dgm:pt modelId="{55AE3E4C-69FC-4E5B-BF72-EE69E904CD89}" type="sibTrans" cxnId="{923CE854-D622-4F4E-8659-FD183D15608F}">
      <dgm:prSet/>
      <dgm:spPr/>
      <dgm:t>
        <a:bodyPr/>
        <a:lstStyle/>
        <a:p>
          <a:endParaRPr lang="zh-CN" altLang="en-US"/>
        </a:p>
      </dgm:t>
    </dgm:pt>
    <dgm:pt modelId="{0EB332F5-7184-430D-B2CB-BDBA334A8396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 smtClean="0"/>
            <a:t>前景分割</a:t>
          </a:r>
          <a:endParaRPr lang="zh-CN" altLang="en-US" dirty="0"/>
        </a:p>
      </dgm:t>
    </dgm:pt>
    <dgm:pt modelId="{59A6249A-D764-4374-B677-5EA100D928E8}" type="parTrans" cxnId="{4EAE32C2-9126-4F67-B067-690000180004}">
      <dgm:prSet/>
      <dgm:spPr/>
      <dgm:t>
        <a:bodyPr/>
        <a:lstStyle/>
        <a:p>
          <a:endParaRPr lang="zh-CN" altLang="en-US"/>
        </a:p>
      </dgm:t>
    </dgm:pt>
    <dgm:pt modelId="{4FFFEE7E-56BF-4979-862D-9C1516AFD7B2}" type="sibTrans" cxnId="{4EAE32C2-9126-4F67-B067-690000180004}">
      <dgm:prSet/>
      <dgm:spPr/>
      <dgm:t>
        <a:bodyPr/>
        <a:lstStyle/>
        <a:p>
          <a:endParaRPr lang="zh-CN" altLang="en-US"/>
        </a:p>
      </dgm:t>
    </dgm:pt>
    <dgm:pt modelId="{04C0DF75-C523-43A8-A8CA-F2B3BBA07100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 smtClean="0"/>
            <a:t>特征提取</a:t>
          </a:r>
          <a:endParaRPr lang="zh-CN" altLang="en-US" dirty="0"/>
        </a:p>
      </dgm:t>
    </dgm:pt>
    <dgm:pt modelId="{F113A02D-5AD8-4ADA-8D40-034B4D2B1678}" type="parTrans" cxnId="{7430128D-0363-4F91-B872-81437B50B148}">
      <dgm:prSet/>
      <dgm:spPr/>
      <dgm:t>
        <a:bodyPr/>
        <a:lstStyle/>
        <a:p>
          <a:endParaRPr lang="zh-CN" altLang="en-US"/>
        </a:p>
      </dgm:t>
    </dgm:pt>
    <dgm:pt modelId="{27F04A1B-5FDF-4C58-AED5-A4B7AC356EB9}" type="sibTrans" cxnId="{7430128D-0363-4F91-B872-81437B50B148}">
      <dgm:prSet/>
      <dgm:spPr/>
      <dgm:t>
        <a:bodyPr/>
        <a:lstStyle/>
        <a:p>
          <a:endParaRPr lang="zh-CN" altLang="en-US"/>
        </a:p>
      </dgm:t>
    </dgm:pt>
    <dgm:pt modelId="{903B4524-4070-421D-8439-9A393BB0AD27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 smtClean="0"/>
            <a:t>距离计算</a:t>
          </a:r>
          <a:endParaRPr lang="zh-CN" altLang="en-US" dirty="0"/>
        </a:p>
      </dgm:t>
    </dgm:pt>
    <dgm:pt modelId="{1085AE7D-4E48-4BA3-AE00-05B3D7BD4582}" type="parTrans" cxnId="{FCDF62C5-A649-4EB4-985D-82EBCAFEE622}">
      <dgm:prSet/>
      <dgm:spPr/>
      <dgm:t>
        <a:bodyPr/>
        <a:lstStyle/>
        <a:p>
          <a:endParaRPr lang="zh-CN" altLang="en-US"/>
        </a:p>
      </dgm:t>
    </dgm:pt>
    <dgm:pt modelId="{59002DE7-19FB-4AB8-B24C-C79B6BE4B3D6}" type="sibTrans" cxnId="{FCDF62C5-A649-4EB4-985D-82EBCAFEE622}">
      <dgm:prSet/>
      <dgm:spPr/>
      <dgm:t>
        <a:bodyPr/>
        <a:lstStyle/>
        <a:p>
          <a:endParaRPr lang="zh-CN" altLang="en-US"/>
        </a:p>
      </dgm:t>
    </dgm:pt>
    <dgm:pt modelId="{BFDBB1F2-13A8-4AB6-8A86-281485E4B72D}" type="pres">
      <dgm:prSet presAssocID="{2B358351-9D17-4F61-ABA5-E16763946EF4}" presName="Name0" presStyleCnt="0">
        <dgm:presLayoutVars>
          <dgm:dir/>
          <dgm:resizeHandles val="exact"/>
        </dgm:presLayoutVars>
      </dgm:prSet>
      <dgm:spPr/>
    </dgm:pt>
    <dgm:pt modelId="{26DD3AEC-7A0B-433E-B789-909501E25C11}" type="pres">
      <dgm:prSet presAssocID="{2CE15487-870C-458E-9E36-B5DA0B4CBBC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92DC6F-9EF8-4628-A990-53C28FE6030A}" type="pres">
      <dgm:prSet presAssocID="{55AE3E4C-69FC-4E5B-BF72-EE69E904CD89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B9E2142-169E-44B3-9F1D-675C1348E810}" type="pres">
      <dgm:prSet presAssocID="{55AE3E4C-69FC-4E5B-BF72-EE69E904CD89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3EB35C5B-8A1E-4FC0-BDA6-CF2E72C5542E}" type="pres">
      <dgm:prSet presAssocID="{0EB332F5-7184-430D-B2CB-BDBA334A839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6ABEE5-D596-419A-A337-E9802B7C3615}" type="pres">
      <dgm:prSet presAssocID="{4FFFEE7E-56BF-4979-862D-9C1516AFD7B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868D0EF2-841E-48D9-A5DA-EDCC7A001BFF}" type="pres">
      <dgm:prSet presAssocID="{4FFFEE7E-56BF-4979-862D-9C1516AFD7B2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69D75DC6-34E5-46F3-A215-49C63E683424}" type="pres">
      <dgm:prSet presAssocID="{04C0DF75-C523-43A8-A8CA-F2B3BBA0710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B2C414-AFBD-4998-A3FF-05235B6C3FFC}" type="pres">
      <dgm:prSet presAssocID="{27F04A1B-5FDF-4C58-AED5-A4B7AC356EB9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8701C291-30B3-414E-996B-221A2AE58F7D}" type="pres">
      <dgm:prSet presAssocID="{27F04A1B-5FDF-4C58-AED5-A4B7AC356EB9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B943A43E-AB44-4C14-91F2-44A32CB86195}" type="pres">
      <dgm:prSet presAssocID="{903B4524-4070-421D-8439-9A393BB0AD2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AC8D75-74B7-4158-B9D3-AEDF31823499}" type="presOf" srcId="{27F04A1B-5FDF-4C58-AED5-A4B7AC356EB9}" destId="{8701C291-30B3-414E-996B-221A2AE58F7D}" srcOrd="1" destOrd="0" presId="urn:microsoft.com/office/officeart/2005/8/layout/process1"/>
    <dgm:cxn modelId="{BAF949D5-D159-4F6F-BDF9-7B6E9CDE062F}" type="presOf" srcId="{55AE3E4C-69FC-4E5B-BF72-EE69E904CD89}" destId="{4C92DC6F-9EF8-4628-A990-53C28FE6030A}" srcOrd="0" destOrd="0" presId="urn:microsoft.com/office/officeart/2005/8/layout/process1"/>
    <dgm:cxn modelId="{7430128D-0363-4F91-B872-81437B50B148}" srcId="{2B358351-9D17-4F61-ABA5-E16763946EF4}" destId="{04C0DF75-C523-43A8-A8CA-F2B3BBA07100}" srcOrd="2" destOrd="0" parTransId="{F113A02D-5AD8-4ADA-8D40-034B4D2B1678}" sibTransId="{27F04A1B-5FDF-4C58-AED5-A4B7AC356EB9}"/>
    <dgm:cxn modelId="{1972C190-8110-4D2B-A17D-1424EBFCF310}" type="presOf" srcId="{55AE3E4C-69FC-4E5B-BF72-EE69E904CD89}" destId="{0B9E2142-169E-44B3-9F1D-675C1348E810}" srcOrd="1" destOrd="0" presId="urn:microsoft.com/office/officeart/2005/8/layout/process1"/>
    <dgm:cxn modelId="{FBB11212-9AC5-49B5-A9F6-72D4881C4F71}" type="presOf" srcId="{0EB332F5-7184-430D-B2CB-BDBA334A8396}" destId="{3EB35C5B-8A1E-4FC0-BDA6-CF2E72C5542E}" srcOrd="0" destOrd="0" presId="urn:microsoft.com/office/officeart/2005/8/layout/process1"/>
    <dgm:cxn modelId="{236383A6-D3FA-4904-9C72-7C5512B23475}" type="presOf" srcId="{903B4524-4070-421D-8439-9A393BB0AD27}" destId="{B943A43E-AB44-4C14-91F2-44A32CB86195}" srcOrd="0" destOrd="0" presId="urn:microsoft.com/office/officeart/2005/8/layout/process1"/>
    <dgm:cxn modelId="{71395B68-7A9D-4767-AF5E-940E1BBA8138}" type="presOf" srcId="{4FFFEE7E-56BF-4979-862D-9C1516AFD7B2}" destId="{C96ABEE5-D596-419A-A337-E9802B7C3615}" srcOrd="0" destOrd="0" presId="urn:microsoft.com/office/officeart/2005/8/layout/process1"/>
    <dgm:cxn modelId="{F601FBFE-F906-45D4-9C2C-22F9FEAB11AE}" type="presOf" srcId="{27F04A1B-5FDF-4C58-AED5-A4B7AC356EB9}" destId="{BEB2C414-AFBD-4998-A3FF-05235B6C3FFC}" srcOrd="0" destOrd="0" presId="urn:microsoft.com/office/officeart/2005/8/layout/process1"/>
    <dgm:cxn modelId="{923CE854-D622-4F4E-8659-FD183D15608F}" srcId="{2B358351-9D17-4F61-ABA5-E16763946EF4}" destId="{2CE15487-870C-458E-9E36-B5DA0B4CBBC9}" srcOrd="0" destOrd="0" parTransId="{3ACC856B-CA6D-4D21-B4F2-97B9FD2DBD23}" sibTransId="{55AE3E4C-69FC-4E5B-BF72-EE69E904CD89}"/>
    <dgm:cxn modelId="{F101871C-85D7-40DD-9C87-A137F3939D66}" type="presOf" srcId="{04C0DF75-C523-43A8-A8CA-F2B3BBA07100}" destId="{69D75DC6-34E5-46F3-A215-49C63E683424}" srcOrd="0" destOrd="0" presId="urn:microsoft.com/office/officeart/2005/8/layout/process1"/>
    <dgm:cxn modelId="{F0AD5155-0802-4226-AD3A-58C1BC0939B0}" type="presOf" srcId="{2B358351-9D17-4F61-ABA5-E16763946EF4}" destId="{BFDBB1F2-13A8-4AB6-8A86-281485E4B72D}" srcOrd="0" destOrd="0" presId="urn:microsoft.com/office/officeart/2005/8/layout/process1"/>
    <dgm:cxn modelId="{C6E5F06D-3DCC-4EFE-BAA9-71C387E346FD}" type="presOf" srcId="{2CE15487-870C-458E-9E36-B5DA0B4CBBC9}" destId="{26DD3AEC-7A0B-433E-B789-909501E25C11}" srcOrd="0" destOrd="0" presId="urn:microsoft.com/office/officeart/2005/8/layout/process1"/>
    <dgm:cxn modelId="{AA4D7143-EC83-4C24-83F2-70365302CEAE}" type="presOf" srcId="{4FFFEE7E-56BF-4979-862D-9C1516AFD7B2}" destId="{868D0EF2-841E-48D9-A5DA-EDCC7A001BFF}" srcOrd="1" destOrd="0" presId="urn:microsoft.com/office/officeart/2005/8/layout/process1"/>
    <dgm:cxn modelId="{4EAE32C2-9126-4F67-B067-690000180004}" srcId="{2B358351-9D17-4F61-ABA5-E16763946EF4}" destId="{0EB332F5-7184-430D-B2CB-BDBA334A8396}" srcOrd="1" destOrd="0" parTransId="{59A6249A-D764-4374-B677-5EA100D928E8}" sibTransId="{4FFFEE7E-56BF-4979-862D-9C1516AFD7B2}"/>
    <dgm:cxn modelId="{FCDF62C5-A649-4EB4-985D-82EBCAFEE622}" srcId="{2B358351-9D17-4F61-ABA5-E16763946EF4}" destId="{903B4524-4070-421D-8439-9A393BB0AD27}" srcOrd="3" destOrd="0" parTransId="{1085AE7D-4E48-4BA3-AE00-05B3D7BD4582}" sibTransId="{59002DE7-19FB-4AB8-B24C-C79B6BE4B3D6}"/>
    <dgm:cxn modelId="{0749618B-CF18-4942-9677-557C129564F8}" type="presParOf" srcId="{BFDBB1F2-13A8-4AB6-8A86-281485E4B72D}" destId="{26DD3AEC-7A0B-433E-B789-909501E25C11}" srcOrd="0" destOrd="0" presId="urn:microsoft.com/office/officeart/2005/8/layout/process1"/>
    <dgm:cxn modelId="{34D479F2-FB90-43AC-BD33-621E83E6BA36}" type="presParOf" srcId="{BFDBB1F2-13A8-4AB6-8A86-281485E4B72D}" destId="{4C92DC6F-9EF8-4628-A990-53C28FE6030A}" srcOrd="1" destOrd="0" presId="urn:microsoft.com/office/officeart/2005/8/layout/process1"/>
    <dgm:cxn modelId="{401A56D2-053C-4C2A-A0E3-1F2AF44CE114}" type="presParOf" srcId="{4C92DC6F-9EF8-4628-A990-53C28FE6030A}" destId="{0B9E2142-169E-44B3-9F1D-675C1348E810}" srcOrd="0" destOrd="0" presId="urn:microsoft.com/office/officeart/2005/8/layout/process1"/>
    <dgm:cxn modelId="{FD7FEDCD-1EEC-40DB-89B4-0080BDEAD9B3}" type="presParOf" srcId="{BFDBB1F2-13A8-4AB6-8A86-281485E4B72D}" destId="{3EB35C5B-8A1E-4FC0-BDA6-CF2E72C5542E}" srcOrd="2" destOrd="0" presId="urn:microsoft.com/office/officeart/2005/8/layout/process1"/>
    <dgm:cxn modelId="{8D0EC686-7DC5-4DDC-9838-3D94679DF36B}" type="presParOf" srcId="{BFDBB1F2-13A8-4AB6-8A86-281485E4B72D}" destId="{C96ABEE5-D596-419A-A337-E9802B7C3615}" srcOrd="3" destOrd="0" presId="urn:microsoft.com/office/officeart/2005/8/layout/process1"/>
    <dgm:cxn modelId="{733ADCB6-7DD4-4204-9DD3-AABD15CE5726}" type="presParOf" srcId="{C96ABEE5-D596-419A-A337-E9802B7C3615}" destId="{868D0EF2-841E-48D9-A5DA-EDCC7A001BFF}" srcOrd="0" destOrd="0" presId="urn:microsoft.com/office/officeart/2005/8/layout/process1"/>
    <dgm:cxn modelId="{FE3BC925-7BB6-4F8C-B2CB-5480C2E5EB27}" type="presParOf" srcId="{BFDBB1F2-13A8-4AB6-8A86-281485E4B72D}" destId="{69D75DC6-34E5-46F3-A215-49C63E683424}" srcOrd="4" destOrd="0" presId="urn:microsoft.com/office/officeart/2005/8/layout/process1"/>
    <dgm:cxn modelId="{324BB74D-50AD-47D1-8D2C-97E88C0E4071}" type="presParOf" srcId="{BFDBB1F2-13A8-4AB6-8A86-281485E4B72D}" destId="{BEB2C414-AFBD-4998-A3FF-05235B6C3FFC}" srcOrd="5" destOrd="0" presId="urn:microsoft.com/office/officeart/2005/8/layout/process1"/>
    <dgm:cxn modelId="{EDCBA574-3FF4-4BA4-9319-A78D95C6EE24}" type="presParOf" srcId="{BEB2C414-AFBD-4998-A3FF-05235B6C3FFC}" destId="{8701C291-30B3-414E-996B-221A2AE58F7D}" srcOrd="0" destOrd="0" presId="urn:microsoft.com/office/officeart/2005/8/layout/process1"/>
    <dgm:cxn modelId="{DEB86E56-8048-4016-B52D-4BF834C505D7}" type="presParOf" srcId="{BFDBB1F2-13A8-4AB6-8A86-281485E4B72D}" destId="{B943A43E-AB44-4C14-91F2-44A32CB8619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6E057-E484-4D4B-A171-49751F55F7EF}">
      <dsp:nvSpPr>
        <dsp:cNvPr id="0" name=""/>
        <dsp:cNvSpPr/>
      </dsp:nvSpPr>
      <dsp:spPr>
        <a:xfrm>
          <a:off x="7233" y="1057924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Person over different views</a:t>
          </a:r>
          <a:endParaRPr lang="zh-CN" altLang="en-US" sz="2400" kern="1200" dirty="0"/>
        </a:p>
      </dsp:txBody>
      <dsp:txXfrm>
        <a:off x="45225" y="1095916"/>
        <a:ext cx="2085893" cy="1221142"/>
      </dsp:txXfrm>
    </dsp:sp>
    <dsp:sp modelId="{AC7DFDBF-DF2F-40C8-94E7-6E8ADF9B2DBA}">
      <dsp:nvSpPr>
        <dsp:cNvPr id="0" name=""/>
        <dsp:cNvSpPr/>
      </dsp:nvSpPr>
      <dsp:spPr>
        <a:xfrm>
          <a:off x="2385298" y="1438415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385298" y="1545644"/>
        <a:ext cx="320822" cy="321687"/>
      </dsp:txXfrm>
    </dsp:sp>
    <dsp:sp modelId="{70946B5E-0224-4525-8599-960CCA08256B}">
      <dsp:nvSpPr>
        <dsp:cNvPr id="0" name=""/>
        <dsp:cNvSpPr/>
      </dsp:nvSpPr>
      <dsp:spPr>
        <a:xfrm>
          <a:off x="3033861" y="1057924"/>
          <a:ext cx="2161877" cy="1297126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Feature Extraction</a:t>
          </a:r>
          <a:endParaRPr lang="zh-CN" altLang="en-US" sz="2400" kern="1200" dirty="0"/>
        </a:p>
      </dsp:txBody>
      <dsp:txXfrm>
        <a:off x="3071853" y="1095916"/>
        <a:ext cx="2085893" cy="1221142"/>
      </dsp:txXfrm>
    </dsp:sp>
    <dsp:sp modelId="{17E34273-FEE2-4C08-A4BD-B853CF5218BA}">
      <dsp:nvSpPr>
        <dsp:cNvPr id="0" name=""/>
        <dsp:cNvSpPr/>
      </dsp:nvSpPr>
      <dsp:spPr>
        <a:xfrm>
          <a:off x="5411926" y="1438415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411926" y="1545644"/>
        <a:ext cx="320822" cy="321687"/>
      </dsp:txXfrm>
    </dsp:sp>
    <dsp:sp modelId="{7A590EB3-FED1-45E4-B94E-7077C9F70532}">
      <dsp:nvSpPr>
        <dsp:cNvPr id="0" name=""/>
        <dsp:cNvSpPr/>
      </dsp:nvSpPr>
      <dsp:spPr>
        <a:xfrm>
          <a:off x="6060489" y="1057924"/>
          <a:ext cx="2161877" cy="1297126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Distance Metrics</a:t>
          </a:r>
          <a:endParaRPr lang="zh-CN" altLang="en-US" sz="2400" kern="1200" dirty="0"/>
        </a:p>
      </dsp:txBody>
      <dsp:txXfrm>
        <a:off x="6098481" y="1095916"/>
        <a:ext cx="2085893" cy="1221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D3AEC-7A0B-433E-B789-909501E25C11}">
      <dsp:nvSpPr>
        <dsp:cNvPr id="0" name=""/>
        <dsp:cNvSpPr/>
      </dsp:nvSpPr>
      <dsp:spPr>
        <a:xfrm>
          <a:off x="3616" y="1788614"/>
          <a:ext cx="1581224" cy="948734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行人检测</a:t>
          </a:r>
          <a:endParaRPr lang="zh-CN" altLang="en-US" sz="2600" kern="1200" dirty="0"/>
        </a:p>
      </dsp:txBody>
      <dsp:txXfrm>
        <a:off x="31403" y="1816401"/>
        <a:ext cx="1525650" cy="893160"/>
      </dsp:txXfrm>
    </dsp:sp>
    <dsp:sp modelId="{4C92DC6F-9EF8-4628-A990-53C28FE6030A}">
      <dsp:nvSpPr>
        <dsp:cNvPr id="0" name=""/>
        <dsp:cNvSpPr/>
      </dsp:nvSpPr>
      <dsp:spPr>
        <a:xfrm>
          <a:off x="1742963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742963" y="2145338"/>
        <a:ext cx="234653" cy="235285"/>
      </dsp:txXfrm>
    </dsp:sp>
    <dsp:sp modelId="{3EB35C5B-8A1E-4FC0-BDA6-CF2E72C5542E}">
      <dsp:nvSpPr>
        <dsp:cNvPr id="0" name=""/>
        <dsp:cNvSpPr/>
      </dsp:nvSpPr>
      <dsp:spPr>
        <a:xfrm>
          <a:off x="2217330" y="1788614"/>
          <a:ext cx="1581224" cy="948734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前景分割</a:t>
          </a:r>
          <a:endParaRPr lang="zh-CN" altLang="en-US" sz="2600" kern="1200" dirty="0"/>
        </a:p>
      </dsp:txBody>
      <dsp:txXfrm>
        <a:off x="2245117" y="1816401"/>
        <a:ext cx="1525650" cy="893160"/>
      </dsp:txXfrm>
    </dsp:sp>
    <dsp:sp modelId="{C96ABEE5-D596-419A-A337-E9802B7C3615}">
      <dsp:nvSpPr>
        <dsp:cNvPr id="0" name=""/>
        <dsp:cNvSpPr/>
      </dsp:nvSpPr>
      <dsp:spPr>
        <a:xfrm>
          <a:off x="3956677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956677" y="2145338"/>
        <a:ext cx="234653" cy="235285"/>
      </dsp:txXfrm>
    </dsp:sp>
    <dsp:sp modelId="{69D75DC6-34E5-46F3-A215-49C63E683424}">
      <dsp:nvSpPr>
        <dsp:cNvPr id="0" name=""/>
        <dsp:cNvSpPr/>
      </dsp:nvSpPr>
      <dsp:spPr>
        <a:xfrm>
          <a:off x="4431044" y="1788614"/>
          <a:ext cx="1581224" cy="948734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特征提取</a:t>
          </a:r>
          <a:endParaRPr lang="zh-CN" altLang="en-US" sz="2600" kern="1200" dirty="0"/>
        </a:p>
      </dsp:txBody>
      <dsp:txXfrm>
        <a:off x="4458831" y="1816401"/>
        <a:ext cx="1525650" cy="893160"/>
      </dsp:txXfrm>
    </dsp:sp>
    <dsp:sp modelId="{BEB2C414-AFBD-4998-A3FF-05235B6C3FFC}">
      <dsp:nvSpPr>
        <dsp:cNvPr id="0" name=""/>
        <dsp:cNvSpPr/>
      </dsp:nvSpPr>
      <dsp:spPr>
        <a:xfrm>
          <a:off x="6170391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6170391" y="2145338"/>
        <a:ext cx="234653" cy="235285"/>
      </dsp:txXfrm>
    </dsp:sp>
    <dsp:sp modelId="{B943A43E-AB44-4C14-91F2-44A32CB86195}">
      <dsp:nvSpPr>
        <dsp:cNvPr id="0" name=""/>
        <dsp:cNvSpPr/>
      </dsp:nvSpPr>
      <dsp:spPr>
        <a:xfrm>
          <a:off x="6644759" y="1788614"/>
          <a:ext cx="1581224" cy="948734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距离计算</a:t>
          </a:r>
          <a:endParaRPr lang="zh-CN" altLang="en-US" sz="2600" kern="1200" dirty="0"/>
        </a:p>
      </dsp:txBody>
      <dsp:txXfrm>
        <a:off x="6672546" y="1816401"/>
        <a:ext cx="1525650" cy="893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23947-5851-4CD5-B1CB-43EFA90562BA}" type="datetimeFigureOut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7919B-C196-4455-8D1E-E79B74A62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20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objects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captured by surveillance cameras are often small in size and a lot of visual details such as facial components are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indistinguishable in images, some of them look similar in appearance.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19B-C196-4455-8D1E-E79B74A6260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99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HOG</a:t>
            </a:r>
            <a:r>
              <a:rPr lang="zh-CN" altLang="en-US" dirty="0" smtClean="0"/>
              <a:t>表示轮廓信息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19B-C196-4455-8D1E-E79B74A626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58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颜色 边缘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19B-C196-4455-8D1E-E79B74A6260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5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Voter set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为待匹配目标的不同姿态， </a:t>
            </a:r>
            <a:r>
              <a:rPr lang="en-US" altLang="zh-CN" baseline="0" dirty="0" smtClean="0"/>
              <a:t>candidates set </a:t>
            </a:r>
            <a:r>
              <a:rPr lang="zh-CN" altLang="en-US" baseline="0" dirty="0" smtClean="0"/>
              <a:t>为场景中检测到的人，作为候选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19B-C196-4455-8D1E-E79B74A6260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92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19B-C196-4455-8D1E-E79B74A6260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8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HST 8</a:t>
            </a:r>
            <a:r>
              <a:rPr lang="zh-CN" altLang="en-US" dirty="0" smtClean="0"/>
              <a:t>特征点模型，确定行人姿势；</a:t>
            </a:r>
            <a:r>
              <a:rPr lang="en-US" altLang="zh-CN" dirty="0" smtClean="0"/>
              <a:t>AAM</a:t>
            </a:r>
            <a:r>
              <a:rPr lang="zh-CN" altLang="en-US" dirty="0" smtClean="0"/>
              <a:t>对</a:t>
            </a:r>
            <a:r>
              <a:rPr lang="en-US" altLang="zh-CN" dirty="0" smtClean="0"/>
              <a:t>HST</a:t>
            </a:r>
            <a:r>
              <a:rPr lang="zh-CN" altLang="en-US" dirty="0" smtClean="0"/>
              <a:t>进行校正，得到最佳的</a:t>
            </a:r>
            <a:r>
              <a:rPr lang="en-US" altLang="zh-CN" dirty="0" smtClean="0"/>
              <a:t>HST</a:t>
            </a:r>
            <a:r>
              <a:rPr lang="zh-CN" altLang="en-US" dirty="0" smtClean="0"/>
              <a:t>模型位置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19B-C196-4455-8D1E-E79B74A6260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14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blob is a set of signatures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(regions) where a ground distance relates every two region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pair. EMD performs many to many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between the blobs’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signatures. Connections in the figure represent the EMD flow matrix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associations. Some connections are suppressed for clarity.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7919B-C196-4455-8D1E-E79B74A6260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65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9.jpeg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Person Re-identification </a:t>
            </a:r>
            <a:r>
              <a:rPr lang="en-US" altLang="zh-CN" b="1" dirty="0">
                <a:solidFill>
                  <a:schemeClr val="bg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in </a:t>
            </a:r>
            <a:r>
              <a:rPr lang="en-US" altLang="zh-CN" b="1" dirty="0" smtClean="0">
                <a:solidFill>
                  <a:schemeClr val="bg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Camera Networks</a:t>
            </a:r>
            <a:endParaRPr lang="en-US" altLang="zh-CN" b="1" dirty="0">
              <a:solidFill>
                <a:schemeClr val="bg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8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4400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HOG </a:t>
            </a:r>
            <a:r>
              <a:rPr lang="en-US" altLang="zh-CN" sz="4400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Log-RGB</a:t>
            </a:r>
            <a:endParaRPr lang="zh-CN" altLang="en-US" sz="4400" kern="1200" dirty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236535"/>
              </p:ext>
            </p:extLst>
          </p:nvPr>
        </p:nvGraphicFramePr>
        <p:xfrm>
          <a:off x="1979712" y="1772816"/>
          <a:ext cx="4975098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8" name="Formula" r:id="rId4" imgW="1907540" imgH="525780" progId="Equation.Ribbit">
                  <p:embed/>
                </p:oleObj>
              </mc:Choice>
              <mc:Fallback>
                <p:oleObj name="Formula" r:id="rId4" imgW="1907540" imgH="525780" progId="Equation.Ribbi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772816"/>
                        <a:ext cx="4975098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703211"/>
              </p:ext>
            </p:extLst>
          </p:nvPr>
        </p:nvGraphicFramePr>
        <p:xfrm>
          <a:off x="971600" y="4149080"/>
          <a:ext cx="2448272" cy="473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9" name="Formula" r:id="rId6" imgW="882650" imgH="168910" progId="Equation.Ribbit">
                  <p:embed/>
                </p:oleObj>
              </mc:Choice>
              <mc:Fallback>
                <p:oleObj name="Formula" r:id="rId6" imgW="882650" imgH="168910" progId="Equation.Ribbi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149080"/>
                        <a:ext cx="2448272" cy="4738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995868"/>
              </p:ext>
            </p:extLst>
          </p:nvPr>
        </p:nvGraphicFramePr>
        <p:xfrm>
          <a:off x="4283968" y="3861048"/>
          <a:ext cx="4218360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" name="Formula" r:id="rId8" imgW="1705610" imgH="525780" progId="Equation.Ribbit">
                  <p:embed/>
                </p:oleObj>
              </mc:Choice>
              <mc:Fallback>
                <p:oleObj name="Formula" r:id="rId8" imgW="1705610" imgH="525780" progId="Equation.Ribbi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861048"/>
                        <a:ext cx="4218360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235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Bag-of-features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model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离线学习得到量化值集合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对当前目标的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HOG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特征进行量化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计算特征直方图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L1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范式计算距离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681201"/>
              </p:ext>
            </p:extLst>
          </p:nvPr>
        </p:nvGraphicFramePr>
        <p:xfrm>
          <a:off x="5508104" y="1700808"/>
          <a:ext cx="243387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1" name="Formula" r:id="rId3" imgW="1160780" imgH="167640" progId="Equation.Ribbit">
                  <p:embed/>
                </p:oleObj>
              </mc:Choice>
              <mc:Fallback>
                <p:oleObj name="Formula" r:id="rId3" imgW="1160780" imgH="167640" progId="Equation.Ribbi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700808"/>
                        <a:ext cx="2433870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045163"/>
              </p:ext>
            </p:extLst>
          </p:nvPr>
        </p:nvGraphicFramePr>
        <p:xfrm>
          <a:off x="6804248" y="2276872"/>
          <a:ext cx="1330582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" name="Formula" r:id="rId5" imgW="581660" imgH="153670" progId="Equation.Ribbit">
                  <p:embed/>
                </p:oleObj>
              </mc:Choice>
              <mc:Fallback>
                <p:oleObj name="Formula" r:id="rId5" imgW="581660" imgH="153670" progId="Equation.Ribbi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2276872"/>
                        <a:ext cx="1330582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784360"/>
              </p:ext>
            </p:extLst>
          </p:nvPr>
        </p:nvGraphicFramePr>
        <p:xfrm>
          <a:off x="3923927" y="2852936"/>
          <a:ext cx="4061251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3" name="Formula" r:id="rId7" imgW="1939290" imgH="168910" progId="Equation.Ribbit">
                  <p:embed/>
                </p:oleObj>
              </mc:Choice>
              <mc:Fallback>
                <p:oleObj name="Formula" r:id="rId7" imgW="1939290" imgH="168910" progId="Equation.Ribbit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7" y="2852936"/>
                        <a:ext cx="4061251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1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HSV-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edgel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e: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主要边缘信息（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by 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salient </a:t>
            </a:r>
            <a:r>
              <a:rPr lang="en-US" altLang="zh-CN" sz="3600" b="1" dirty="0" err="1" smtClean="0">
                <a:latin typeface="华文楷体" pitchFamily="2" charset="-122"/>
                <a:ea typeface="华文楷体" pitchFamily="2" charset="-122"/>
              </a:rPr>
              <a:t>edgel</a:t>
            </a:r>
            <a:r>
              <a:rPr lang="en-US" altLang="zh-CN" sz="3600" b="1" dirty="0" smtClean="0">
                <a:latin typeface="华文楷体" pitchFamily="2" charset="-122"/>
                <a:ea typeface="华文楷体" pitchFamily="2" charset="-122"/>
              </a:rPr>
              <a:t> extraction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        :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边缘在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处的方向（水平或竖直，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1bit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        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边缘两侧区域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分量的比值（量化为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个可能的值，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2bits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边缘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信息共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7bits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表示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114009"/>
              </p:ext>
            </p:extLst>
          </p:nvPr>
        </p:nvGraphicFramePr>
        <p:xfrm>
          <a:off x="935596" y="1628800"/>
          <a:ext cx="727280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3" name="Formula" r:id="rId4" imgW="2889250" imgH="168910" progId="Equation.Ribbit">
                  <p:embed/>
                </p:oleObj>
              </mc:Choice>
              <mc:Fallback>
                <p:oleObj name="Formula" r:id="rId4" imgW="2889250" imgH="168910" progId="Equation.Ribbi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96" y="1628800"/>
                        <a:ext cx="7272808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871471"/>
              </p:ext>
            </p:extLst>
          </p:nvPr>
        </p:nvGraphicFramePr>
        <p:xfrm>
          <a:off x="899592" y="2924944"/>
          <a:ext cx="72008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" name="Formula" r:id="rId6" imgW="343377" imgH="169145" progId="Equation.Ribbit">
                  <p:embed/>
                </p:oleObj>
              </mc:Choice>
              <mc:Fallback>
                <p:oleObj name="Formula" r:id="rId6" imgW="343377" imgH="169145" progId="Equation.Ribbi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924944"/>
                        <a:ext cx="720080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703838"/>
              </p:ext>
            </p:extLst>
          </p:nvPr>
        </p:nvGraphicFramePr>
        <p:xfrm>
          <a:off x="899591" y="3501008"/>
          <a:ext cx="70007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" name="Formula" r:id="rId8" imgW="331931" imgH="169145" progId="Equation.Ribbit">
                  <p:embed/>
                </p:oleObj>
              </mc:Choice>
              <mc:Fallback>
                <p:oleObj name="Formula" r:id="rId8" imgW="331931" imgH="169145" progId="Equation.Ribbit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1" y="3501008"/>
                        <a:ext cx="700079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14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7" name="Picture 1" descr="C:\Documents and Settings\dell\Application Data\Tencent\Users\603731729\QQ\WinTemp\RichOle\I31DB3FLIWWG`B}`FO%U~VV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1332"/>
            <a:ext cx="8229600" cy="340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5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Bounding box model</a:t>
            </a:r>
            <a:endParaRPr lang="zh-CN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直方图由两部分组成，一部分表示颜色特征，另一部分表示边缘特征</a:t>
            </a:r>
            <a:endParaRPr lang="en-US" altLang="zh-CN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距离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计算</a:t>
            </a:r>
            <a:endParaRPr lang="en-US" altLang="zh-CN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81493"/>
              </p:ext>
            </p:extLst>
          </p:nvPr>
        </p:nvGraphicFramePr>
        <p:xfrm>
          <a:off x="1619672" y="4149080"/>
          <a:ext cx="625546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Formula" r:id="rId3" imgW="2301240" imgH="367030" progId="Equation.Ribbit">
                  <p:embed/>
                </p:oleObj>
              </mc:Choice>
              <mc:Fallback>
                <p:oleObj name="Formula" r:id="rId3" imgW="2301240" imgH="367030" progId="Equation.Ribbi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149080"/>
                        <a:ext cx="6255464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6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Weighted Region Matching</a:t>
            </a:r>
            <a:endParaRPr lang="zh-CN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Face detection :</a:t>
            </a:r>
            <a:r>
              <a:rPr lang="en-US" altLang="zh-CN" sz="4800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 </a:t>
            </a:r>
            <a:r>
              <a:rPr lang="en-US" altLang="zh-CN" sz="4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high </a:t>
            </a:r>
            <a:r>
              <a:rPr lang="en-US" altLang="zh-CN" sz="48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quality </a:t>
            </a:r>
            <a:r>
              <a:rPr lang="en-US" altLang="zh-CN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photographs to get </a:t>
            </a:r>
            <a:r>
              <a:rPr lang="en-US" altLang="zh-CN" sz="40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body </a:t>
            </a:r>
            <a:r>
              <a:rPr lang="en-US" altLang="zh-CN" sz="40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details</a:t>
            </a:r>
            <a:r>
              <a:rPr lang="en-US" altLang="zh-CN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.</a:t>
            </a:r>
          </a:p>
          <a:p>
            <a:endParaRPr lang="en-US" altLang="zh-CN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This algorithm: human </a:t>
            </a:r>
            <a:r>
              <a:rPr lang="en-US" altLang="zh-CN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identity recognition </a:t>
            </a:r>
            <a:r>
              <a:rPr lang="en-US" altLang="zh-CN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over</a:t>
            </a:r>
            <a:r>
              <a:rPr lang="en-US" altLang="zh-CN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 </a:t>
            </a:r>
            <a:r>
              <a:rPr lang="en-US" altLang="zh-CN" sz="44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low </a:t>
            </a:r>
            <a:r>
              <a:rPr lang="en-US" altLang="zh-CN" sz="44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quality </a:t>
            </a:r>
            <a:r>
              <a:rPr lang="en-US" altLang="zh-CN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aerial images.</a:t>
            </a:r>
            <a:endParaRPr lang="zh-CN" altLang="en-US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1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Problem Definition</a:t>
            </a:r>
            <a:endParaRPr lang="zh-CN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69" name="Picture 1" descr="C:\Documents and Settings\dell\Application Data\Tencent\Users\603731729\QQ\WinTemp\RichOle\DU)M]CY(@R%AP8KCC`3}XQ4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1681956"/>
            <a:ext cx="658177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1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Arial" pitchFamily="34" charset="0"/>
                <a:cs typeface="Arial" pitchFamily="34" charset="0"/>
              </a:rPr>
              <a:t>Problem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表示    与待匹配目标的相似度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表示距离计算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为常数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为    的权重系数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确定</a:t>
            </a:r>
            <a:r>
              <a:rPr lang="zh-CN" altLang="en-US" sz="4400" b="1" dirty="0" smtClean="0">
                <a:latin typeface="华文楷体" pitchFamily="2" charset="-122"/>
                <a:ea typeface="华文楷体" pitchFamily="2" charset="-122"/>
              </a:rPr>
              <a:t>距离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zh-CN" altLang="en-US" sz="4400" b="1" dirty="0" smtClean="0">
                <a:latin typeface="华文楷体" pitchFamily="2" charset="-122"/>
                <a:ea typeface="华文楷体" pitchFamily="2" charset="-122"/>
              </a:rPr>
              <a:t>权重</a:t>
            </a:r>
            <a:endParaRPr lang="zh-CN" altLang="en-US" sz="4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464871"/>
              </p:ext>
            </p:extLst>
          </p:nvPr>
        </p:nvGraphicFramePr>
        <p:xfrm>
          <a:off x="2544763" y="1698625"/>
          <a:ext cx="40544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Formula" r:id="rId4" imgW="2307240" imgH="408960" progId="Equation.Ribbit">
                  <p:embed/>
                </p:oleObj>
              </mc:Choice>
              <mc:Fallback>
                <p:oleObj name="Formula" r:id="rId4" imgW="2307240" imgH="408960" progId="Equation.Ribbi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1698625"/>
                        <a:ext cx="4054475" cy="723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51849"/>
              </p:ext>
            </p:extLst>
          </p:nvPr>
        </p:nvGraphicFramePr>
        <p:xfrm>
          <a:off x="899592" y="2924943"/>
          <a:ext cx="576064" cy="25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Formula" r:id="rId6" imgW="388620" imgH="168402" progId="Equation.Ribbit">
                  <p:embed/>
                </p:oleObj>
              </mc:Choice>
              <mc:Fallback>
                <p:oleObj name="Formula" r:id="rId6" imgW="388620" imgH="168402" progId="Equation.Ribbit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924943"/>
                        <a:ext cx="576064" cy="2529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929701"/>
              </p:ext>
            </p:extLst>
          </p:nvPr>
        </p:nvGraphicFramePr>
        <p:xfrm>
          <a:off x="2555776" y="2924944"/>
          <a:ext cx="216024" cy="255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Formula" r:id="rId8" imgW="108785" imgH="124760" progId="Equation.Ribbit">
                  <p:embed/>
                </p:oleObj>
              </mc:Choice>
              <mc:Fallback>
                <p:oleObj name="Formula" r:id="rId8" imgW="108785" imgH="124760" progId="Equation.Ribbit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924944"/>
                        <a:ext cx="216024" cy="2553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108214"/>
              </p:ext>
            </p:extLst>
          </p:nvPr>
        </p:nvGraphicFramePr>
        <p:xfrm>
          <a:off x="899592" y="3501007"/>
          <a:ext cx="864096" cy="293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Formula" r:id="rId10" imgW="505968" imgH="168402" progId="Equation.Ribbit">
                  <p:embed/>
                </p:oleObj>
              </mc:Choice>
              <mc:Fallback>
                <p:oleObj name="Formula" r:id="rId10" imgW="505968" imgH="168402" progId="Equation.Ribbit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501007"/>
                        <a:ext cx="864096" cy="2934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743270"/>
              </p:ext>
            </p:extLst>
          </p:nvPr>
        </p:nvGraphicFramePr>
        <p:xfrm>
          <a:off x="899592" y="4149080"/>
          <a:ext cx="210755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Formula" r:id="rId12" imgW="79248" imgH="111252" progId="Equation.Ribbit">
                  <p:embed/>
                </p:oleObj>
              </mc:Choice>
              <mc:Fallback>
                <p:oleObj name="Formula" r:id="rId12" imgW="79248" imgH="111252" progId="Equation.Ribbit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149080"/>
                        <a:ext cx="210755" cy="28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906670"/>
              </p:ext>
            </p:extLst>
          </p:nvPr>
        </p:nvGraphicFramePr>
        <p:xfrm>
          <a:off x="827584" y="4725144"/>
          <a:ext cx="363830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Formula" r:id="rId14" imgW="139330" imgH="111921" progId="Equation.Ribbit">
                  <p:embed/>
                </p:oleObj>
              </mc:Choice>
              <mc:Fallback>
                <p:oleObj name="Formula" r:id="rId14" imgW="139330" imgH="111921" progId="Equation.Ribbit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725144"/>
                        <a:ext cx="363830" cy="28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474340"/>
              </p:ext>
            </p:extLst>
          </p:nvPr>
        </p:nvGraphicFramePr>
        <p:xfrm>
          <a:off x="1763688" y="4700098"/>
          <a:ext cx="288032" cy="313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Formula" r:id="rId16" imgW="117348" imgH="124968" progId="Equation.Ribbit">
                  <p:embed/>
                </p:oleObj>
              </mc:Choice>
              <mc:Fallback>
                <p:oleObj name="Formula" r:id="rId16" imgW="117348" imgH="124968" progId="Equation.Ribbit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700098"/>
                        <a:ext cx="288032" cy="3130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36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Architecture</a:t>
            </a:r>
            <a:endParaRPr lang="zh-CN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7" name="Picture 1" descr="C:\Documents and Settings\dell\Application Data\Tencent\Users\603731729\QQ\WinTemp\RichOle\}CP571`M$U~XYUM`_3ZK}WW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8928992" cy="280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41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600" dirty="0">
                <a:solidFill>
                  <a:schemeClr val="bg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Human </a:t>
            </a:r>
            <a:r>
              <a:rPr lang="en-US" altLang="zh-CN" sz="3600" dirty="0" smtClean="0">
                <a:solidFill>
                  <a:schemeClr val="bg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Detection &amp;&amp; Blob Extraction</a:t>
            </a:r>
            <a:endParaRPr lang="zh-CN" altLang="en-US" sz="3600" dirty="0">
              <a:solidFill>
                <a:schemeClr val="bg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HOG 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行人检测</a:t>
            </a:r>
            <a:endParaRPr lang="en-US" altLang="zh-CN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kernel density estimation (KDE</a:t>
            </a:r>
            <a:r>
              <a:rPr lang="en-US" altLang="zh-CN" dirty="0" smtClean="0">
                <a:solidFill>
                  <a:schemeClr val="bg1"/>
                </a:solidFill>
              </a:rPr>
              <a:t>) 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前背景分离</a:t>
            </a:r>
            <a:endParaRPr lang="zh-CN" altLang="en-US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41" name="Picture 1" descr="C:\Documents and Settings\dell\Application Data\Tencent\Users\603731729\QQ\WinTemp\RichOle\K$FFU`[V3$4A${2[1Q)[5X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09900"/>
            <a:ext cx="69056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5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Outline</a:t>
            </a:r>
            <a:endParaRPr lang="zh-CN" altLang="en-US" dirty="0">
              <a:solidFill>
                <a:schemeClr val="bg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1</a:t>
            </a:r>
            <a:r>
              <a:rPr lang="en-US" altLang="zh-CN" sz="4400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. Problem </a:t>
            </a:r>
            <a:r>
              <a:rPr lang="en-US" altLang="zh-CN" sz="4400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D</a:t>
            </a:r>
            <a:r>
              <a:rPr lang="en-US" altLang="zh-CN" sz="4400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efinition</a:t>
            </a:r>
          </a:p>
          <a:p>
            <a:r>
              <a:rPr lang="en-US" altLang="zh-CN" sz="4400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2. Approach Architecture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3600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Local Features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3600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Matching Model</a:t>
            </a:r>
            <a:endParaRPr lang="en-US" altLang="zh-CN" sz="3600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4400" dirty="0">
                <a:solidFill>
                  <a:schemeClr val="bg1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3</a:t>
            </a:r>
            <a:r>
              <a:rPr lang="en-US" altLang="zh-CN" sz="4400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. Our method</a:t>
            </a:r>
            <a:endParaRPr lang="en-US" altLang="zh-CN" sz="4400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6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Alignment</a:t>
            </a:r>
            <a:endParaRPr lang="zh-CN" altLang="en-US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相机角度和行人姿势不同，不能直接进行对比</a:t>
            </a:r>
            <a:endParaRPr lang="en-US" altLang="zh-CN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对所得</a:t>
            </a:r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blob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按照统一标准进行重新排列，得到一致状态后再进行对比</a:t>
            </a:r>
            <a:endParaRPr lang="en-US" altLang="zh-CN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HST model</a:t>
            </a:r>
          </a:p>
          <a:p>
            <a:r>
              <a:rPr lang="en-US" altLang="zh-CN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Active Appearance Model </a:t>
            </a:r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(AAM)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进行位置校正</a:t>
            </a:r>
            <a:endParaRPr lang="zh-CN" altLang="en-US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10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Alignment</a:t>
            </a:r>
            <a:endParaRPr lang="zh-CN" altLang="en-US" dirty="0"/>
          </a:p>
        </p:txBody>
      </p:sp>
      <p:pic>
        <p:nvPicPr>
          <p:cNvPr id="11265" name="Picture 1" descr="C:\Documents and Settings\dell\Application Data\Tencent\Users\603731729\QQ\WinTemp\RichOle\2XVBHAAPFFKQC[TL@NDR)IB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239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40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Alignment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根据</a:t>
            </a:r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HST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，对图像块按某一姿势进行重新排列</a:t>
            </a:r>
            <a:endParaRPr lang="zh-CN" altLang="en-US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2289" name="Picture 1" descr="C:\Documents and Settings\dell\Application Data\Tencent\Users\603731729\QQ\WinTemp\RichOle\NHU(O({PC({$W$B3A1H2(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3342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Measuring </a:t>
            </a:r>
            <a:r>
              <a:rPr lang="en-US" altLang="zh-CN" sz="36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the Distance Between Blobs</a:t>
            </a:r>
            <a:endParaRPr lang="zh-CN" altLang="en-US" sz="36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Meanshift</a:t>
            </a:r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利用颜色特征将图像划分为若干区域</a:t>
            </a:r>
            <a:endParaRPr lang="en-US" altLang="zh-CN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每个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区域提取</a:t>
            </a:r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HSV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HOG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特征，得到直方图</a:t>
            </a:r>
            <a:endParaRPr lang="en-US" altLang="zh-CN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计算对应区域间的距离</a:t>
            </a:r>
            <a:endParaRPr lang="zh-CN" altLang="en-US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4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Mean shift 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区域分块</a:t>
            </a:r>
            <a:endParaRPr lang="zh-CN" altLang="en-US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3313" name="Picture 1" descr="C:\Documents and Settings\dell\Application Data\Tencent\Users\603731729\QQ\WinTemp\RichOle\5V3{5~W{)~3L18RK4H1(_2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17716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C:\Documents and Settings\dell\Application Data\Tencent\Users\603731729\QQ\WinTemp\RichOle\([3BMCK]6$LDUVM~WX$YI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60847"/>
            <a:ext cx="2016224" cy="252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6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The distance between blobs</a:t>
            </a:r>
            <a:endParaRPr lang="zh-CN" altLang="en-US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5361" name="Picture 1" descr="C:\Documents and Settings\dell\Application Data\Tencent\Users\603731729\QQ\WinTemp\RichOle\[YNMLU%9P34A_2U@]%}W~[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3054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7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The distance between blobs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Earth Mover Distance </a:t>
            </a:r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(EMD)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every </a:t>
            </a:r>
            <a:r>
              <a:rPr lang="en-US" altLang="zh-CN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blob </a:t>
            </a:r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is </a:t>
            </a:r>
            <a:r>
              <a:rPr lang="en-US" altLang="zh-CN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 </a:t>
            </a:r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region set</a:t>
            </a:r>
            <a:endParaRPr lang="en-US" altLang="zh-CN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every </a:t>
            </a:r>
            <a:r>
              <a:rPr lang="en-US" altLang="zh-CN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region is denoted by a </a:t>
            </a:r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feature </a:t>
            </a:r>
            <a:r>
              <a:rPr lang="en-US" altLang="zh-CN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histogram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vector </a:t>
            </a:r>
            <a:r>
              <a:rPr lang="en-US" altLang="zh-CN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and a weight. </a:t>
            </a:r>
            <a:endParaRPr lang="en-US" altLang="zh-CN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 </a:t>
            </a:r>
            <a:r>
              <a:rPr lang="en-US" altLang="zh-CN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region from one blob can be related </a:t>
            </a:r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to more </a:t>
            </a:r>
            <a:r>
              <a:rPr lang="en-US" altLang="zh-CN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than one from the </a:t>
            </a:r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other</a:t>
            </a:r>
            <a:endParaRPr lang="zh-CN" altLang="en-US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8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The distance between blobs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P,Q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为特征向量，</a:t>
            </a:r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为区域中心坐标位置</a:t>
            </a:r>
            <a:endParaRPr lang="zh-CN" altLang="en-US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6385" name="Picture 1" descr="C:\Documents and Settings\dell\Application Data\Tencent\Users\603731729\QQ\WinTemp\RichOle\1YYG`M86BOMANC2Y%9$ZXL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2816"/>
            <a:ext cx="49911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C:\Documents and Settings\dell\Application Data\Tencent\Users\603731729\QQ\WinTemp\RichOle\5@GM)KTK`1PCRP$O{9)L(X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321" y="4365104"/>
            <a:ext cx="48958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0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Determining the </a:t>
            </a:r>
            <a:r>
              <a:rPr lang="en-US" altLang="zh-CN" sz="40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Voter’s Weight</a:t>
            </a:r>
            <a:endParaRPr lang="zh-CN" altLang="en-US" sz="4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Each region in the </a:t>
            </a:r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voter </a:t>
            </a:r>
            <a:r>
              <a:rPr lang="en-US" altLang="zh-CN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blob has certain </a:t>
            </a:r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information about </a:t>
            </a:r>
            <a:r>
              <a:rPr lang="en-US" altLang="zh-CN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the </a:t>
            </a:r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target</a:t>
            </a:r>
          </a:p>
          <a:p>
            <a:r>
              <a:rPr lang="en-US" altLang="zh-CN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assign a weight for every region such </a:t>
            </a:r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that the </a:t>
            </a:r>
            <a:r>
              <a:rPr lang="en-US" altLang="zh-CN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most consistent regions are given higher weights, </a:t>
            </a:r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because they </a:t>
            </a:r>
            <a:r>
              <a:rPr lang="en-US" altLang="zh-CN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are more probable to lead to the </a:t>
            </a:r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target </a:t>
            </a:r>
            <a:r>
              <a:rPr lang="en-US" altLang="zh-CN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identity.</a:t>
            </a:r>
            <a:endParaRPr lang="zh-CN" altLang="en-US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8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PageRank</a:t>
            </a:r>
            <a:endParaRPr lang="zh-CN" altLang="en-US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 voter’s region </a:t>
            </a:r>
            <a:r>
              <a:rPr lang="en-US" altLang="zh-CN" i="1" dirty="0" err="1">
                <a:solidFill>
                  <a:schemeClr val="bg1"/>
                </a:solidFill>
              </a:rPr>
              <a:t>r</a:t>
            </a:r>
            <a:r>
              <a:rPr lang="en-US" altLang="zh-CN" i="1" baseline="-25000" dirty="0" err="1">
                <a:solidFill>
                  <a:schemeClr val="bg1"/>
                </a:solidFill>
              </a:rPr>
              <a:t>i</a:t>
            </a:r>
            <a:r>
              <a:rPr lang="en-US" altLang="zh-CN" i="1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that holds vital information </a:t>
            </a:r>
            <a:r>
              <a:rPr lang="en-US" altLang="zh-CN" dirty="0" smtClean="0">
                <a:solidFill>
                  <a:schemeClr val="bg1"/>
                </a:solidFill>
              </a:rPr>
              <a:t>about the </a:t>
            </a:r>
            <a:r>
              <a:rPr lang="en-US" altLang="zh-CN" dirty="0">
                <a:solidFill>
                  <a:schemeClr val="bg1"/>
                </a:solidFill>
              </a:rPr>
              <a:t>target will be consistent across the </a:t>
            </a:r>
            <a:r>
              <a:rPr lang="en-US" altLang="zh-CN" dirty="0" smtClean="0">
                <a:solidFill>
                  <a:schemeClr val="bg1"/>
                </a:solidFill>
              </a:rPr>
              <a:t>voters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other </a:t>
            </a:r>
            <a:r>
              <a:rPr lang="en-US" altLang="zh-CN" dirty="0">
                <a:solidFill>
                  <a:schemeClr val="bg1"/>
                </a:solidFill>
              </a:rPr>
              <a:t>voters will contain regions that are close to </a:t>
            </a:r>
            <a:r>
              <a:rPr lang="en-US" altLang="zh-CN" i="1" dirty="0" err="1">
                <a:solidFill>
                  <a:schemeClr val="bg1"/>
                </a:solidFill>
              </a:rPr>
              <a:t>r</a:t>
            </a:r>
            <a:r>
              <a:rPr lang="en-US" altLang="zh-CN" i="1" baseline="-25000" dirty="0" err="1">
                <a:solidFill>
                  <a:schemeClr val="bg1"/>
                </a:solidFill>
              </a:rPr>
              <a:t>i</a:t>
            </a:r>
            <a:r>
              <a:rPr lang="en-US" altLang="zh-CN" i="1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in </a:t>
            </a:r>
            <a:r>
              <a:rPr lang="en-US" altLang="zh-CN" dirty="0">
                <a:solidFill>
                  <a:schemeClr val="bg1"/>
                </a:solidFill>
              </a:rPr>
              <a:t>the feature space.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noisy </a:t>
            </a:r>
            <a:r>
              <a:rPr lang="en-US" altLang="zh-CN" dirty="0">
                <a:solidFill>
                  <a:schemeClr val="bg1"/>
                </a:solidFill>
              </a:rPr>
              <a:t>regions </a:t>
            </a:r>
            <a:r>
              <a:rPr lang="en-US" altLang="zh-CN" dirty="0" smtClean="0">
                <a:solidFill>
                  <a:schemeClr val="bg1"/>
                </a:solidFill>
              </a:rPr>
              <a:t>are inconsistent</a:t>
            </a:r>
            <a:r>
              <a:rPr lang="en-US" altLang="zh-CN" dirty="0">
                <a:solidFill>
                  <a:schemeClr val="bg1"/>
                </a:solidFill>
              </a:rPr>
              <a:t>; therefore, they are more likely to be </a:t>
            </a:r>
            <a:r>
              <a:rPr lang="en-US" altLang="zh-CN" dirty="0" smtClean="0">
                <a:solidFill>
                  <a:schemeClr val="bg1"/>
                </a:solidFill>
              </a:rPr>
              <a:t>connected to </a:t>
            </a:r>
            <a:r>
              <a:rPr lang="en-US" altLang="zh-CN" dirty="0">
                <a:solidFill>
                  <a:schemeClr val="bg1"/>
                </a:solidFill>
              </a:rPr>
              <a:t>highly separated regions.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07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Problem </a:t>
            </a:r>
            <a:r>
              <a:rPr lang="en-US" altLang="zh-CN" dirty="0" smtClean="0">
                <a:solidFill>
                  <a:schemeClr val="bg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Definition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Person detected </a:t>
            </a:r>
            <a:r>
              <a:rPr lang="en-US" altLang="zh-CN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in different views or at different time instants </a:t>
            </a:r>
            <a:r>
              <a:rPr lang="en-US" altLang="zh-CN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can be matched as </a:t>
            </a:r>
            <a:r>
              <a:rPr lang="en-US" altLang="zh-CN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the same </a:t>
            </a:r>
            <a:r>
              <a:rPr lang="en-US" altLang="zh-CN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individual.</a:t>
            </a:r>
            <a:endParaRPr lang="en-US" altLang="zh-CN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5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PageRank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7409" name="Picture 1" descr="C:\Documents and Settings\dell\Application Data\Tencent\Users\603731729\QQ\WinTemp\RichOle\F}Q_PBM4{{78EIY(D06G1R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59531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52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PageRank weight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3" name="Picture 1" descr="C:\Documents and Settings\dell\Application Data\Tencent\Users\603731729\QQ\WinTemp\RichOle\PWQ6}$5$6NRZN$L{P@)ZCD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74593"/>
            <a:ext cx="61912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7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Region </a:t>
            </a:r>
            <a:r>
              <a:rPr lang="en-US" altLang="zh-CN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        page rank weight</a:t>
            </a:r>
          </a:p>
          <a:p>
            <a:endParaRPr lang="en-US" altLang="zh-CN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        normalized </a:t>
            </a:r>
            <a:r>
              <a:rPr lang="en-US" altLang="zh-CN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size of the region</a:t>
            </a:r>
            <a:endParaRPr lang="zh-CN" altLang="en-US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9457" name="Picture 1" descr="C:\Documents and Settings\dell\Application Data\Tencent\Users\603731729\QQ\WinTemp\RichOle\O772X]{0(ZRY({NI(M2SAT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290139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C:\Documents and Settings\dell\Application Data\Tencent\Users\603731729\QQ\WinTemp\RichOle\O_D9X]8EFF)LSP(TX3QEL)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79216"/>
            <a:ext cx="5334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C:\Documents and Settings\dell\Application Data\Tencent\Users\603731729\QQ\WinTemp\RichOle\4L4Q@0P5{B$J8GX`0AS_HA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33056"/>
            <a:ext cx="533400" cy="4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C:\Documents and Settings\dell\Application Data\Tencent\Users\603731729\QQ\WinTemp\RichOle\YQ$W0OOJQFCM9(T9CET0Z~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25144"/>
            <a:ext cx="22860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529186"/>
              </p:ext>
            </p:extLst>
          </p:nvPr>
        </p:nvGraphicFramePr>
        <p:xfrm>
          <a:off x="4644008" y="5805264"/>
          <a:ext cx="40544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Formula" r:id="rId7" imgW="2307240" imgH="408960" progId="Equation.Ribbit">
                  <p:embed/>
                </p:oleObj>
              </mc:Choice>
              <mc:Fallback>
                <p:oleObj name="Formula" r:id="rId7" imgW="2307240" imgH="408960" progId="Equation.Ribbi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5805264"/>
                        <a:ext cx="40544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24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Our method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21961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特征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MSER</a:t>
            </a:r>
            <a:r>
              <a:rPr lang="zh-CN" altLang="en-US" dirty="0" smtClean="0">
                <a:solidFill>
                  <a:schemeClr val="bg1"/>
                </a:solidFill>
              </a:rPr>
              <a:t>直方图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482" name="Picture 2" descr="pic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2896"/>
            <a:ext cx="623473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>
            <a:hlinkClick r:id="rId3" action="ppaction://hlinksldjump"/>
          </p:cNvPr>
          <p:cNvSpPr/>
          <p:nvPr/>
        </p:nvSpPr>
        <p:spPr>
          <a:xfrm>
            <a:off x="6444208" y="5373216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Moreover</a:t>
            </a:r>
            <a:endParaRPr lang="zh-CN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 descr="C:\Users\dell\AppData\Roaming\Tencent\Users\1840709703\QQ\WinTemp\RichOle\LH{AI@N48}M3(BE)2PU]U2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20324"/>
            <a:ext cx="1034995" cy="244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dell\AppData\Roaming\Tencent\Users\1840709703\QQ\WinTemp\RichOle\[[L3QQ[RWC}6LY]FADMJ)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2579"/>
            <a:ext cx="936104" cy="244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8071" y="2924944"/>
            <a:ext cx="2252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MSER + </a:t>
            </a:r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颜色</a:t>
            </a:r>
            <a:endParaRPr lang="zh-CN" altLang="en-US" sz="28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1268" name="Picture 4" descr="C:\Users\dell\AppData\Roaming\Tencent\Users\1840709703\QQ\WinTemp\RichOle\I9@9U5S)LF00JKW~{8M4E$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1" y="120324"/>
            <a:ext cx="864096" cy="243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dell\AppData\Roaming\Tencent\Users\1840709703\QQ\WinTemp\RichOle\G)@A`%_69A8FQU@FIU%C(O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1" y="120324"/>
            <a:ext cx="700966" cy="243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C:\Users\dell\AppData\Roaming\Tencent\Users\1840709703\QQ\WinTemp\RichOle\%KOFD{TYQZRD68LG%FURC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2579"/>
            <a:ext cx="936104" cy="247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dell\AppData\Roaming\Tencent\Users\1840709703\QQ\WinTemp\RichOle\I9@9U5S)LF00JKW~{8M4E$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0325"/>
            <a:ext cx="883417" cy="248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47864" y="2924944"/>
            <a:ext cx="2252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MSER + </a:t>
            </a:r>
            <a:r>
              <a:rPr lang="zh-CN" altLang="en-US" sz="28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轮廓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8662" y="292494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？</a:t>
            </a:r>
            <a:endParaRPr lang="zh-CN" altLang="en-US" sz="28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7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以</a:t>
            </a:r>
            <a:r>
              <a:rPr lang="en-US" altLang="zh-CN" dirty="0" err="1" smtClean="0">
                <a:solidFill>
                  <a:schemeClr val="bg1"/>
                </a:solidFill>
              </a:rPr>
              <a:t>mser</a:t>
            </a:r>
            <a:r>
              <a:rPr lang="zh-CN" altLang="en-US" dirty="0" smtClean="0">
                <a:solidFill>
                  <a:schemeClr val="bg1"/>
                </a:solidFill>
              </a:rPr>
              <a:t>划分区域，进行特征提取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1" descr="C:\Documents and Settings\dell\Application Data\Tencent\Users\603731729\QQ\WinTemp\RichOle\[YNMLU%9P34A_2U@]%}W~[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991" y="2204864"/>
            <a:ext cx="53054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5" name="Picture 1" descr="C:\Users\dell\AppData\Roaming\Tencent\Users\603731729\QQ\WinTemp\RichOle\$`I2_]{ZL0X9]M$95S8373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2656"/>
            <a:ext cx="3600400" cy="616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8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Arial" pitchFamily="34" charset="0"/>
                <a:ea typeface="Batang" pitchFamily="18" charset="-127"/>
                <a:cs typeface="Arial" pitchFamily="34" charset="0"/>
              </a:rPr>
              <a:t>hallenge</a:t>
            </a:r>
            <a:endParaRPr lang="zh-CN" altLang="en-US" dirty="0">
              <a:solidFill>
                <a:schemeClr val="bg1"/>
              </a:solidFill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s</a:t>
            </a:r>
            <a:r>
              <a:rPr lang="en-US" altLang="zh-CN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ignificant </a:t>
            </a:r>
            <a:r>
              <a:rPr lang="en-US" altLang="zh-CN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variations of resolutions, lightings, poses and </a:t>
            </a:r>
            <a:r>
              <a:rPr lang="en-US" altLang="zh-CN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viewpoints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US" altLang="zh-CN" sz="4800" b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discriminative</a:t>
            </a:r>
            <a:r>
              <a:rPr lang="en-US" altLang="zh-CN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 and </a:t>
            </a:r>
            <a:r>
              <a:rPr lang="en-US" altLang="zh-CN" sz="4800" b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robust</a:t>
            </a:r>
            <a:r>
              <a:rPr lang="en-US" altLang="zh-CN" sz="4800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 			</a:t>
            </a:r>
            <a:r>
              <a:rPr lang="en-US" altLang="zh-CN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features</a:t>
            </a:r>
            <a:endParaRPr lang="en-US" altLang="zh-CN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0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2DF">
            <a:alpha val="4392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Arial" pitchFamily="34" charset="0"/>
                <a:ea typeface="Batang" pitchFamily="18" charset="-127"/>
                <a:cs typeface="Arial" pitchFamily="34" charset="0"/>
              </a:rPr>
              <a:t>Approach Architecture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519719"/>
              </p:ext>
            </p:extLst>
          </p:nvPr>
        </p:nvGraphicFramePr>
        <p:xfrm>
          <a:off x="457200" y="1600201"/>
          <a:ext cx="8229600" cy="3412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70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Approach Overview</a:t>
            </a:r>
            <a:endParaRPr lang="zh-CN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P</a:t>
            </a:r>
            <a:r>
              <a:rPr lang="en-US" altLang="zh-CN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assive Biometric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face</a:t>
            </a:r>
            <a:endParaRPr lang="en-US" altLang="zh-CN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Overall Appearance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HOG Log-RGB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HSV + edge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Weighted Region Matching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Parts-Based modeling 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63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Face identification</a:t>
            </a:r>
            <a:endParaRPr lang="zh-CN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Out-standing features</a:t>
            </a:r>
          </a:p>
          <a:p>
            <a:r>
              <a:rPr lang="en-US" altLang="zh-CN" sz="4800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high </a:t>
            </a:r>
            <a:r>
              <a:rPr lang="en-US" altLang="zh-CN" sz="4800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quality image</a:t>
            </a:r>
            <a:endParaRPr lang="en-US" altLang="zh-CN" sz="4800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pose </a:t>
            </a:r>
            <a:r>
              <a:rPr lang="en-US" altLang="zh-CN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variation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3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Face identification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0" name="Picture 2" descr="C:\Users\dell\AppData\Roaming\Tencent\Users\603731729\QQ\WinTemp\RichOle\]RN_AUJ7$ZWL7F4Y`5CK(_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16383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ll\AppData\Roaming\Tencent\Users\603731729\QQ\WinTemp\RichOle\I[Y12ICC%_[KQC8WOD_7BO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47850"/>
            <a:ext cx="16192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18" y="2266975"/>
            <a:ext cx="819150" cy="819150"/>
          </a:xfrm>
          <a:prstGeom prst="rect">
            <a:avLst/>
          </a:prstGeom>
        </p:spPr>
      </p:pic>
      <p:pic>
        <p:nvPicPr>
          <p:cNvPr id="2054" name="Picture 6" descr="C:\Users\dell\AppData\Roaming\Tencent\Users\1840709703\QQ\WinTemp\RichOle\Z%0XPO~DGMQ}AMEZR`W_E2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93096"/>
            <a:ext cx="1638300" cy="146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dell\AppData\Roaming\Tencent\Users\1840709703\QQ\WinTemp\RichOle\@~MLSSLJC{EPEEIGVZ`0MKX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3096"/>
            <a:ext cx="1368152" cy="148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static.tieba.baidu.com/tb/editor/images/qpx_n/b36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318" y="4692643"/>
            <a:ext cx="666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16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C7EDCC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698</Words>
  <Application>Microsoft Office PowerPoint</Application>
  <PresentationFormat>全屏显示(4:3)</PresentationFormat>
  <Paragraphs>144</Paragraphs>
  <Slides>36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39" baseType="lpstr">
      <vt:lpstr>Office 主题</vt:lpstr>
      <vt:lpstr>Formula</vt:lpstr>
      <vt:lpstr>Aurora Equation</vt:lpstr>
      <vt:lpstr>Person Re-identification in Camera Networks</vt:lpstr>
      <vt:lpstr>Outline</vt:lpstr>
      <vt:lpstr>Problem Definition</vt:lpstr>
      <vt:lpstr>PowerPoint 演示文稿</vt:lpstr>
      <vt:lpstr>Challenge</vt:lpstr>
      <vt:lpstr>Approach Architecture</vt:lpstr>
      <vt:lpstr>Approach Overview</vt:lpstr>
      <vt:lpstr>Face identification</vt:lpstr>
      <vt:lpstr>Face identification</vt:lpstr>
      <vt:lpstr>HOG Log-RGB</vt:lpstr>
      <vt:lpstr>Bag-of-features model</vt:lpstr>
      <vt:lpstr>HSV-edgel</vt:lpstr>
      <vt:lpstr>PowerPoint 演示文稿</vt:lpstr>
      <vt:lpstr>Bounding box model</vt:lpstr>
      <vt:lpstr>Weighted Region Matching</vt:lpstr>
      <vt:lpstr>Problem Definition</vt:lpstr>
      <vt:lpstr>Problem Definition</vt:lpstr>
      <vt:lpstr>Architecture</vt:lpstr>
      <vt:lpstr>Human Detection &amp;&amp; Blob Extraction</vt:lpstr>
      <vt:lpstr>Alignment</vt:lpstr>
      <vt:lpstr>Alignment</vt:lpstr>
      <vt:lpstr>Alignment</vt:lpstr>
      <vt:lpstr> Measuring the Distance Between Blobs</vt:lpstr>
      <vt:lpstr>Mean shift 区域分块</vt:lpstr>
      <vt:lpstr>The distance between blobs</vt:lpstr>
      <vt:lpstr>The distance between blobs</vt:lpstr>
      <vt:lpstr>The distance between blobs</vt:lpstr>
      <vt:lpstr>Determining the Voter’s Weight</vt:lpstr>
      <vt:lpstr>PageRank</vt:lpstr>
      <vt:lpstr>PageRank</vt:lpstr>
      <vt:lpstr>PageRank weight</vt:lpstr>
      <vt:lpstr>Region weight</vt:lpstr>
      <vt:lpstr>Our method</vt:lpstr>
      <vt:lpstr>特征</vt:lpstr>
      <vt:lpstr>PowerPoint 演示文稿</vt:lpstr>
      <vt:lpstr>特征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 Re-identification in Camera Networks</dc:title>
  <dc:creator>dell</dc:creator>
  <cp:lastModifiedBy>dell</cp:lastModifiedBy>
  <cp:revision>89</cp:revision>
  <dcterms:created xsi:type="dcterms:W3CDTF">2012-10-25T06:12:27Z</dcterms:created>
  <dcterms:modified xsi:type="dcterms:W3CDTF">2012-10-31T04:28:19Z</dcterms:modified>
</cp:coreProperties>
</file>