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8" r:id="rId9"/>
    <p:sldId id="262" r:id="rId10"/>
    <p:sldId id="263" r:id="rId11"/>
    <p:sldId id="264" r:id="rId12"/>
    <p:sldId id="266" r:id="rId13"/>
    <p:sldId id="265" r:id="rId14"/>
    <p:sldId id="267" r:id="rId15"/>
    <p:sldId id="270" r:id="rId16"/>
    <p:sldId id="271"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083e61-82a9-4d86-93dc-3d0abd5e9849}">
          <p14:sldIdLst>
            <p14:sldId id="256"/>
            <p14:sldId id="257"/>
            <p14:sldId id="259"/>
            <p14:sldId id="260"/>
            <p14:sldId id="261"/>
            <p14:sldId id="268"/>
            <p14:sldId id="262"/>
            <p14:sldId id="263"/>
            <p14:sldId id="266"/>
            <p14:sldId id="265"/>
            <p14:sldId id="269"/>
            <p14:sldId id="258"/>
            <p14:sldId id="264"/>
            <p14:sldId id="267"/>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997B5FA-0921-464F-AAE1-844C04324D75}"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997B5FA-0921-464F-AAE1-844C04324D75}"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Python programming for Machine Learning</a:t>
            </a:r>
            <a:endParaRPr lang="en-US"/>
          </a:p>
        </p:txBody>
      </p:sp>
      <p:sp>
        <p:nvSpPr>
          <p:cNvPr id="3" name="Subtitle 2"/>
          <p:cNvSpPr>
            <a:spLocks noGrp="1"/>
          </p:cNvSpPr>
          <p:nvPr>
            <p:ph type="subTitle" idx="1"/>
          </p:nvPr>
        </p:nvSpPr>
        <p:spPr/>
        <p:txBody>
          <a:bodyPr/>
          <a:p>
            <a:r>
              <a:rPr lang="en-US"/>
              <a:t>Milton Garc</a:t>
            </a:r>
            <a:r>
              <a:rPr lang="es-ES_tradnl" altLang="en-US"/>
              <a:t>ía Borroto, PhD</a:t>
            </a:r>
            <a:endParaRPr lang="es-ES_tradnl"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sym typeface="+mn-ea"/>
              </a:rPr>
              <a:t>Is it a good idea to study Machine Learning?</a:t>
            </a:r>
            <a:endParaRPr lang="en-US"/>
          </a:p>
        </p:txBody>
      </p:sp>
      <p:sp>
        <p:nvSpPr>
          <p:cNvPr id="3" name="Content Placeholder 2"/>
          <p:cNvSpPr>
            <a:spLocks noGrp="1"/>
          </p:cNvSpPr>
          <p:nvPr>
            <p:ph idx="1"/>
          </p:nvPr>
        </p:nvSpPr>
        <p:spPr/>
        <p:txBody>
          <a:bodyPr/>
          <a:p>
            <a:r>
              <a:rPr lang="en-US" sz="2800"/>
              <a:t>    Machine learning is revolutionizing various industries, from healthcare to finance and beyond.</a:t>
            </a:r>
            <a:endParaRPr lang="en-US" sz="2800"/>
          </a:p>
          <a:p>
            <a:r>
              <a:rPr lang="en-US" sz="2800"/>
              <a:t>    Machine learning enables you to extract valuable insights and patterns from large datasets.</a:t>
            </a:r>
            <a:endParaRPr lang="en-US" sz="2800"/>
          </a:p>
          <a:p>
            <a:r>
              <a:rPr lang="en-US" sz="2800"/>
              <a:t>    Machine learning can help automate repetitive tasks, saving time and increasing productivity.</a:t>
            </a:r>
            <a:endParaRPr lang="en-US" sz="2800"/>
          </a:p>
          <a:p>
            <a:r>
              <a:rPr lang="en-US" sz="2800"/>
              <a:t>    Machine learning algorithms can be applied to a wide range of real-world problems, making it a versatile skill.</a:t>
            </a:r>
            <a:endParaRPr lang="en-US" sz="2800"/>
          </a:p>
          <a:p>
            <a:r>
              <a:rPr lang="en-US" sz="2800"/>
              <a:t>    Exploring machine learning lectures allows you to be part of an exciting field that is shaping the future of technology.</a:t>
            </a:r>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s-ES_tradnl" altLang="en-US"/>
              <a:t>Executing Python Scripts</a:t>
            </a:r>
            <a:endParaRPr lang="es-ES_tradnl"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Installing Python</a:t>
            </a:r>
            <a:endParaRPr lang="es-ES_tradnl" altLang="en-US"/>
          </a:p>
        </p:txBody>
      </p:sp>
      <p:sp>
        <p:nvSpPr>
          <p:cNvPr id="3" name="Content Placeholder 2"/>
          <p:cNvSpPr>
            <a:spLocks noGrp="1"/>
          </p:cNvSpPr>
          <p:nvPr>
            <p:ph idx="1"/>
          </p:nvPr>
        </p:nvSpPr>
        <p:spPr/>
        <p:txBody>
          <a:bodyPr/>
          <a:p>
            <a:r>
              <a:rPr lang="es-ES_tradnl" altLang="en-US" sz="2800"/>
              <a:t>Please note that the course does not provide specific instructions for installing Python and its associated packages. </a:t>
            </a:r>
            <a:endParaRPr lang="es-ES_tradnl" altLang="en-US" sz="2800"/>
          </a:p>
          <a:p>
            <a:r>
              <a:rPr lang="es-ES_tradnl" altLang="en-US" sz="2800"/>
              <a:t>However, there is a wealth of readily available information and resources online that can guide you through the installation process. </a:t>
            </a:r>
            <a:endParaRPr lang="es-ES_tradnl" altLang="en-US" sz="2800"/>
          </a:p>
          <a:p>
            <a:r>
              <a:rPr lang="es-ES_tradnl" altLang="en-US" sz="2800"/>
              <a:t>Online tutorials, official documentation, and community forums can provide step-by-step instructions tailored to different operating systems. </a:t>
            </a:r>
            <a:endParaRPr lang="es-ES_tradnl" altLang="en-US" sz="2800"/>
          </a:p>
          <a:p>
            <a:r>
              <a:rPr lang="es-ES_tradnl" altLang="en-US" sz="2800"/>
              <a:t>Additionally, many popular Python distributions, such as Anaconda, provide comprehensive installation packages that include the necessary libraries and tools. </a:t>
            </a:r>
            <a:endParaRPr lang="es-ES_tradnl" altLang="en-US" sz="2800"/>
          </a:p>
          <a:p>
            <a:pPr marL="0" indent="0">
              <a:buNone/>
            </a:pPr>
            <a:endParaRPr lang="es-ES_tradnl"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Running Python scripts</a:t>
            </a:r>
            <a:endParaRPr lang="es-ES_tradnl" altLang="en-US"/>
          </a:p>
        </p:txBody>
      </p:sp>
      <p:sp>
        <p:nvSpPr>
          <p:cNvPr id="3" name="Content Placeholder 2"/>
          <p:cNvSpPr>
            <a:spLocks noGrp="1"/>
          </p:cNvSpPr>
          <p:nvPr>
            <p:ph idx="1"/>
          </p:nvPr>
        </p:nvSpPr>
        <p:spPr>
          <a:xfrm>
            <a:off x="609600" y="1187450"/>
            <a:ext cx="10972800" cy="4953000"/>
          </a:xfrm>
        </p:spPr>
        <p:txBody>
          <a:bodyPr/>
          <a:p>
            <a:r>
              <a:rPr lang="en-US" sz="2800">
                <a:sym typeface="+mn-ea"/>
              </a:rPr>
              <a:t>Running Scripts from the Command Line.</a:t>
            </a:r>
            <a:endParaRPr lang="en-US" sz="2800"/>
          </a:p>
          <a:p>
            <a:r>
              <a:rPr lang="en-US" sz="2800"/>
              <a:t>Interactive Python Interpreter:</a:t>
            </a:r>
            <a:r>
              <a:rPr lang="es-ES_tradnl" altLang="en-US" sz="2800"/>
              <a:t> It</a:t>
            </a:r>
            <a:r>
              <a:rPr lang="en-US" sz="2800"/>
              <a:t> interpreter allows you to execute Python code line by line and get immediate results. </a:t>
            </a:r>
            <a:endParaRPr lang="en-US" sz="2800"/>
          </a:p>
          <a:p>
            <a:r>
              <a:rPr lang="en-US" sz="2800"/>
              <a:t>Integrated Development Environments (IDEs) like PyCharm, Visual Studio Code, and PyDev provide a comprehensive development environment for Python. They offer features such as code highlighting, </a:t>
            </a:r>
            <a:r>
              <a:rPr lang="en-US" sz="2800">
                <a:solidFill>
                  <a:srgbClr val="FF0000"/>
                </a:solidFill>
              </a:rPr>
              <a:t>debugging</a:t>
            </a:r>
            <a:r>
              <a:rPr lang="en-US" sz="2800"/>
              <a:t>, and project management. You can write your Python script within the IDE and execute it directly from the interface.</a:t>
            </a:r>
            <a:endParaRPr lang="en-US" sz="2800"/>
          </a:p>
          <a:p>
            <a:r>
              <a:rPr lang="en-US" sz="2800">
                <a:solidFill>
                  <a:schemeClr val="accent1">
                    <a:lumMod val="75000"/>
                  </a:schemeClr>
                </a:solidFill>
              </a:rPr>
              <a:t>Jupyter Notebooks provide an interactive web-based environment for writing and running Python code. Notebooks consist of cells that can contain both code and markdown content. You can run individual cells or the entire notebook</a:t>
            </a:r>
            <a:endParaRPr lang="en-US" sz="2800">
              <a:solidFill>
                <a:schemeClr val="accent1">
                  <a:lumMod val="75000"/>
                </a:schemeClr>
              </a:solidFill>
            </a:endParaRPr>
          </a:p>
          <a:p>
            <a:endParaRPr lang="en-US" sz="2800">
              <a:solidFill>
                <a:schemeClr val="accent1">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Lecture 1. Basic Python</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Objective</a:t>
            </a:r>
            <a:endParaRPr lang="en-US"/>
          </a:p>
        </p:txBody>
      </p:sp>
      <p:sp>
        <p:nvSpPr>
          <p:cNvPr id="5" name="Content Placeholder 4"/>
          <p:cNvSpPr>
            <a:spLocks noGrp="1"/>
          </p:cNvSpPr>
          <p:nvPr>
            <p:ph idx="1"/>
          </p:nvPr>
        </p:nvSpPr>
        <p:spPr/>
        <p:txBody>
          <a:bodyPr/>
          <a:p>
            <a:r>
              <a:rPr lang="en-US"/>
              <a:t>Introduce basic structures and concepts of Python languaje</a:t>
            </a:r>
            <a:endParaRPr lang="en-US"/>
          </a:p>
          <a:p>
            <a:pPr lvl="1"/>
            <a:r>
              <a:rPr lang="en-US"/>
              <a:t>Ensure that we all have a common foundation to build upon.</a:t>
            </a:r>
            <a:endParaRPr lang="en-US"/>
          </a:p>
          <a:p>
            <a:pPr lvl="1"/>
            <a:r>
              <a:rPr lang="en-US"/>
              <a:t>Explore lesser-known language features that can help create clearer code with less effort.</a:t>
            </a:r>
            <a:endParaRPr lang="en-US"/>
          </a:p>
          <a:p>
            <a:pPr lvl="1"/>
            <a:r>
              <a:rPr lang="en-US"/>
              <a:t>Standardize the terminology to establish a common language.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Outline</a:t>
            </a:r>
            <a:endParaRPr lang="en-US"/>
          </a:p>
        </p:txBody>
      </p:sp>
      <p:sp>
        <p:nvSpPr>
          <p:cNvPr id="3" name="Content Placeholder 2"/>
          <p:cNvSpPr>
            <a:spLocks noGrp="1"/>
          </p:cNvSpPr>
          <p:nvPr>
            <p:ph idx="1"/>
          </p:nvPr>
        </p:nvSpPr>
        <p:spPr/>
        <p:txBody>
          <a:bodyPr/>
          <a:p>
            <a:r>
              <a:rPr lang="en-US"/>
              <a:t>    Basic language skills</a:t>
            </a:r>
            <a:endParaRPr lang="en-US"/>
          </a:p>
          <a:p>
            <a:r>
              <a:rPr lang="en-US"/>
              <a:t>    Sequence types</a:t>
            </a:r>
            <a:endParaRPr lang="en-US"/>
          </a:p>
          <a:p>
            <a:r>
              <a:rPr lang="en-US"/>
              <a:t>    Dictionaries and Sets</a:t>
            </a:r>
            <a:endParaRPr lang="en-US"/>
          </a:p>
          <a:p>
            <a:r>
              <a:rPr lang="en-US"/>
              <a:t>    Functions</a:t>
            </a:r>
            <a:endParaRPr lang="en-US"/>
          </a:p>
          <a:p>
            <a:r>
              <a:rPr lang="en-US"/>
              <a:t>    Program flow control</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About Me</a:t>
            </a:r>
            <a:endParaRPr lang="es-ES_tradnl" altLang="en-US"/>
          </a:p>
        </p:txBody>
      </p:sp>
      <p:sp>
        <p:nvSpPr>
          <p:cNvPr id="3" name="Content Placeholder 2"/>
          <p:cNvSpPr>
            <a:spLocks noGrp="1"/>
          </p:cNvSpPr>
          <p:nvPr>
            <p:ph idx="1"/>
          </p:nvPr>
        </p:nvSpPr>
        <p:spPr>
          <a:xfrm>
            <a:off x="609600" y="1174750"/>
            <a:ext cx="9091295" cy="4953000"/>
          </a:xfrm>
        </p:spPr>
        <p:txBody>
          <a:bodyPr/>
          <a:p>
            <a:r>
              <a:rPr lang="es-ES_tradnl" altLang="en-US"/>
              <a:t>2000, </a:t>
            </a:r>
            <a:r>
              <a:rPr lang="en-US"/>
              <a:t>Bachelor in Computer Sciences. Universidad Central de Las Villas (UCLV), Santa Clara, Cuba</a:t>
            </a:r>
            <a:endParaRPr lang="en-US"/>
          </a:p>
          <a:p>
            <a:r>
              <a:rPr lang="es-ES_tradnl" altLang="en-US"/>
              <a:t>2010, </a:t>
            </a:r>
            <a:r>
              <a:rPr lang="en-US"/>
              <a:t>PhD in Computer Sciences. Instituto Nacional de Astrofísica, Óptica y Electrónica (INAOE), Puebla, México</a:t>
            </a:r>
            <a:endParaRPr lang="en-US"/>
          </a:p>
          <a:p>
            <a:r>
              <a:rPr lang="es-ES_tradnl" altLang="en-US"/>
              <a:t>2 patents in fingerprint verification algorithms</a:t>
            </a:r>
            <a:endParaRPr lang="es-ES_tradnl" altLang="en-US"/>
          </a:p>
          <a:p>
            <a:r>
              <a:rPr lang="es-ES_tradnl" altLang="en-US"/>
              <a:t>More than 60 papers in Scopus journals</a:t>
            </a:r>
            <a:endParaRPr lang="es-ES_tradnl" altLang="en-US"/>
          </a:p>
          <a:p>
            <a:r>
              <a:rPr lang="es-ES_tradnl" altLang="en-US"/>
              <a:t>Research interests: Machine learning, computer vision, anomaly detection, human mobility studies based on mobile phone data</a:t>
            </a:r>
            <a:endParaRPr lang="es-ES_tradnl" altLang="en-US"/>
          </a:p>
        </p:txBody>
      </p:sp>
      <p:pic>
        <p:nvPicPr>
          <p:cNvPr id="4" name="Picture 3"/>
          <p:cNvPicPr>
            <a:picLocks noChangeAspect="1"/>
          </p:cNvPicPr>
          <p:nvPr/>
        </p:nvPicPr>
        <p:blipFill>
          <a:blip r:embed="rId1"/>
          <a:stretch>
            <a:fillRect/>
          </a:stretch>
        </p:blipFill>
        <p:spPr>
          <a:xfrm>
            <a:off x="9926955" y="468630"/>
            <a:ext cx="1923415" cy="2385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354965" y="1174115"/>
            <a:ext cx="3879850" cy="4558030"/>
          </a:xfrm>
          <a:prstGeom prst="rect">
            <a:avLst/>
          </a:prstGeom>
        </p:spPr>
      </p:pic>
      <p:sp>
        <p:nvSpPr>
          <p:cNvPr id="2" name="Title 1"/>
          <p:cNvSpPr>
            <a:spLocks noGrp="1"/>
          </p:cNvSpPr>
          <p:nvPr>
            <p:ph type="title"/>
          </p:nvPr>
        </p:nvSpPr>
        <p:spPr/>
        <p:txBody>
          <a:bodyPr/>
          <a:p>
            <a:r>
              <a:rPr lang="es-ES_tradnl" altLang="en-US"/>
              <a:t>University of Havana</a:t>
            </a:r>
            <a:endParaRPr lang="es-ES_tradnl" altLang="en-US"/>
          </a:p>
        </p:txBody>
      </p:sp>
      <p:sp>
        <p:nvSpPr>
          <p:cNvPr id="3" name="Content Placeholder 2"/>
          <p:cNvSpPr>
            <a:spLocks noGrp="1"/>
          </p:cNvSpPr>
          <p:nvPr>
            <p:ph idx="1"/>
          </p:nvPr>
        </p:nvSpPr>
        <p:spPr>
          <a:xfrm>
            <a:off x="4474210" y="1174115"/>
            <a:ext cx="7298690" cy="5321935"/>
          </a:xfrm>
        </p:spPr>
        <p:txBody>
          <a:bodyPr/>
          <a:p>
            <a:r>
              <a:rPr lang="en-US" sz="2800"/>
              <a:t>The University of Havana, located in Havana, Cuba, is the oldest and most prestigious university in the country.</a:t>
            </a:r>
            <a:endParaRPr lang="en-US" sz="2800"/>
          </a:p>
          <a:p>
            <a:r>
              <a:rPr lang="en-US" sz="2800"/>
              <a:t> It was founded on January 5, 1728, making it one of the oldest universities in the Americas. </a:t>
            </a:r>
            <a:endParaRPr lang="en-US" sz="2800"/>
          </a:p>
          <a:p>
            <a:r>
              <a:rPr lang="en-US" sz="2800"/>
              <a:t>The university is known for its academic excellence, research initiatives, and commitment to higher education in Cuba.</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Faculty of Physics</a:t>
            </a:r>
            <a:endParaRPr lang="es-ES_tradnl" altLang="en-US"/>
          </a:p>
        </p:txBody>
      </p:sp>
      <p:sp>
        <p:nvSpPr>
          <p:cNvPr id="3" name="Content Placeholder 2"/>
          <p:cNvSpPr>
            <a:spLocks noGrp="1"/>
          </p:cNvSpPr>
          <p:nvPr>
            <p:ph idx="1"/>
          </p:nvPr>
        </p:nvSpPr>
        <p:spPr>
          <a:xfrm>
            <a:off x="4191000" y="1174750"/>
            <a:ext cx="7391400" cy="4953000"/>
          </a:xfrm>
        </p:spPr>
        <p:txBody>
          <a:bodyPr/>
          <a:p>
            <a:r>
              <a:rPr lang="en-US" sz="2800"/>
              <a:t>The Faculty of Physics at the University of Havana is the leading academic institution for physics education and research in Cuba. </a:t>
            </a:r>
            <a:endParaRPr lang="en-US" sz="2800"/>
          </a:p>
          <a:p>
            <a:r>
              <a:rPr lang="en-US" sz="2800"/>
              <a:t>Situated within the university campus in Havana, Cuba, the faculty offers undergraduate and postgraduate programs in physics and related disciplines.</a:t>
            </a:r>
            <a:endParaRPr lang="en-US" sz="2800"/>
          </a:p>
          <a:p>
            <a:pPr marL="0" indent="0">
              <a:buNone/>
            </a:pPr>
            <a:endParaRPr lang="en-US" sz="2800"/>
          </a:p>
        </p:txBody>
      </p:sp>
      <p:pic>
        <p:nvPicPr>
          <p:cNvPr id="5" name="Picture 4"/>
          <p:cNvPicPr>
            <a:picLocks noChangeAspect="1"/>
          </p:cNvPicPr>
          <p:nvPr/>
        </p:nvPicPr>
        <p:blipFill>
          <a:blip r:embed="rId1"/>
          <a:stretch>
            <a:fillRect/>
          </a:stretch>
        </p:blipFill>
        <p:spPr>
          <a:xfrm>
            <a:off x="828040" y="1421130"/>
            <a:ext cx="2362200" cy="1562735"/>
          </a:xfrm>
          <a:prstGeom prst="rect">
            <a:avLst/>
          </a:prstGeom>
        </p:spPr>
      </p:pic>
      <p:pic>
        <p:nvPicPr>
          <p:cNvPr id="6" name="Picture 5"/>
          <p:cNvPicPr>
            <a:picLocks noChangeAspect="1"/>
          </p:cNvPicPr>
          <p:nvPr/>
        </p:nvPicPr>
        <p:blipFill>
          <a:blip r:embed="rId2"/>
          <a:stretch>
            <a:fillRect/>
          </a:stretch>
        </p:blipFill>
        <p:spPr>
          <a:xfrm>
            <a:off x="326390" y="3427095"/>
            <a:ext cx="3365500" cy="2520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s-ES_tradnl" altLang="en-US"/>
              <a:t>Python Programming for Machine Learning</a:t>
            </a:r>
            <a:endParaRPr lang="es-ES_tradnl" altLang="en-US"/>
          </a:p>
        </p:txBody>
      </p:sp>
      <p:sp>
        <p:nvSpPr>
          <p:cNvPr id="5" name="Text Placeholder 4"/>
          <p:cNvSpPr>
            <a:spLocks noGrp="1"/>
          </p:cNvSpPr>
          <p:nvPr>
            <p:ph type="body" idx="1"/>
          </p:nvPr>
        </p:nvSpPr>
        <p:spPr/>
        <p:txBody>
          <a:bodyPr/>
          <a:p>
            <a:r>
              <a:rPr lang="es-ES_tradnl" altLang="en-US"/>
              <a:t>An introductory course...</a:t>
            </a:r>
            <a:endParaRPr lang="es-ES_tradnl"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s-ES_tradnl" altLang="en-US"/>
              <a:t>Course outline</a:t>
            </a:r>
            <a:endParaRPr lang="es-ES_tradnl" altLang="en-US"/>
          </a:p>
        </p:txBody>
      </p:sp>
      <p:sp>
        <p:nvSpPr>
          <p:cNvPr id="5" name="Content Placeholder 4"/>
          <p:cNvSpPr>
            <a:spLocks noGrp="1"/>
          </p:cNvSpPr>
          <p:nvPr>
            <p:ph idx="1"/>
          </p:nvPr>
        </p:nvSpPr>
        <p:spPr>
          <a:xfrm>
            <a:off x="609600" y="1174750"/>
            <a:ext cx="10972800" cy="4953000"/>
          </a:xfrm>
        </p:spPr>
        <p:txBody>
          <a:bodyPr/>
          <a:p>
            <a:pPr marL="0" indent="0">
              <a:buNone/>
            </a:pPr>
            <a:r>
              <a:rPr lang="en-US" sz="2000" b="1"/>
              <a:t>Week 1.</a:t>
            </a:r>
            <a:endParaRPr lang="en-US" sz="2000" b="1"/>
          </a:p>
          <a:p>
            <a:pPr marL="0" indent="0">
              <a:buNone/>
            </a:pPr>
            <a:r>
              <a:rPr lang="es-ES_tradnl" altLang="en-US" sz="2000"/>
              <a:t>	</a:t>
            </a:r>
            <a:r>
              <a:rPr lang="en-US" sz="2000"/>
              <a:t>Lecture 1. Basic Python.</a:t>
            </a:r>
            <a:r>
              <a:rPr lang="es-ES_tradnl" altLang="en-US" sz="2000"/>
              <a:t> </a:t>
            </a:r>
            <a:r>
              <a:rPr lang="en-US" sz="2000"/>
              <a:t>Basic language skills</a:t>
            </a:r>
            <a:r>
              <a:rPr lang="es-ES_tradnl" altLang="en-US" sz="2000"/>
              <a:t>. </a:t>
            </a:r>
            <a:r>
              <a:rPr lang="en-US" sz="2000"/>
              <a:t>Sequence types</a:t>
            </a:r>
            <a:r>
              <a:rPr lang="es-ES_tradnl" altLang="en-US" sz="2000"/>
              <a:t>. </a:t>
            </a:r>
            <a:r>
              <a:rPr lang="en-US" sz="2000"/>
              <a:t>Dictionaries and Sets</a:t>
            </a:r>
            <a:r>
              <a:rPr lang="es-ES_tradnl" altLang="en-US" sz="2000"/>
              <a:t>. </a:t>
            </a:r>
            <a:r>
              <a:rPr lang="en-US" sz="2000"/>
              <a:t>Functions</a:t>
            </a:r>
            <a:r>
              <a:rPr lang="es-ES_tradnl" altLang="en-US" sz="2000"/>
              <a:t>.  </a:t>
            </a:r>
            <a:r>
              <a:rPr lang="en-US" sz="2000"/>
              <a:t>Program flow control</a:t>
            </a:r>
            <a:endParaRPr lang="en-US" sz="2000"/>
          </a:p>
          <a:p>
            <a:pPr marL="0" indent="0">
              <a:buNone/>
            </a:pPr>
            <a:r>
              <a:rPr lang="es-ES_tradnl" altLang="en-US" sz="2000"/>
              <a:t>	</a:t>
            </a:r>
            <a:r>
              <a:rPr lang="en-US" sz="2000"/>
              <a:t>Lecture 2. Intermediate Python</a:t>
            </a:r>
            <a:r>
              <a:rPr lang="es-ES_tradnl" altLang="en-US" sz="2000"/>
              <a:t>. </a:t>
            </a:r>
            <a:r>
              <a:rPr lang="en-US" sz="2000"/>
              <a:t>Comprehensions</a:t>
            </a:r>
            <a:r>
              <a:rPr lang="es-ES_tradnl" altLang="en-US" sz="2000"/>
              <a:t>. </a:t>
            </a:r>
            <a:r>
              <a:rPr lang="en-US" sz="2000"/>
              <a:t>Iterators</a:t>
            </a:r>
            <a:r>
              <a:rPr lang="es-ES_tradnl" altLang="en-US" sz="2000"/>
              <a:t>. </a:t>
            </a:r>
            <a:r>
              <a:rPr lang="en-US" sz="2000"/>
              <a:t>Regular expressions</a:t>
            </a:r>
            <a:endParaRPr lang="en-US" sz="2000"/>
          </a:p>
          <a:p>
            <a:pPr marL="0" indent="0">
              <a:buNone/>
            </a:pPr>
            <a:r>
              <a:rPr lang="es-ES_tradnl" altLang="en-US" sz="2000"/>
              <a:t>	</a:t>
            </a:r>
            <a:r>
              <a:rPr lang="en-US" sz="2000"/>
              <a:t>Lecture 3. Intermediate Python</a:t>
            </a:r>
            <a:r>
              <a:rPr lang="es-ES_tradnl" altLang="en-US" sz="2000"/>
              <a:t>. </a:t>
            </a:r>
            <a:r>
              <a:rPr lang="en-US" sz="2000"/>
              <a:t>OOP, classes, inheritance, polimorphysm</a:t>
            </a:r>
            <a:r>
              <a:rPr lang="es-ES_tradnl" altLang="en-US" sz="2000"/>
              <a:t>. </a:t>
            </a:r>
            <a:r>
              <a:rPr lang="en-US" sz="2000"/>
              <a:t>Functional programming</a:t>
            </a:r>
            <a:r>
              <a:rPr lang="es-ES_tradnl" altLang="en-US" sz="2000"/>
              <a:t>, </a:t>
            </a:r>
            <a:r>
              <a:rPr lang="en-US" sz="2000"/>
              <a:t>Numpy</a:t>
            </a:r>
            <a:endParaRPr lang="en-US" sz="2000"/>
          </a:p>
          <a:p>
            <a:pPr marL="0" indent="0">
              <a:buNone/>
            </a:pPr>
            <a:r>
              <a:rPr lang="en-US" sz="2000" b="1"/>
              <a:t>Week 2.</a:t>
            </a:r>
            <a:endParaRPr lang="en-US" sz="2000" b="1"/>
          </a:p>
          <a:p>
            <a:pPr marL="0" indent="0">
              <a:buNone/>
            </a:pPr>
            <a:r>
              <a:rPr lang="es-ES_tradnl" altLang="en-US" sz="2000"/>
              <a:t>	</a:t>
            </a:r>
            <a:r>
              <a:rPr lang="en-US" sz="2000"/>
              <a:t>Lecture 4. Introduction to machine learning</a:t>
            </a:r>
            <a:r>
              <a:rPr lang="es-ES_tradnl" altLang="en-US" sz="2000"/>
              <a:t>. </a:t>
            </a:r>
            <a:r>
              <a:rPr lang="en-US" sz="2000"/>
              <a:t>Introduction, tasks, algorithms, libraries</a:t>
            </a:r>
            <a:r>
              <a:rPr lang="es-ES_tradnl" altLang="en-US" sz="2000"/>
              <a:t>. </a:t>
            </a:r>
            <a:r>
              <a:rPr lang="en-US" sz="2000"/>
              <a:t>Real life examples</a:t>
            </a:r>
            <a:r>
              <a:rPr lang="es-ES_tradnl" altLang="en-US" sz="2000"/>
              <a:t>. </a:t>
            </a:r>
            <a:r>
              <a:rPr lang="en-US" sz="2000"/>
              <a:t>Model complexity</a:t>
            </a:r>
            <a:r>
              <a:rPr lang="es-ES_tradnl" altLang="en-US" sz="2000"/>
              <a:t>. O</a:t>
            </a:r>
            <a:r>
              <a:rPr lang="en-US" sz="2000"/>
              <a:t>vertraining</a:t>
            </a:r>
            <a:r>
              <a:rPr lang="es-ES_tradnl" altLang="en-US" sz="2000"/>
              <a:t>. </a:t>
            </a:r>
            <a:endParaRPr lang="en-US" sz="2000"/>
          </a:p>
          <a:p>
            <a:pPr marL="0" indent="0">
              <a:buNone/>
            </a:pPr>
            <a:r>
              <a:rPr lang="es-ES_tradnl" altLang="en-US" sz="2000"/>
              <a:t>	</a:t>
            </a:r>
            <a:r>
              <a:rPr lang="en-US" sz="2000"/>
              <a:t>Lecture 5. Machine learning in Python</a:t>
            </a:r>
            <a:r>
              <a:rPr lang="es-ES_tradnl" altLang="en-US" sz="2000"/>
              <a:t>. </a:t>
            </a:r>
            <a:r>
              <a:rPr lang="en-US" sz="2000"/>
              <a:t>Pandas</a:t>
            </a:r>
            <a:r>
              <a:rPr lang="es-ES_tradnl" altLang="en-US" sz="2000"/>
              <a:t>k. </a:t>
            </a:r>
            <a:r>
              <a:rPr lang="en-US" sz="2000"/>
              <a:t>Matplotlib, seaborn</a:t>
            </a:r>
            <a:r>
              <a:rPr lang="es-ES_tradnl" altLang="en-US" sz="2000"/>
              <a:t>. </a:t>
            </a:r>
            <a:r>
              <a:rPr lang="en-US" sz="2000"/>
              <a:t>Scikit-learn</a:t>
            </a:r>
            <a:r>
              <a:rPr lang="es-ES_tradnl" altLang="en-US" sz="2000"/>
              <a:t>.</a:t>
            </a:r>
            <a:endParaRPr lang="en-US" sz="2000"/>
          </a:p>
          <a:p>
            <a:pPr marL="0" indent="0">
              <a:buNone/>
            </a:pPr>
            <a:r>
              <a:rPr lang="es-ES_tradnl" altLang="en-US" sz="2000"/>
              <a:t>	</a:t>
            </a:r>
            <a:r>
              <a:rPr lang="en-US" sz="2000"/>
              <a:t>Lecture 6. Computer vision.</a:t>
            </a:r>
            <a:r>
              <a:rPr lang="es-ES_tradnl" altLang="en-US" sz="2000"/>
              <a:t> </a:t>
            </a:r>
            <a:r>
              <a:rPr lang="en-US" sz="2000"/>
              <a:t>Solving vision problems without CV</a:t>
            </a:r>
            <a:r>
              <a:rPr lang="es-ES_tradnl" altLang="en-US" sz="2000"/>
              <a:t>. </a:t>
            </a:r>
            <a:r>
              <a:rPr lang="en-US" sz="2000"/>
              <a:t>OpenCV</a:t>
            </a:r>
            <a:r>
              <a:rPr lang="es-ES_tradnl" altLang="en-US" sz="2000"/>
              <a:t>. </a:t>
            </a:r>
            <a:r>
              <a:rPr lang="en-US" sz="2000"/>
              <a:t>CNN, Keras</a:t>
            </a:r>
            <a:endParaRPr lang="en-US" sz="2000"/>
          </a:p>
          <a:p>
            <a:pPr marL="0" indent="0">
              <a:buNone/>
            </a:pPr>
            <a:r>
              <a:rPr lang="en-US" sz="2000" b="1"/>
              <a:t>Week 3.</a:t>
            </a:r>
            <a:r>
              <a:rPr lang="en-US" sz="2000"/>
              <a:t> </a:t>
            </a:r>
            <a:endParaRPr lang="en-US" sz="2000"/>
          </a:p>
          <a:p>
            <a:pPr marL="0" indent="0">
              <a:buNone/>
            </a:pPr>
            <a:r>
              <a:rPr lang="es-ES_tradnl" altLang="en-US" sz="2000"/>
              <a:t>	</a:t>
            </a:r>
            <a:r>
              <a:rPr lang="en-US" sz="2000"/>
              <a:t>Lecture 7. Time series analysis</a:t>
            </a:r>
            <a:r>
              <a:rPr lang="es-ES_tradnl" altLang="en-US" sz="2000"/>
              <a:t>. </a:t>
            </a:r>
            <a:r>
              <a:rPr lang="en-US" sz="2000"/>
              <a:t>Introduction</a:t>
            </a:r>
            <a:r>
              <a:rPr lang="es-ES_tradnl" altLang="en-US" sz="2000"/>
              <a:t>. </a:t>
            </a:r>
            <a:r>
              <a:rPr lang="en-US" sz="2000"/>
              <a:t>Traditional methods</a:t>
            </a:r>
            <a:r>
              <a:rPr lang="es-ES_tradnl" altLang="en-US" sz="2000"/>
              <a:t>. </a:t>
            </a:r>
            <a:r>
              <a:rPr lang="en-US" sz="2000"/>
              <a:t>RNN</a:t>
            </a:r>
            <a:r>
              <a:rPr lang="es-ES_tradnl" altLang="en-US" sz="2000"/>
              <a:t>. </a:t>
            </a:r>
            <a:r>
              <a:rPr lang="en-US" sz="2000"/>
              <a:t>LSTM</a:t>
            </a:r>
            <a:r>
              <a:rPr lang="es-ES_tradnl" altLang="en-US" sz="2000"/>
              <a:t>. </a:t>
            </a:r>
            <a:endParaRPr lang="en-US" sz="2000"/>
          </a:p>
          <a:p>
            <a:pPr marL="0" indent="0">
              <a:buNone/>
            </a:pPr>
            <a:r>
              <a:rPr lang="es-ES_tradnl" altLang="en-US" sz="2000"/>
              <a:t>	</a:t>
            </a:r>
            <a:r>
              <a:rPr lang="en-US" sz="2000"/>
              <a:t>Lecture 8. BigData</a:t>
            </a:r>
            <a:r>
              <a:rPr lang="es-ES_tradnl" altLang="en-US" sz="2000"/>
              <a:t>. </a:t>
            </a:r>
            <a:r>
              <a:rPr lang="en-US" sz="2000"/>
              <a:t>Introduction</a:t>
            </a:r>
            <a:r>
              <a:rPr lang="es-ES_tradnl" altLang="en-US" sz="2000"/>
              <a:t>. </a:t>
            </a:r>
            <a:r>
              <a:rPr lang="en-US" sz="2000"/>
              <a:t>PySpark</a:t>
            </a:r>
            <a:r>
              <a:rPr lang="es-ES_tradnl" altLang="en-US" sz="2000"/>
              <a:t>. </a:t>
            </a:r>
            <a:endParaRPr lang="es-ES_tradnl"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Survey to fine tune course content</a:t>
            </a:r>
            <a:endParaRPr lang="es-ES_tradnl" altLang="en-US"/>
          </a:p>
        </p:txBody>
      </p:sp>
      <p:sp>
        <p:nvSpPr>
          <p:cNvPr id="3" name="Content Placeholder 2"/>
          <p:cNvSpPr>
            <a:spLocks noGrp="1"/>
          </p:cNvSpPr>
          <p:nvPr>
            <p:ph idx="1"/>
          </p:nvPr>
        </p:nvSpPr>
        <p:spPr/>
        <p:txBody>
          <a:bodyPr/>
          <a:p>
            <a:r>
              <a:rPr lang="es-ES_tradnl" altLang="en-US"/>
              <a:t>Course content can change in order to adapt it better to the current level of the audience</a:t>
            </a:r>
            <a:endParaRPr lang="es-ES_tradnl" altLang="en-US"/>
          </a:p>
          <a:p>
            <a:endParaRPr lang="es-ES_tradnl" altLang="en-US"/>
          </a:p>
          <a:p>
            <a:r>
              <a:rPr lang="es-ES_tradnl" altLang="en-US"/>
              <a:t>https://www.surveymonkey.com/r/LLN5NQH</a:t>
            </a:r>
            <a:endParaRPr lang="es-ES_tradnl" altLang="en-US"/>
          </a:p>
        </p:txBody>
      </p:sp>
      <p:pic>
        <p:nvPicPr>
          <p:cNvPr id="4" name="Picture 3"/>
          <p:cNvPicPr>
            <a:picLocks noChangeAspect="1"/>
          </p:cNvPicPr>
          <p:nvPr/>
        </p:nvPicPr>
        <p:blipFill>
          <a:blip r:embed="rId1"/>
          <a:stretch>
            <a:fillRect/>
          </a:stretch>
        </p:blipFill>
        <p:spPr>
          <a:xfrm>
            <a:off x="9427845" y="3819525"/>
            <a:ext cx="1835150" cy="1803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Some general comments...</a:t>
            </a:r>
            <a:endParaRPr lang="es-ES_tradnl" altLang="en-US"/>
          </a:p>
        </p:txBody>
      </p:sp>
      <p:sp>
        <p:nvSpPr>
          <p:cNvPr id="3" name="Content Placeholder 2"/>
          <p:cNvSpPr>
            <a:spLocks noGrp="1"/>
          </p:cNvSpPr>
          <p:nvPr>
            <p:ph idx="1"/>
          </p:nvPr>
        </p:nvSpPr>
        <p:spPr/>
        <p:txBody>
          <a:bodyPr/>
          <a:p>
            <a:r>
              <a:rPr lang="es-ES_tradnl" altLang="en-US" sz="2800"/>
              <a:t>The course is conducted in English, and neither the teacher nor the students are native English speakers. Therefore, it is advised to maintain a tolerant attitude and understanding, considering the potential language-related challenges that may arise.</a:t>
            </a:r>
            <a:endParaRPr lang="es-ES_tradnl" altLang="en-US" sz="2800"/>
          </a:p>
          <a:p>
            <a:r>
              <a:rPr lang="es-ES_tradnl" altLang="en-US" sz="2800"/>
              <a:t>The teacher does not possess the absolute truth and, like most human beings, is capable of making mistakes. Students are genuinely encouraged to respectfully point out any errors or discrepancies they may notice.</a:t>
            </a:r>
            <a:endParaRPr lang="es-ES_tradnl" altLang="en-US" sz="2800"/>
          </a:p>
          <a:p>
            <a:r>
              <a:rPr lang="es-ES_tradnl" altLang="en-US" sz="2800"/>
              <a:t>The teacher is learning alongside the students, which means that continuous questioning and feedback are not only tolerated but actively encouraged.</a:t>
            </a:r>
            <a:endParaRPr lang="es-ES_tradnl"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Is it a good idea to study Python?</a:t>
            </a:r>
            <a:endParaRPr lang="es-ES_tradnl" altLang="en-US"/>
          </a:p>
        </p:txBody>
      </p:sp>
      <p:sp>
        <p:nvSpPr>
          <p:cNvPr id="3" name="Content Placeholder 2"/>
          <p:cNvSpPr>
            <a:spLocks noGrp="1"/>
          </p:cNvSpPr>
          <p:nvPr>
            <p:ph idx="1"/>
          </p:nvPr>
        </p:nvSpPr>
        <p:spPr>
          <a:xfrm>
            <a:off x="609600" y="1187450"/>
            <a:ext cx="10972800" cy="4953000"/>
          </a:xfrm>
        </p:spPr>
        <p:txBody>
          <a:bodyPr/>
          <a:p>
            <a:r>
              <a:rPr lang="en-US" sz="2800"/>
              <a:t>    Python is one of the most widely used and versatile programming languages.</a:t>
            </a:r>
            <a:endParaRPr lang="en-US" sz="2800"/>
          </a:p>
          <a:p>
            <a:r>
              <a:rPr lang="en-US" sz="2800"/>
              <a:t>    Learning Python opens up a world of opportunities in various fields such as web development, data analysis, artificial intelligence, and more.</a:t>
            </a:r>
            <a:endParaRPr lang="en-US" sz="2800"/>
          </a:p>
          <a:p>
            <a:r>
              <a:rPr lang="en-US" sz="2800"/>
              <a:t>    Python has a large and supportive community, ready to help and share knowledge.</a:t>
            </a:r>
            <a:endParaRPr lang="en-US" sz="2800"/>
          </a:p>
          <a:p>
            <a:r>
              <a:rPr lang="en-US" sz="2800"/>
              <a:t>    Python is used by big tech companies, increasing job prospects.</a:t>
            </a:r>
            <a:endParaRPr lang="en-US" sz="2800"/>
          </a:p>
          <a:p>
            <a:r>
              <a:rPr lang="en-US" sz="2800"/>
              <a:t>    Python's versatility allows you to build applications, automate tasks, or dive into machine learning.</a:t>
            </a:r>
            <a:endParaRPr lang="en-US" sz="2800"/>
          </a:p>
          <a:p>
            <a:endParaRPr lang="en-US" sz="2800"/>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5579</Words>
  <Application>WPS Presentation</Application>
  <PresentationFormat>宽屏</PresentationFormat>
  <Paragraphs>106</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Nimbus Roman No9 L</vt:lpstr>
      <vt:lpstr>Droid Sans Fallback</vt:lpstr>
      <vt:lpstr>Microsoft YaHei</vt:lpstr>
      <vt:lpstr>Arial Unicode MS</vt:lpstr>
      <vt:lpstr>Calibri</vt:lpstr>
      <vt:lpstr>DejaVu Sans</vt:lpstr>
      <vt:lpstr>Green Color</vt:lpstr>
      <vt:lpstr>Python programming for Machine Learning</vt:lpstr>
      <vt:lpstr>About Me</vt:lpstr>
      <vt:lpstr>University of Havana</vt:lpstr>
      <vt:lpstr>Faculty of Physics</vt:lpstr>
      <vt:lpstr>Python Programming for Machine Learning</vt:lpstr>
      <vt:lpstr>Course outline</vt:lpstr>
      <vt:lpstr>Survey to fine tune course content</vt:lpstr>
      <vt:lpstr>Some general comments...</vt:lpstr>
      <vt:lpstr>Is it a good idea to study Python?</vt:lpstr>
      <vt:lpstr>Is it a good idea to study Machine Learning?</vt:lpstr>
      <vt:lpstr>Executing Python Scripts</vt:lpstr>
      <vt:lpstr>Installing Python</vt:lpstr>
      <vt:lpstr>Running Python scripts</vt:lpstr>
      <vt:lpstr>Lecture 1. Basic Python</vt:lpstr>
      <vt:lpstr>Objective</vt:lpstr>
      <vt:lpstr>Outline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milton</cp:lastModifiedBy>
  <cp:revision>3</cp:revision>
  <dcterms:created xsi:type="dcterms:W3CDTF">2023-06-27T00:29:54Z</dcterms:created>
  <dcterms:modified xsi:type="dcterms:W3CDTF">2023-06-27T00:29:54Z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