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529" r:id="rId4"/>
    <p:sldId id="402" r:id="rId5"/>
    <p:sldId id="644" r:id="rId6"/>
    <p:sldId id="531" r:id="rId7"/>
    <p:sldId id="532" r:id="rId8"/>
    <p:sldId id="353" r:id="rId9"/>
    <p:sldId id="687" r:id="rId10"/>
    <p:sldId id="688" r:id="rId11"/>
    <p:sldId id="689" r:id="rId12"/>
    <p:sldId id="690" r:id="rId13"/>
    <p:sldId id="696" r:id="rId14"/>
    <p:sldId id="692" r:id="rId15"/>
    <p:sldId id="693" r:id="rId16"/>
    <p:sldId id="694" r:id="rId17"/>
    <p:sldId id="572" r:id="rId18"/>
    <p:sldId id="416" r:id="rId19"/>
    <p:sldId id="698" r:id="rId20"/>
    <p:sldId id="699" r:id="rId21"/>
    <p:sldId id="700" r:id="rId22"/>
    <p:sldId id="701" r:id="rId23"/>
    <p:sldId id="418" r:id="rId24"/>
    <p:sldId id="419" r:id="rId25"/>
    <p:sldId id="703" r:id="rId26"/>
    <p:sldId id="704" r:id="rId27"/>
    <p:sldId id="705" r:id="rId28"/>
    <p:sldId id="706" r:id="rId29"/>
    <p:sldId id="707" r:id="rId30"/>
    <p:sldId id="685" r:id="rId31"/>
    <p:sldId id="349" r:id="rId32"/>
    <p:sldId id="428" r:id="rId33"/>
    <p:sldId id="401" r:id="rId34"/>
    <p:sldId id="405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29"/>
            <p14:sldId id="402"/>
            <p14:sldId id="644"/>
          </p14:sldIdLst>
        </p14:section>
        <p14:section name="Recap" id="{4B647F58-1A51-47CB-9756-90FB954D4C55}">
          <p14:sldIdLst>
            <p14:sldId id="531"/>
            <p14:sldId id="532"/>
          </p14:sldIdLst>
        </p14:section>
        <p14:section name="Part 1 - Introduction to Jenkins" id="{BC4A3995-4CED-4320-A673-95328C9C809D}">
          <p14:sldIdLst>
            <p14:sldId id="353"/>
            <p14:sldId id="687"/>
            <p14:sldId id="688"/>
            <p14:sldId id="689"/>
            <p14:sldId id="690"/>
            <p14:sldId id="696"/>
            <p14:sldId id="692"/>
            <p14:sldId id="693"/>
            <p14:sldId id="694"/>
            <p14:sldId id="572"/>
          </p14:sldIdLst>
        </p14:section>
        <p14:section name="Part 2 - Remote Projects, Plugins, Schedules" id="{525158E7-006A-4268-97B6-E4C0694AF69F}">
          <p14:sldIdLst>
            <p14:sldId id="416"/>
            <p14:sldId id="698"/>
            <p14:sldId id="699"/>
            <p14:sldId id="700"/>
            <p14:sldId id="701"/>
            <p14:sldId id="418"/>
          </p14:sldIdLst>
        </p14:section>
        <p14:section name="Part 3 - Playbooks and Other Techniques" id="{92B8F4C8-76F1-42BA-AD9F-A00A1E7185E0}">
          <p14:sldIdLst>
            <p14:sldId id="419"/>
            <p14:sldId id="703"/>
            <p14:sldId id="704"/>
            <p14:sldId id="705"/>
            <p14:sldId id="706"/>
            <p14:sldId id="707"/>
            <p14:sldId id="685"/>
          </p14:sldIdLst>
        </p14:section>
        <p14:section name="Conclusion" id="{10E03AB1-9AA8-4E86-9A64-D741901E50A2}">
          <p14:sldIdLst>
            <p14:sldId id="349"/>
            <p14:sldId id="428"/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533" autoAdjust="0"/>
  </p:normalViewPr>
  <p:slideViewPr>
    <p:cSldViewPr>
      <p:cViewPr varScale="1">
        <p:scale>
          <a:sx n="118" d="100"/>
          <a:sy n="118" d="100"/>
        </p:scale>
        <p:origin x="240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9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889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74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747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8926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695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019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213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9228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" TargetMode="External"/><Relationship Id="rId2" Type="http://schemas.openxmlformats.org/officeDocument/2006/relationships/hyperlink" Target="http://hudson-ci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lugins.jenkin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jenkins.io/" TargetMode="External"/><Relationship Id="rId7" Type="http://schemas.openxmlformats.org/officeDocument/2006/relationships/hyperlink" Target="https://plugins.jenkins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nkins.io/doc/book/managing/" TargetMode="External"/><Relationship Id="rId5" Type="http://schemas.openxmlformats.org/officeDocument/2006/relationships/hyperlink" Target="https://jenkins.io/doc/book/pipeline/" TargetMode="External"/><Relationship Id="rId4" Type="http://schemas.openxmlformats.org/officeDocument/2006/relationships/hyperlink" Target="https://jenkins.io/doc/book/installin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teamcity/" TargetMode="External"/><Relationship Id="rId2" Type="http://schemas.openxmlformats.org/officeDocument/2006/relationships/hyperlink" Target="http://buildbo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software/bambo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</a:t>
            </a:r>
            <a:r>
              <a:rPr lang="en-US" dirty="0" smtClean="0"/>
              <a:t>to Jenkins</a:t>
            </a:r>
          </a:p>
          <a:p>
            <a:r>
              <a:rPr lang="en-US" dirty="0" smtClean="0"/>
              <a:t>Basic and </a:t>
            </a:r>
            <a:r>
              <a:rPr lang="en-US" smtClean="0"/>
              <a:t>Advanced Tasks 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53080" y="3830902"/>
            <a:ext cx="121244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DevOps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2BA674A-DA22-4065-B615-3D8574D12A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77403" y="3937219"/>
            <a:ext cx="2203431" cy="2203431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06" y="4014223"/>
            <a:ext cx="2049424" cy="20494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63423" y="4894716"/>
            <a:ext cx="631390" cy="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Hudson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http://hudson-ci.org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Backed by Eclipse and Oracle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Jenkins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https://jenkins.io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 (and Paid)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Backed by </a:t>
            </a:r>
            <a:r>
              <a:rPr lang="en-US" sz="2800" dirty="0" err="1" smtClean="0"/>
              <a:t>CloudBees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312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Continuous Delivery and Integration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CD is the ability to release at any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CI is practice of integrating code </a:t>
            </a:r>
            <a:r>
              <a:rPr lang="en-US" dirty="0" smtClean="0"/>
              <a:t>frequently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Stages of CD and CI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 =&gt; Deploy =&gt; Test =&gt; Release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Continuous Delivery and Deployment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 Continuous Delivery the code can be released at any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 Continuous Deployment the code is released as part of an automated pipeline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Introduction to </a:t>
            </a:r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Introduction. Components.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An open source automation server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platform for the Software Development Life Cycle (SDLC)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Typically used to implement CI/CD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Easy to use</a:t>
            </a:r>
            <a:r>
              <a:rPr lang="en-US" dirty="0"/>
              <a:t> </a:t>
            </a:r>
            <a:r>
              <a:rPr lang="en-US" dirty="0" smtClean="0"/>
              <a:t>and highly adaptable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Extensible and customizable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Works on most common operating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Considered lightweight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Jenkins?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7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/>
              <a:t>Job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Configured task in Jenkins. It is an old term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/>
              <a:t>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task configured in Jenkins. It is the </a:t>
            </a:r>
            <a:r>
              <a:rPr lang="en-US" smtClean="0"/>
              <a:t>current term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/>
              <a:t>Pipeline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Special type of job created by a Pipeline plugin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</a:t>
            </a:r>
            <a:r>
              <a:rPr lang="en-US" dirty="0"/>
              <a:t>on </a:t>
            </a:r>
            <a:r>
              <a:rPr lang="en-US" dirty="0" smtClean="0"/>
              <a:t>Unix / Linux </a:t>
            </a:r>
            <a:r>
              <a:rPr lang="en-US" dirty="0"/>
              <a:t>/ Mac / Windows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Requires Java 7 or 8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Installation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installed as a Native Service, Container, Java application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installed from source or through package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and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2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965976"/>
            <a:ext cx="11125200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</a:t>
            </a:r>
            <a:r>
              <a:rPr lang="en-US" sz="4800" dirty="0"/>
              <a:t>Installation.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Basic Activities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/>
              <a:t>Remote </a:t>
            </a:r>
            <a:r>
              <a:rPr lang="en-US" dirty="0" smtClean="0"/>
              <a:t>Projects</a:t>
            </a:r>
            <a:r>
              <a:rPr lang="en-US" dirty="0"/>
              <a:t>. Plugins. Schedules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Local and Remote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sudo</a:t>
            </a:r>
            <a:r>
              <a:rPr lang="en-US" dirty="0" smtClean="0"/>
              <a:t> allowance and settings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Remote credentials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User and Password, Key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Firewall and SSH settings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Builds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3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Default (minimal) set of plugins installed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Over 1000 </a:t>
            </a:r>
            <a:r>
              <a:rPr lang="en-US" dirty="0"/>
              <a:t>plugins available at </a:t>
            </a:r>
            <a:r>
              <a:rPr lang="en-US" dirty="0">
                <a:hlinkClick r:id="rId2"/>
              </a:rPr>
              <a:t>https://plugins.jenkins.io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Grouped in categories by platform, purpose,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Dedicated Plugin Manager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Automated or Manual installation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Jenkins</a:t>
            </a:r>
          </a:p>
          <a:p>
            <a:pPr>
              <a:lnSpc>
                <a:spcPct val="100000"/>
              </a:lnSpc>
            </a:pPr>
            <a:r>
              <a:rPr lang="en-US" dirty="0"/>
              <a:t>Working with Jenkins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Remote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Schedules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Plugins</a:t>
            </a:r>
          </a:p>
          <a:p>
            <a:pPr>
              <a:lnSpc>
                <a:spcPct val="100000"/>
              </a:lnSpc>
            </a:pPr>
            <a:r>
              <a:rPr lang="en-US" dirty="0"/>
              <a:t>Advanced Jenkins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Slave Hosts and Build on them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With plugin or native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options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 once at a specific point in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Regular execution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Execution interval is set with a </a:t>
            </a:r>
            <a:r>
              <a:rPr lang="en-US" dirty="0" err="1" smtClean="0"/>
              <a:t>cron</a:t>
            </a:r>
            <a:r>
              <a:rPr lang="en-US" dirty="0" smtClean="0"/>
              <a:t> like </a:t>
            </a:r>
            <a:r>
              <a:rPr lang="en-US" dirty="0" err="1" smtClean="0"/>
              <a:t>syntaxis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Builds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Offered trough a plugin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Installed by default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works both with local </a:t>
            </a:r>
            <a:r>
              <a:rPr lang="en-US" dirty="0" err="1" smtClean="0"/>
              <a:t>git</a:t>
            </a:r>
            <a:r>
              <a:rPr lang="en-US" dirty="0" smtClean="0"/>
              <a:t> installation and GitHub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client is required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receive notifications from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Can check periodically for changes (should be avoided)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3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965976"/>
            <a:ext cx="11125200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Practice: </a:t>
            </a:r>
            <a:r>
              <a:rPr lang="en-US" dirty="0"/>
              <a:t>See it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Advanced Jenkins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Slaves. </a:t>
            </a:r>
            <a:r>
              <a:rPr lang="en-US" dirty="0" err="1"/>
              <a:t>Docker</a:t>
            </a:r>
            <a:r>
              <a:rPr lang="en-US" dirty="0"/>
              <a:t>. </a:t>
            </a:r>
            <a:r>
              <a:rPr lang="en-US" dirty="0" smtClean="0"/>
              <a:t>Pipelines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Offload the master node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One master can orchestrate many slaves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Slaves can be containers, virtual or physical machines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Slaves can execute local or remote tasks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Only agent is deployed there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4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Integration can be done trough plugin or directly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cs typeface="Consolas" panose="020B0609020204030204" pitchFamily="49" charset="0"/>
              </a:rPr>
              <a:t>Docker</a:t>
            </a:r>
            <a:r>
              <a:rPr lang="en-US" dirty="0" smtClean="0">
                <a:cs typeface="Consolas" panose="020B0609020204030204" pitchFamily="49" charset="0"/>
              </a:rPr>
              <a:t> client is required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cs typeface="Consolas" panose="020B0609020204030204" pitchFamily="49" charset="0"/>
              </a:rPr>
              <a:t>Docker</a:t>
            </a:r>
            <a:r>
              <a:rPr lang="en-US" dirty="0" smtClean="0">
                <a:cs typeface="Consolas" panose="020B0609020204030204" pitchFamily="49" charset="0"/>
              </a:rPr>
              <a:t> client should be present on all nodes where we plan to run </a:t>
            </a:r>
            <a:r>
              <a:rPr lang="en-US" dirty="0" err="1" smtClean="0">
                <a:cs typeface="Consolas" panose="020B0609020204030204" pitchFamily="49" charset="0"/>
              </a:rPr>
              <a:t>Docker</a:t>
            </a:r>
            <a:r>
              <a:rPr lang="en-US" dirty="0" smtClean="0">
                <a:cs typeface="Consolas" panose="020B0609020204030204" pitchFamily="49" charset="0"/>
              </a:rPr>
              <a:t> related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Old name is workflows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Used for long running activity orchestration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Can span on multiple nodes (slaves)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It is a suite of plugins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“Pipeline as code” is defined with a </a:t>
            </a:r>
            <a:r>
              <a:rPr lang="en-US" dirty="0" err="1" smtClean="0">
                <a:cs typeface="Consolas" panose="020B0609020204030204" pitchFamily="49" charset="0"/>
              </a:rPr>
              <a:t>Jenkinsfile</a:t>
            </a: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It is used to define continuous delivery pipeline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Stored together with our code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Two styles are supported – declarative and scripted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It is written in Groovy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Jenkinsfile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</a:t>
            </a:r>
            <a:r>
              <a:rPr lang="en-US" dirty="0" err="1" smtClean="0"/>
              <a:t>Jenkinsfile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494712" y="1306837"/>
            <a:ext cx="6178925" cy="50624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smtClean="0"/>
              <a:t>pipeline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agents any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stages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stage('Build')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steps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echo 'Step: Building...'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}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stage('Test') </a:t>
            </a:r>
            <a:r>
              <a:rPr lang="en-US" sz="1600" dirty="0"/>
              <a:t>{</a:t>
            </a:r>
          </a:p>
          <a:p>
            <a:r>
              <a:rPr lang="en-US" sz="1600" dirty="0"/>
              <a:t>      steps {</a:t>
            </a:r>
          </a:p>
          <a:p>
            <a:r>
              <a:rPr lang="en-US" sz="1600" dirty="0"/>
              <a:t>        echo 'Step: </a:t>
            </a:r>
            <a:r>
              <a:rPr lang="en-US" sz="1600" dirty="0" smtClean="0"/>
              <a:t>Testing...'</a:t>
            </a:r>
            <a:endParaRPr lang="en-US" sz="1600" dirty="0"/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stage('Deploy') </a:t>
            </a:r>
            <a:r>
              <a:rPr lang="en-US" sz="1600" dirty="0"/>
              <a:t>{</a:t>
            </a:r>
          </a:p>
          <a:p>
            <a:r>
              <a:rPr lang="en-US" sz="1600" dirty="0"/>
              <a:t>      steps {</a:t>
            </a:r>
          </a:p>
          <a:p>
            <a:r>
              <a:rPr lang="en-US" sz="1600" dirty="0"/>
              <a:t>        echo 'Step: </a:t>
            </a:r>
            <a:r>
              <a:rPr lang="en-US" sz="1600" dirty="0" smtClean="0"/>
              <a:t>Deploying...'</a:t>
            </a:r>
            <a:endParaRPr lang="en-US" sz="1600" dirty="0"/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}</a:t>
            </a:r>
          </a:p>
          <a:p>
            <a:r>
              <a:rPr lang="en-US" sz="1600" dirty="0"/>
              <a:t>}</a:t>
            </a:r>
            <a:endParaRPr lang="en-US" sz="1600" dirty="0" smtClean="0"/>
          </a:p>
        </p:txBody>
      </p:sp>
      <p:sp>
        <p:nvSpPr>
          <p:cNvPr id="8" name="Left Brace 7"/>
          <p:cNvSpPr/>
          <p:nvPr/>
        </p:nvSpPr>
        <p:spPr>
          <a:xfrm>
            <a:off x="5370022" y="1306837"/>
            <a:ext cx="124690" cy="27258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2606738" y="1258461"/>
            <a:ext cx="1428981" cy="369332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It is required.</a:t>
            </a:r>
            <a:endParaRPr lang="bg-BG" sz="1800" dirty="0"/>
          </a:p>
        </p:txBody>
      </p:sp>
      <p:sp>
        <p:nvSpPr>
          <p:cNvPr id="11" name="Left Brace 10"/>
          <p:cNvSpPr/>
          <p:nvPr/>
        </p:nvSpPr>
        <p:spPr>
          <a:xfrm>
            <a:off x="5370022" y="1598843"/>
            <a:ext cx="124690" cy="27258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188815" y="1854543"/>
            <a:ext cx="3850413" cy="646331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Specify which agent to run the pipeline</a:t>
            </a:r>
          </a:p>
          <a:p>
            <a:r>
              <a:rPr lang="en-US" sz="1800" dirty="0" smtClean="0"/>
              <a:t>or a stage. Can specify multiple nodes.</a:t>
            </a:r>
            <a:endParaRPr lang="bg-BG" sz="1800" dirty="0"/>
          </a:p>
        </p:txBody>
      </p:sp>
      <p:sp>
        <p:nvSpPr>
          <p:cNvPr id="13" name="Left Brace 12"/>
          <p:cNvSpPr/>
          <p:nvPr/>
        </p:nvSpPr>
        <p:spPr>
          <a:xfrm>
            <a:off x="5370022" y="1887794"/>
            <a:ext cx="124690" cy="27258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Left Brace 13"/>
          <p:cNvSpPr/>
          <p:nvPr/>
        </p:nvSpPr>
        <p:spPr>
          <a:xfrm>
            <a:off x="5353398" y="3372676"/>
            <a:ext cx="124690" cy="27258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Left Brace 14"/>
          <p:cNvSpPr/>
          <p:nvPr/>
        </p:nvSpPr>
        <p:spPr>
          <a:xfrm>
            <a:off x="5370022" y="4857558"/>
            <a:ext cx="124690" cy="44596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7" name="Straight Connector 16"/>
          <p:cNvCxnSpPr>
            <a:stCxn id="8" idx="1"/>
            <a:endCxn id="9" idx="3"/>
          </p:cNvCxnSpPr>
          <p:nvPr/>
        </p:nvCxnSpPr>
        <p:spPr>
          <a:xfrm flipH="1" flipV="1">
            <a:off x="4035719" y="1443127"/>
            <a:ext cx="133430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1"/>
            <a:endCxn id="12" idx="3"/>
          </p:cNvCxnSpPr>
          <p:nvPr/>
        </p:nvCxnSpPr>
        <p:spPr>
          <a:xfrm rot="10800000" flipV="1">
            <a:off x="4039228" y="1735133"/>
            <a:ext cx="1330794" cy="442575"/>
          </a:xfrm>
          <a:prstGeom prst="bentConnector3">
            <a:avLst>
              <a:gd name="adj1" fmla="val 6436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58255" y="2727624"/>
            <a:ext cx="1680973" cy="369332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Mark the stages</a:t>
            </a:r>
            <a:endParaRPr lang="bg-BG" sz="1800" dirty="0"/>
          </a:p>
        </p:txBody>
      </p:sp>
      <p:cxnSp>
        <p:nvCxnSpPr>
          <p:cNvPr id="22" name="Elbow Connector 21"/>
          <p:cNvCxnSpPr>
            <a:stCxn id="13" idx="1"/>
            <a:endCxn id="20" idx="3"/>
          </p:cNvCxnSpPr>
          <p:nvPr/>
        </p:nvCxnSpPr>
        <p:spPr>
          <a:xfrm rot="10800000" flipV="1">
            <a:off x="4039228" y="2024084"/>
            <a:ext cx="1330794" cy="888205"/>
          </a:xfrm>
          <a:prstGeom prst="bentConnector3">
            <a:avLst>
              <a:gd name="adj1" fmla="val 3126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805" y="3323706"/>
            <a:ext cx="3838423" cy="369332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Each stage describes a step in the SDLC</a:t>
            </a:r>
            <a:endParaRPr lang="bg-BG" sz="1800" dirty="0"/>
          </a:p>
        </p:txBody>
      </p:sp>
      <p:cxnSp>
        <p:nvCxnSpPr>
          <p:cNvPr id="26" name="Elbow Connector 25"/>
          <p:cNvCxnSpPr>
            <a:stCxn id="14" idx="1"/>
            <a:endCxn id="24" idx="3"/>
          </p:cNvCxnSpPr>
          <p:nvPr/>
        </p:nvCxnSpPr>
        <p:spPr>
          <a:xfrm rot="10800000">
            <a:off x="4039228" y="3508373"/>
            <a:ext cx="1314170" cy="59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5146" y="3919788"/>
            <a:ext cx="3260573" cy="1200329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Steps are the actual work or </a:t>
            </a:r>
          </a:p>
          <a:p>
            <a:r>
              <a:rPr lang="en-US" sz="1800" dirty="0" smtClean="0"/>
              <a:t>actions to take place. </a:t>
            </a:r>
          </a:p>
          <a:p>
            <a:r>
              <a:rPr lang="en-US" sz="1800" dirty="0" smtClean="0"/>
              <a:t>They are similar to “Build Step” </a:t>
            </a:r>
          </a:p>
          <a:p>
            <a:r>
              <a:rPr lang="en-US" sz="1800" dirty="0" smtClean="0"/>
              <a:t>in the Project Configuration view</a:t>
            </a:r>
            <a:endParaRPr lang="bg-BG" sz="1800" dirty="0"/>
          </a:p>
        </p:txBody>
      </p:sp>
      <p:cxnSp>
        <p:nvCxnSpPr>
          <p:cNvPr id="35" name="Elbow Connector 34"/>
          <p:cNvCxnSpPr>
            <a:stCxn id="15" idx="1"/>
            <a:endCxn id="27" idx="3"/>
          </p:cNvCxnSpPr>
          <p:nvPr/>
        </p:nvCxnSpPr>
        <p:spPr>
          <a:xfrm rot="10800000">
            <a:off x="4035720" y="4519953"/>
            <a:ext cx="1334303" cy="560586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0805" y="5722956"/>
            <a:ext cx="3834914" cy="646331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Additional directives include: </a:t>
            </a:r>
            <a:r>
              <a:rPr lang="en-US" sz="1800" b="1" dirty="0" smtClean="0"/>
              <a:t>post</a:t>
            </a:r>
            <a:r>
              <a:rPr lang="en-US" sz="1800" dirty="0" smtClean="0"/>
              <a:t>, </a:t>
            </a:r>
            <a:r>
              <a:rPr lang="en-US" sz="1800" b="1" dirty="0" smtClean="0"/>
              <a:t>environment</a:t>
            </a:r>
            <a:r>
              <a:rPr lang="en-US" sz="1800" dirty="0" smtClean="0"/>
              <a:t>, </a:t>
            </a:r>
            <a:r>
              <a:rPr lang="en-US" sz="1800" b="1" dirty="0" smtClean="0"/>
              <a:t>triggers</a:t>
            </a:r>
            <a:r>
              <a:rPr lang="en-US" sz="1800" dirty="0" smtClean="0"/>
              <a:t>, and </a:t>
            </a:r>
            <a:r>
              <a:rPr lang="en-US" sz="1800" b="1" dirty="0" smtClean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48672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4" grpId="0" animBg="1"/>
      <p:bldP spid="27" grpId="0" animBg="1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6597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</a:t>
            </a:r>
            <a:r>
              <a:rPr lang="en-US" sz="4800" dirty="0"/>
              <a:t>Slave Nodes. </a:t>
            </a:r>
            <a:r>
              <a:rPr lang="en-US" sz="4800" dirty="0" err="1"/>
              <a:t>Docker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Question?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613" y="25056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sli.do</a:t>
            </a:r>
            <a:endParaRPr lang="bg-BG" sz="6600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613" y="35724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#</a:t>
            </a:r>
            <a:r>
              <a:rPr lang="en-US" sz="6600" b="1" dirty="0" smtClean="0"/>
              <a:t>SU-DOB-M5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Jenkins site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jenkins.io/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Jenkins installation guide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hlinkClick r:id="rId4"/>
              </a:rPr>
              <a:t>https://jenkins.io/doc/book/installing</a:t>
            </a:r>
            <a:r>
              <a:rPr lang="en-US" sz="2600" dirty="0" smtClean="0">
                <a:hlinkClick r:id="rId4"/>
              </a:rPr>
              <a:t>/</a:t>
            </a:r>
            <a:r>
              <a:rPr lang="en-US" sz="26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Jenkins Pipeline guide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5"/>
              </a:rPr>
              <a:t>https://jenkins.io/doc/book/pipeline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Managing Jenkins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6"/>
              </a:rPr>
              <a:t>https://jenkins.io/doc/book/managing</a:t>
            </a:r>
            <a:r>
              <a:rPr lang="en-US" sz="2400" dirty="0" smtClean="0">
                <a:hlinkClick r:id="rId6"/>
              </a:rPr>
              <a:t>/</a:t>
            </a:r>
            <a:r>
              <a:rPr lang="en-US" sz="24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Jenkins plugins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7"/>
              </a:rPr>
              <a:t>https://plugins.jenkins.io</a:t>
            </a:r>
            <a:r>
              <a:rPr lang="en-US" sz="2400" dirty="0" smtClean="0">
                <a:hlinkClick r:id="rId7"/>
              </a:rPr>
              <a:t>/</a:t>
            </a:r>
            <a:r>
              <a:rPr lang="en-US" sz="2400" dirty="0" smtClean="0"/>
              <a:t> </a:t>
            </a:r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Jenkins is an</a:t>
            </a:r>
            <a:r>
              <a:rPr lang="en-US" sz="3200" dirty="0" smtClean="0"/>
              <a:t> </a:t>
            </a:r>
            <a:r>
              <a:rPr lang="en-US" sz="3200" dirty="0"/>
              <a:t>open source automation </a:t>
            </a:r>
            <a:r>
              <a:rPr lang="en-US" sz="3200" dirty="0" smtClean="0"/>
              <a:t>server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It could be installed in many ways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It is extendable through plugins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It is scalable – additional slave nodes could be added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There is integration with source control systems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Jenkins offers integration with </a:t>
            </a:r>
            <a:r>
              <a:rPr lang="en-US" sz="3200" dirty="0" err="1" smtClean="0"/>
              <a:t>Docker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Jenkins could be managed with systems like </a:t>
            </a:r>
            <a:r>
              <a:rPr lang="en-US" sz="3200" dirty="0" err="1" smtClean="0"/>
              <a:t>Ansible</a:t>
            </a:r>
            <a:r>
              <a:rPr lang="en-US" sz="3200" dirty="0" smtClean="0"/>
              <a:t>, Chef, and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Environment Setup M5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29727" y="5734645"/>
            <a:ext cx="612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Module 6: </a:t>
            </a:r>
            <a:r>
              <a:rPr lang="en-US" sz="2800" dirty="0" err="1" smtClean="0"/>
              <a:t>VirtualBox</a:t>
            </a:r>
            <a:r>
              <a:rPr lang="en-US" sz="2800" dirty="0" smtClean="0"/>
              <a:t> + Vagrant + Jenkins</a:t>
            </a:r>
            <a:endParaRPr lang="bg-BG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954233" y="1628026"/>
            <a:ext cx="4280359" cy="3759716"/>
            <a:chOff x="3875406" y="1628026"/>
            <a:chExt cx="4280359" cy="3759716"/>
          </a:xfrm>
        </p:grpSpPr>
        <p:sp>
          <p:nvSpPr>
            <p:cNvPr id="29" name="Freeform 28"/>
            <p:cNvSpPr/>
            <p:nvPr/>
          </p:nvSpPr>
          <p:spPr>
            <a:xfrm>
              <a:off x="4037012" y="3304426"/>
              <a:ext cx="3970308" cy="664610"/>
            </a:xfrm>
            <a:custGeom>
              <a:avLst/>
              <a:gdLst>
                <a:gd name="connsiteX0" fmla="*/ 0 w 3970308"/>
                <a:gd name="connsiteY0" fmla="*/ 0 h 664610"/>
                <a:gd name="connsiteX1" fmla="*/ 3970308 w 3970308"/>
                <a:gd name="connsiteY1" fmla="*/ 0 h 664610"/>
                <a:gd name="connsiteX2" fmla="*/ 3970308 w 3970308"/>
                <a:gd name="connsiteY2" fmla="*/ 307995 h 664610"/>
                <a:gd name="connsiteX3" fmla="*/ 2216171 w 3970308"/>
                <a:gd name="connsiteY3" fmla="*/ 307995 h 664610"/>
                <a:gd name="connsiteX4" fmla="*/ 2216171 w 3970308"/>
                <a:gd name="connsiteY4" fmla="*/ 664610 h 664610"/>
                <a:gd name="connsiteX5" fmla="*/ 0 w 3970308"/>
                <a:gd name="connsiteY5" fmla="*/ 664610 h 6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0308" h="664610">
                  <a:moveTo>
                    <a:pt x="0" y="0"/>
                  </a:moveTo>
                  <a:lnTo>
                    <a:pt x="3970308" y="0"/>
                  </a:lnTo>
                  <a:lnTo>
                    <a:pt x="3970308" y="307995"/>
                  </a:lnTo>
                  <a:lnTo>
                    <a:pt x="2216171" y="307995"/>
                  </a:lnTo>
                  <a:lnTo>
                    <a:pt x="2216171" y="664610"/>
                  </a:lnTo>
                  <a:lnTo>
                    <a:pt x="0" y="66461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sz="2000" b="1" dirty="0" smtClean="0"/>
                <a:t>         </a:t>
              </a:r>
              <a:r>
                <a:rPr lang="en-US" sz="2000" b="1" dirty="0" err="1" smtClean="0"/>
                <a:t>VirtualBox</a:t>
              </a:r>
              <a:endParaRPr lang="en-US" sz="2000" b="1" dirty="0" smtClean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40966" y="1628026"/>
              <a:ext cx="910446" cy="1507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 smtClean="0"/>
                <a:t>VM1</a:t>
              </a:r>
            </a:p>
            <a:p>
              <a:pPr algn="ctr"/>
              <a:r>
                <a:rPr lang="en-US" sz="1800" b="1" dirty="0" smtClean="0"/>
                <a:t>Master</a:t>
              </a:r>
              <a:endParaRPr lang="en-US" sz="1600" b="1" dirty="0" smtClean="0"/>
            </a:p>
            <a:p>
              <a:pPr algn="ctr"/>
              <a:r>
                <a:rPr lang="en-US" sz="1400" b="1" dirty="0" smtClean="0"/>
                <a:t>(Jenkins)</a:t>
              </a:r>
              <a:endParaRPr lang="bg-BG" sz="18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29204" y="4028726"/>
              <a:ext cx="3978116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Host OS</a:t>
              </a:r>
            </a:p>
            <a:p>
              <a:pPr algn="ctr"/>
              <a:r>
                <a:rPr lang="en-US" sz="2000" b="1" dirty="0" smtClean="0"/>
                <a:t>(Linux)</a:t>
              </a:r>
              <a:endParaRPr lang="bg-BG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17166" y="2771026"/>
              <a:ext cx="758046" cy="304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CentOS</a:t>
              </a:r>
              <a:endParaRPr lang="bg-BG" sz="1200" b="1" dirty="0"/>
            </a:p>
          </p:txBody>
        </p:sp>
        <p:sp>
          <p:nvSpPr>
            <p:cNvPr id="33" name="Right Brace 32"/>
            <p:cNvSpPr/>
            <p:nvPr/>
          </p:nvSpPr>
          <p:spPr>
            <a:xfrm rot="5400000">
              <a:off x="5786986" y="3018962"/>
              <a:ext cx="457200" cy="428035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66943" y="1628026"/>
              <a:ext cx="910446" cy="1507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 smtClean="0"/>
                <a:t>VM2</a:t>
              </a:r>
            </a:p>
            <a:p>
              <a:pPr algn="ctr"/>
              <a:r>
                <a:rPr lang="en-US" sz="1800" b="1" dirty="0" smtClean="0"/>
                <a:t>Node</a:t>
              </a:r>
              <a:endParaRPr lang="bg-BG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43143" y="2771026"/>
              <a:ext cx="758046" cy="304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CentOS</a:t>
              </a:r>
              <a:endParaRPr lang="bg-BG" sz="12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8966" y="1628026"/>
              <a:ext cx="910446" cy="1507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 smtClean="0"/>
                <a:t>VM3</a:t>
              </a:r>
            </a:p>
            <a:p>
              <a:pPr algn="ctr"/>
              <a:r>
                <a:rPr lang="en-US" sz="1800" b="1" dirty="0" smtClean="0"/>
                <a:t>Slave</a:t>
              </a:r>
              <a:endParaRPr lang="bg-BG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65166" y="2771026"/>
              <a:ext cx="758046" cy="304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CentOS</a:t>
              </a:r>
              <a:endParaRPr lang="bg-BG" sz="12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23012" y="3657600"/>
              <a:ext cx="1684308" cy="296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Vagrant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 smtClean="0"/>
              <a:t>DOB Week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</a:t>
            </a:r>
            <a:r>
              <a:rPr lang="en-US" dirty="0" err="1"/>
              <a:t>Ansible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Other solutions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Ansible</a:t>
            </a:r>
            <a:r>
              <a:rPr lang="en-US" dirty="0"/>
              <a:t>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Working with </a:t>
            </a:r>
            <a:r>
              <a:rPr lang="en-US" dirty="0" err="1"/>
              <a:t>Ansible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Work with Inventories and Configurations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Modules</a:t>
            </a:r>
          </a:p>
          <a:p>
            <a:pPr>
              <a:lnSpc>
                <a:spcPct val="100000"/>
              </a:lnSpc>
            </a:pPr>
            <a:r>
              <a:rPr lang="en-US" dirty="0"/>
              <a:t>Advanced </a:t>
            </a:r>
            <a:r>
              <a:rPr lang="en-US" dirty="0" err="1"/>
              <a:t>Ansible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Playbooks and </a:t>
            </a:r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DOB Week </a:t>
            </a: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47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Available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30869"/>
          </a:xfrm>
        </p:spPr>
        <p:txBody>
          <a:bodyPr/>
          <a:lstStyle/>
          <a:p>
            <a:r>
              <a:rPr lang="en-US" sz="3600" dirty="0"/>
              <a:t>Continuous Integration/Deployment/Delivery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Speed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 frequently and </a:t>
            </a:r>
            <a:r>
              <a:rPr lang="en-US" dirty="0" smtClean="0"/>
              <a:t>faster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Automation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 and deploy in an automated fashion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Predictable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each step and deploy only if everything is okay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Faster time-to-market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Possibility to deliver to production at any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450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 smtClean="0"/>
              <a:t>Buildbot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http://buildbot.net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TeamCity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https://www.jetbrains.com/teamcity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Paid and Free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Bamboo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4"/>
              </a:rPr>
              <a:t>https://</a:t>
            </a:r>
            <a:r>
              <a:rPr lang="en-US" sz="3000" dirty="0" smtClean="0">
                <a:hlinkClick r:id="rId4"/>
              </a:rPr>
              <a:t>www.atlassian.com/software/bamboo</a:t>
            </a:r>
            <a:r>
              <a:rPr lang="en-US" sz="3000" dirty="0" smtClean="0"/>
              <a:t> 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Only paid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2747</TotalTime>
  <Words>1243</Words>
  <Application>Microsoft Office PowerPoint</Application>
  <PresentationFormat>Custom</PresentationFormat>
  <Paragraphs>296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Jenkins</vt:lpstr>
      <vt:lpstr>Table of Contents</vt:lpstr>
      <vt:lpstr>Have a Question?</vt:lpstr>
      <vt:lpstr>Proposed Environment Setup M5</vt:lpstr>
      <vt:lpstr>Quick Recap</vt:lpstr>
      <vt:lpstr>DOB Week 4</vt:lpstr>
      <vt:lpstr>Available Solutions</vt:lpstr>
      <vt:lpstr>The need</vt:lpstr>
      <vt:lpstr>Solutions</vt:lpstr>
      <vt:lpstr>Solutions</vt:lpstr>
      <vt:lpstr>Main Definitions</vt:lpstr>
      <vt:lpstr>Introduction to Jenkins</vt:lpstr>
      <vt:lpstr>What is Jenkins?</vt:lpstr>
      <vt:lpstr>Key Definitions</vt:lpstr>
      <vt:lpstr>Requirements and Installation</vt:lpstr>
      <vt:lpstr>Practice: Installation. Environment Setup</vt:lpstr>
      <vt:lpstr>Basic Activities</vt:lpstr>
      <vt:lpstr>Project Builds</vt:lpstr>
      <vt:lpstr>Plugins</vt:lpstr>
      <vt:lpstr>Scheduling Builds</vt:lpstr>
      <vt:lpstr>GitHub Integration</vt:lpstr>
      <vt:lpstr>Practice: See it in Action</vt:lpstr>
      <vt:lpstr>Advanced Jenkins</vt:lpstr>
      <vt:lpstr>Slave Nodes</vt:lpstr>
      <vt:lpstr>Docker</vt:lpstr>
      <vt:lpstr>Pipelines</vt:lpstr>
      <vt:lpstr>Jenkinsfile</vt:lpstr>
      <vt:lpstr>Declarative Jenkinsfile</vt:lpstr>
      <vt:lpstr>Practice: Slave Nodes. Docker</vt:lpstr>
      <vt:lpstr>Resources</vt:lpstr>
      <vt:lpstr>Summary</vt:lpstr>
      <vt:lpstr>Jenkins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DOB-M5-Jenkins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Dimitar Zahariev</cp:lastModifiedBy>
  <cp:revision>244</cp:revision>
  <dcterms:created xsi:type="dcterms:W3CDTF">2014-01-02T17:00:34Z</dcterms:created>
  <dcterms:modified xsi:type="dcterms:W3CDTF">2017-11-22T14:56:02Z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