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11" r:id="rId4"/>
    <p:sldId id="394" r:id="rId5"/>
    <p:sldId id="561" r:id="rId6"/>
    <p:sldId id="569" r:id="rId7"/>
    <p:sldId id="582" r:id="rId8"/>
    <p:sldId id="583" r:id="rId9"/>
    <p:sldId id="596" r:id="rId10"/>
    <p:sldId id="584" r:id="rId11"/>
    <p:sldId id="585" r:id="rId12"/>
    <p:sldId id="576" r:id="rId13"/>
    <p:sldId id="597" r:id="rId14"/>
    <p:sldId id="598" r:id="rId15"/>
    <p:sldId id="599" r:id="rId16"/>
    <p:sldId id="600" r:id="rId17"/>
    <p:sldId id="570" r:id="rId18"/>
    <p:sldId id="601" r:id="rId19"/>
    <p:sldId id="602" r:id="rId20"/>
    <p:sldId id="603" r:id="rId21"/>
    <p:sldId id="571" r:id="rId22"/>
    <p:sldId id="586" r:id="rId23"/>
    <p:sldId id="572" r:id="rId24"/>
    <p:sldId id="604" r:id="rId25"/>
    <p:sldId id="588" r:id="rId26"/>
    <p:sldId id="589" r:id="rId27"/>
    <p:sldId id="605" r:id="rId28"/>
    <p:sldId id="606" r:id="rId29"/>
    <p:sldId id="607" r:id="rId30"/>
    <p:sldId id="608" r:id="rId31"/>
    <p:sldId id="592" r:id="rId32"/>
    <p:sldId id="564" r:id="rId33"/>
    <p:sldId id="565" r:id="rId34"/>
    <p:sldId id="595" r:id="rId35"/>
    <p:sldId id="566" r:id="rId36"/>
    <p:sldId id="553" r:id="rId37"/>
    <p:sldId id="593" r:id="rId38"/>
    <p:sldId id="594" r:id="rId39"/>
    <p:sldId id="559" r:id="rId40"/>
    <p:sldId id="349" r:id="rId41"/>
    <p:sldId id="560" r:id="rId42"/>
    <p:sldId id="401" r:id="rId43"/>
    <p:sldId id="490" r:id="rId44"/>
    <p:sldId id="491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1"/>
            <p14:sldId id="394"/>
          </p14:sldIdLst>
        </p14:section>
        <p14:section name="Part 1 - Container Orchestraion and Kuberneted" id="{89EC7569-02BA-4FD8-8BBC-C9FC4544C6BD}">
          <p14:sldIdLst>
            <p14:sldId id="561"/>
            <p14:sldId id="569"/>
            <p14:sldId id="582"/>
            <p14:sldId id="583"/>
            <p14:sldId id="596"/>
            <p14:sldId id="584"/>
            <p14:sldId id="585"/>
            <p14:sldId id="576"/>
            <p14:sldId id="597"/>
            <p14:sldId id="598"/>
            <p14:sldId id="599"/>
            <p14:sldId id="600"/>
            <p14:sldId id="570"/>
            <p14:sldId id="601"/>
            <p14:sldId id="602"/>
            <p14:sldId id="603"/>
            <p14:sldId id="571"/>
            <p14:sldId id="586"/>
            <p14:sldId id="572"/>
            <p14:sldId id="604"/>
            <p14:sldId id="588"/>
            <p14:sldId id="589"/>
            <p14:sldId id="605"/>
            <p14:sldId id="606"/>
            <p14:sldId id="607"/>
            <p14:sldId id="608"/>
            <p14:sldId id="592"/>
          </p14:sldIdLst>
        </p14:section>
        <p14:section name="Part 2 - Installation" id="{5C3F0938-570A-4D1F-A9F5-9E5A781E52F6}">
          <p14:sldIdLst>
            <p14:sldId id="564"/>
            <p14:sldId id="565"/>
            <p14:sldId id="595"/>
            <p14:sldId id="566"/>
          </p14:sldIdLst>
        </p14:section>
        <p14:section name="Part 3 - Local Cluster" id="{32574E4C-162E-41BF-B7C0-3BD654BA9237}">
          <p14:sldIdLst>
            <p14:sldId id="553"/>
            <p14:sldId id="593"/>
            <p14:sldId id="594"/>
            <p14:sldId id="559"/>
          </p14:sldIdLst>
        </p14:section>
        <p14:section name="Conclusion" id="{10E03AB1-9AA8-4E86-9A64-D741901E50A2}">
          <p14:sldIdLst>
            <p14:sldId id="349"/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19" d="100"/>
          <a:sy n="119" d="100"/>
        </p:scale>
        <p:origin x="12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59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686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kubernetes.io/docs/setup/independent/create-cluster-kubeadm/" TargetMode="External"/><Relationship Id="rId4" Type="http://schemas.openxmlformats.org/officeDocument/2006/relationships/hyperlink" Target="https://kubernetes.io/docs/reference/kubectl/overview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Kubernetes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Kubernetes Architecture &amp; Components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6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499937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656282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888893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2121504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822735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822735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4085303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4085303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8379621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Responsible for </a:t>
            </a:r>
            <a:r>
              <a:rPr lang="en-US" b="1" dirty="0"/>
              <a:t>managing</a:t>
            </a:r>
            <a:r>
              <a:rPr lang="en-US" dirty="0"/>
              <a:t> the cluster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Typically </a:t>
            </a:r>
            <a:r>
              <a:rPr lang="en-US" b="1" dirty="0"/>
              <a:t>more than one </a:t>
            </a:r>
            <a:r>
              <a:rPr lang="en-US" dirty="0"/>
              <a:t>is installed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 HA mode one Master node is the </a:t>
            </a:r>
            <a:r>
              <a:rPr lang="en-US" b="1" dirty="0"/>
              <a:t>Leader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work-free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Components running on master are also known as </a:t>
            </a:r>
            <a:r>
              <a:rPr lang="en-US" b="1" dirty="0"/>
              <a:t>Control Plane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reached via </a:t>
            </a:r>
            <a:r>
              <a:rPr lang="en-US" b="1" dirty="0"/>
              <a:t>CLI</a:t>
            </a:r>
            <a:r>
              <a:rPr lang="en-US" dirty="0"/>
              <a:t> (</a:t>
            </a:r>
            <a:r>
              <a:rPr lang="en-US" b="1" dirty="0" err="1"/>
              <a:t>kubectl</a:t>
            </a:r>
            <a:r>
              <a:rPr lang="en-US" dirty="0"/>
              <a:t>), </a:t>
            </a:r>
            <a:r>
              <a:rPr lang="en-US" b="1" dirty="0"/>
              <a:t>APIs</a:t>
            </a:r>
            <a:r>
              <a:rPr lang="en-US" dirty="0"/>
              <a:t>, or </a:t>
            </a:r>
            <a:r>
              <a:rPr lang="en-US" b="1" dirty="0"/>
              <a:t>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9092989" y="201124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957137"/>
            <a:ext cx="6393284" cy="476434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b="1" dirty="0" err="1"/>
              <a:t>etcd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Persistent</a:t>
            </a:r>
            <a:r>
              <a:rPr lang="en-US" dirty="0"/>
              <a:t> storage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Cluster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configuration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Distributed</a:t>
            </a:r>
            <a:r>
              <a:rPr lang="en-US" dirty="0"/>
              <a:t> and </a:t>
            </a:r>
            <a:r>
              <a:rPr lang="en-US" b="1" dirty="0"/>
              <a:t>consistent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Provides single </a:t>
            </a:r>
            <a:r>
              <a:rPr lang="en-US" b="1" dirty="0"/>
              <a:t>source of truth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installed </a:t>
            </a:r>
            <a:r>
              <a:rPr lang="en-US" b="1" dirty="0"/>
              <a:t>externally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Cluster Store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8098379" y="208343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719C9-1D38-4B96-A7C3-72546EFAD1B4}"/>
              </a:ext>
            </a:extLst>
          </p:cNvPr>
          <p:cNvSpPr/>
          <p:nvPr/>
        </p:nvSpPr>
        <p:spPr bwMode="auto">
          <a:xfrm>
            <a:off x="7050505" y="5105385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9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2366211"/>
            <a:ext cx="6393284" cy="435526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Front-end</a:t>
            </a:r>
            <a:r>
              <a:rPr lang="en-US" dirty="0"/>
              <a:t> to the control plane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Administrative</a:t>
            </a:r>
            <a:r>
              <a:rPr lang="en-US" dirty="0"/>
              <a:t> tasks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Exposes the </a:t>
            </a:r>
            <a:r>
              <a:rPr lang="en-US" b="1" dirty="0"/>
              <a:t>API</a:t>
            </a:r>
            <a:r>
              <a:rPr lang="en-US" dirty="0"/>
              <a:t> (</a:t>
            </a:r>
            <a:r>
              <a:rPr lang="en-US" b="1" dirty="0"/>
              <a:t>REST</a:t>
            </a:r>
            <a:r>
              <a:rPr lang="en-US" dirty="0"/>
              <a:t>)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Consumes </a:t>
            </a:r>
            <a:r>
              <a:rPr lang="en-US" b="1" dirty="0"/>
              <a:t>JSON</a:t>
            </a:r>
            <a:r>
              <a:rPr lang="en-US" dirty="0"/>
              <a:t> via </a:t>
            </a:r>
            <a:r>
              <a:rPr lang="en-US" b="1" dirty="0"/>
              <a:t>Manifest</a:t>
            </a:r>
            <a:r>
              <a:rPr lang="en-US" dirty="0"/>
              <a:t> </a:t>
            </a:r>
            <a:r>
              <a:rPr lang="en-US" b="1" dirty="0"/>
              <a:t>files</a:t>
            </a:r>
            <a:r>
              <a:rPr lang="en-US" dirty="0"/>
              <a:t> (</a:t>
            </a:r>
            <a:r>
              <a:rPr lang="en-US" b="1" dirty="0"/>
              <a:t>YAML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API 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8098379" y="208343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C57058-29EF-4417-A64B-F0E40514192A}"/>
              </a:ext>
            </a:extLst>
          </p:cNvPr>
          <p:cNvSpPr/>
          <p:nvPr/>
        </p:nvSpPr>
        <p:spPr bwMode="auto">
          <a:xfrm>
            <a:off x="7050505" y="4303285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9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612232"/>
            <a:ext cx="6393284" cy="510924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Executes </a:t>
            </a:r>
            <a:r>
              <a:rPr lang="en-US" b="1" dirty="0"/>
              <a:t>control loops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Responsible for other controllers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Node controller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Endpoints controller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Namespace controller, and etc.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Watches for </a:t>
            </a:r>
            <a:r>
              <a:rPr lang="en-US" b="1" dirty="0"/>
              <a:t>changes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Maintains the </a:t>
            </a:r>
            <a:r>
              <a:rPr lang="en-US" b="1" dirty="0"/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Controller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8098379" y="208343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719C9-1D38-4B96-A7C3-72546EFAD1B4}"/>
              </a:ext>
            </a:extLst>
          </p:cNvPr>
          <p:cNvSpPr/>
          <p:nvPr/>
        </p:nvSpPr>
        <p:spPr bwMode="auto">
          <a:xfrm>
            <a:off x="7050505" y="3589416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1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3168316"/>
            <a:ext cx="6393284" cy="3553161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Listens</a:t>
            </a:r>
            <a:r>
              <a:rPr lang="en-US" dirty="0"/>
              <a:t> API Server for new work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Assigns work </a:t>
            </a:r>
            <a:r>
              <a:rPr lang="en-US" dirty="0"/>
              <a:t>to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– Scheduler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8098379" y="208343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719C9-1D38-4B96-A7C3-72546EFAD1B4}"/>
              </a:ext>
            </a:extLst>
          </p:cNvPr>
          <p:cNvSpPr/>
          <p:nvPr/>
        </p:nvSpPr>
        <p:spPr bwMode="auto">
          <a:xfrm>
            <a:off x="7050505" y="2867526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9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Initially called </a:t>
            </a:r>
            <a:r>
              <a:rPr lang="en-US" b="1" dirty="0"/>
              <a:t>Minions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Container runtime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containerd</a:t>
            </a:r>
            <a:r>
              <a:rPr lang="en-US" dirty="0"/>
              <a:t>, </a:t>
            </a:r>
            <a:r>
              <a:rPr lang="en-US" dirty="0" err="1"/>
              <a:t>rkt</a:t>
            </a:r>
            <a:r>
              <a:rPr lang="en-US" dirty="0"/>
              <a:t>, </a:t>
            </a:r>
            <a:r>
              <a:rPr lang="en-US" dirty="0" err="1"/>
              <a:t>lxd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Communicates with 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CRI shims</a:t>
            </a:r>
          </a:p>
          <a:p>
            <a:pPr>
              <a:lnSpc>
                <a:spcPct val="100000"/>
              </a:lnSpc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Kubernetes agent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node in the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Listens to API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Creates pods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Reports back to the master</a:t>
            </a:r>
          </a:p>
          <a:p>
            <a:pPr>
              <a:lnSpc>
                <a:spcPct val="100000"/>
              </a:lnSpc>
            </a:pPr>
            <a:r>
              <a:rPr lang="en-US" dirty="0"/>
              <a:t>Exposes endpoint on :10255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/spec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</a:t>
            </a:r>
            <a:r>
              <a:rPr lang="en-US" dirty="0" err="1"/>
              <a:t>healthz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/pods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</a:t>
            </a:r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2294021"/>
            <a:ext cx="5867563" cy="44274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management: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Pulling</a:t>
            </a:r>
            <a:r>
              <a:rPr lang="en-US" dirty="0"/>
              <a:t>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Starting</a:t>
            </a:r>
            <a:r>
              <a:rPr lang="en-US" dirty="0"/>
              <a:t> and </a:t>
            </a:r>
            <a:r>
              <a:rPr lang="en-US" b="1" dirty="0"/>
              <a:t>stopping</a:t>
            </a:r>
          </a:p>
          <a:p>
            <a:pPr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pluggable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is </a:t>
            </a:r>
            <a:r>
              <a:rPr lang="en-US" b="1" dirty="0"/>
              <a:t>Docker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Container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5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 Orchestration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Kubernetes the Big Picture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Simple Local Installation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Working with Kubernetes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Advanced Local Installation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2101516"/>
            <a:ext cx="5903999" cy="4619961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Provides the </a:t>
            </a:r>
            <a:r>
              <a:rPr lang="en-US" b="1" dirty="0"/>
              <a:t>networking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Each pod has its </a:t>
            </a:r>
            <a:r>
              <a:rPr lang="en-US" b="1" dirty="0"/>
              <a:t>own address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All containers in a pod share the </a:t>
            </a:r>
            <a:r>
              <a:rPr lang="en-US" b="1" dirty="0"/>
              <a:t>same IP </a:t>
            </a:r>
            <a:r>
              <a:rPr lang="en-US" dirty="0"/>
              <a:t>address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Offers </a:t>
            </a:r>
            <a:r>
              <a:rPr lang="en-US" b="1" dirty="0"/>
              <a:t>load balancing </a:t>
            </a:r>
            <a:r>
              <a:rPr lang="en-US" dirty="0"/>
              <a:t>across all pods in a </a:t>
            </a:r>
            <a:r>
              <a:rPr lang="en-US" b="1" dirty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 – </a:t>
            </a:r>
            <a:r>
              <a:rPr lang="en-US" dirty="0" err="1"/>
              <a:t>Kube</a:t>
            </a:r>
            <a:r>
              <a:rPr lang="en-US" dirty="0"/>
              <a:t>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3081" y="1151122"/>
            <a:ext cx="598374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Smallest </a:t>
            </a:r>
            <a:r>
              <a:rPr lang="en-US" b="1" dirty="0"/>
              <a:t>unit of scheduling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One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Containers </a:t>
            </a:r>
            <a:r>
              <a:rPr lang="en-US" b="1" dirty="0"/>
              <a:t>share</a:t>
            </a:r>
            <a:r>
              <a:rPr lang="en-US" dirty="0"/>
              <a:t> the pod </a:t>
            </a:r>
            <a:r>
              <a:rPr lang="en-US" b="1" dirty="0"/>
              <a:t>environment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Scheduled</a:t>
            </a:r>
            <a:r>
              <a:rPr lang="en-US" dirty="0"/>
              <a:t> on nodes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atomic</a:t>
            </a:r>
            <a:r>
              <a:rPr lang="en-US" dirty="0"/>
              <a:t> – </a:t>
            </a:r>
            <a:r>
              <a:rPr lang="en-US" b="1" dirty="0"/>
              <a:t>deployed as one </a:t>
            </a:r>
            <a:r>
              <a:rPr lang="en-US" dirty="0"/>
              <a:t>and on </a:t>
            </a:r>
            <a:r>
              <a:rPr lang="en-US" b="1" dirty="0"/>
              <a:t>one node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Created via </a:t>
            </a:r>
            <a:r>
              <a:rPr lang="en-US" b="1" dirty="0"/>
              <a:t>manifest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DC02-4FB1-4DDD-81F1-E97006E4D8B5}"/>
              </a:ext>
            </a:extLst>
          </p:cNvPr>
          <p:cNvSpPr/>
          <p:nvPr/>
        </p:nvSpPr>
        <p:spPr bwMode="auto">
          <a:xfrm>
            <a:off x="417094" y="2616818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2914A-D330-45C5-A127-2C90BAC35C50}"/>
              </a:ext>
            </a:extLst>
          </p:cNvPr>
          <p:cNvSpPr/>
          <p:nvPr/>
        </p:nvSpPr>
        <p:spPr bwMode="auto">
          <a:xfrm>
            <a:off x="417094" y="2616819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05C72-00B1-43A0-954C-FE5AB2D32C12}"/>
              </a:ext>
            </a:extLst>
          </p:cNvPr>
          <p:cNvSpPr/>
          <p:nvPr/>
        </p:nvSpPr>
        <p:spPr bwMode="auto">
          <a:xfrm>
            <a:off x="2334126" y="2760032"/>
            <a:ext cx="3110475" cy="8330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1477A-95E6-477B-B2BD-612AC72BF940}"/>
              </a:ext>
            </a:extLst>
          </p:cNvPr>
          <p:cNvSpPr/>
          <p:nvPr/>
        </p:nvSpPr>
        <p:spPr bwMode="auto">
          <a:xfrm>
            <a:off x="523010" y="4150390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524B0-0677-480B-A736-D93C954305C3}"/>
              </a:ext>
            </a:extLst>
          </p:cNvPr>
          <p:cNvSpPr/>
          <p:nvPr/>
        </p:nvSpPr>
        <p:spPr bwMode="auto">
          <a:xfrm>
            <a:off x="2544763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6D599-A385-423D-B1B5-7580A359386F}"/>
              </a:ext>
            </a:extLst>
          </p:cNvPr>
          <p:cNvSpPr/>
          <p:nvPr/>
        </p:nvSpPr>
        <p:spPr bwMode="auto">
          <a:xfrm>
            <a:off x="3419225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7EB2-6546-42F2-9DF7-314B10E7D5F1}"/>
              </a:ext>
            </a:extLst>
          </p:cNvPr>
          <p:cNvSpPr/>
          <p:nvPr/>
        </p:nvSpPr>
        <p:spPr bwMode="auto">
          <a:xfrm>
            <a:off x="2203280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ECED6-75C2-4780-869B-7F861586702B}"/>
              </a:ext>
            </a:extLst>
          </p:cNvPr>
          <p:cNvSpPr/>
          <p:nvPr/>
        </p:nvSpPr>
        <p:spPr bwMode="auto">
          <a:xfrm>
            <a:off x="3883551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B51CE-DFF9-4AF6-93B6-FBA9F3FC469A}"/>
              </a:ext>
            </a:extLst>
          </p:cNvPr>
          <p:cNvSpPr txBox="1"/>
          <p:nvPr/>
        </p:nvSpPr>
        <p:spPr>
          <a:xfrm>
            <a:off x="417094" y="3682525"/>
            <a:ext cx="2189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Main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A0386-BC96-449F-896A-28E0D275346F}"/>
              </a:ext>
            </a:extLst>
          </p:cNvPr>
          <p:cNvSpPr txBox="1"/>
          <p:nvPr/>
        </p:nvSpPr>
        <p:spPr>
          <a:xfrm>
            <a:off x="2606841" y="4914684"/>
            <a:ext cx="266908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Supporting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18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4906035"/>
            <a:ext cx="11804822" cy="18154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pod has </a:t>
            </a:r>
            <a:r>
              <a:rPr lang="en-US" b="1" dirty="0"/>
              <a:t>unique IP </a:t>
            </a:r>
            <a:r>
              <a:rPr lang="en-US" dirty="0"/>
              <a:t>address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Inter-pod</a:t>
            </a:r>
            <a:r>
              <a:rPr lang="en-US" dirty="0"/>
              <a:t> communication is via a </a:t>
            </a:r>
            <a:r>
              <a:rPr lang="en-US" b="1" dirty="0"/>
              <a:t>pod network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Intra-pod</a:t>
            </a:r>
            <a:r>
              <a:rPr lang="en-US" dirty="0"/>
              <a:t> communication is via </a:t>
            </a:r>
            <a:r>
              <a:rPr lang="en-US" b="1" dirty="0"/>
              <a:t>localhost</a:t>
            </a:r>
            <a:r>
              <a:rPr lang="en-US" dirty="0"/>
              <a:t> and </a:t>
            </a:r>
            <a:r>
              <a:rPr lang="en-US" b="1" dirty="0"/>
              <a:t>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4323-4565-4CEB-9708-DF21E0489D9A}"/>
              </a:ext>
            </a:extLst>
          </p:cNvPr>
          <p:cNvSpPr/>
          <p:nvPr/>
        </p:nvSpPr>
        <p:spPr bwMode="auto">
          <a:xfrm>
            <a:off x="898358" y="1524001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0BDD4-286E-4B0C-9BE7-070A7E77BB72}"/>
              </a:ext>
            </a:extLst>
          </p:cNvPr>
          <p:cNvSpPr/>
          <p:nvPr/>
        </p:nvSpPr>
        <p:spPr bwMode="auto">
          <a:xfrm>
            <a:off x="898357" y="1531007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5928B-9ACC-436C-85B7-20CBBC2A26D2}"/>
              </a:ext>
            </a:extLst>
          </p:cNvPr>
          <p:cNvSpPr/>
          <p:nvPr/>
        </p:nvSpPr>
        <p:spPr bwMode="auto">
          <a:xfrm>
            <a:off x="1140631" y="2169709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D144A-4052-4A24-8D8B-946454AC4A14}"/>
              </a:ext>
            </a:extLst>
          </p:cNvPr>
          <p:cNvSpPr/>
          <p:nvPr/>
        </p:nvSpPr>
        <p:spPr bwMode="auto">
          <a:xfrm>
            <a:off x="2820901" y="2169709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CA7D2-64B8-418E-86C8-99F1E3BD723F}"/>
              </a:ext>
            </a:extLst>
          </p:cNvPr>
          <p:cNvSpPr/>
          <p:nvPr/>
        </p:nvSpPr>
        <p:spPr bwMode="auto">
          <a:xfrm>
            <a:off x="898357" y="3697720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FF689-FF94-44DD-95B8-D8F919D1C167}"/>
              </a:ext>
            </a:extLst>
          </p:cNvPr>
          <p:cNvSpPr/>
          <p:nvPr/>
        </p:nvSpPr>
        <p:spPr bwMode="auto">
          <a:xfrm>
            <a:off x="1438183" y="3312536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BCEB5-4D80-48FE-BEB9-643317CDDFC9}"/>
              </a:ext>
            </a:extLst>
          </p:cNvPr>
          <p:cNvCxnSpPr/>
          <p:nvPr/>
        </p:nvCxnSpPr>
        <p:spPr>
          <a:xfrm>
            <a:off x="1227221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2A518-F277-4E69-BF63-90CD7314E3C3}"/>
              </a:ext>
            </a:extLst>
          </p:cNvPr>
          <p:cNvCxnSpPr>
            <a:stCxn id="8" idx="2"/>
          </p:cNvCxnSpPr>
          <p:nvPr/>
        </p:nvCxnSpPr>
        <p:spPr>
          <a:xfrm flipH="1">
            <a:off x="1922151" y="2965577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58B47-D5D5-4B36-AD6D-351541863D9A}"/>
              </a:ext>
            </a:extLst>
          </p:cNvPr>
          <p:cNvCxnSpPr/>
          <p:nvPr/>
        </p:nvCxnSpPr>
        <p:spPr>
          <a:xfrm>
            <a:off x="3643339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5C79F0-2327-4B9C-B82E-DBB1E3753B70}"/>
              </a:ext>
            </a:extLst>
          </p:cNvPr>
          <p:cNvCxnSpPr/>
          <p:nvPr/>
        </p:nvCxnSpPr>
        <p:spPr>
          <a:xfrm>
            <a:off x="4307305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B1660-F49C-40A8-AD6C-8C64CE4C92B2}"/>
              </a:ext>
            </a:extLst>
          </p:cNvPr>
          <p:cNvSpPr/>
          <p:nvPr/>
        </p:nvSpPr>
        <p:spPr bwMode="auto">
          <a:xfrm>
            <a:off x="7076349" y="1523998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101C1-108C-4086-B0DB-CA09680B22AF}"/>
              </a:ext>
            </a:extLst>
          </p:cNvPr>
          <p:cNvSpPr/>
          <p:nvPr/>
        </p:nvSpPr>
        <p:spPr bwMode="auto">
          <a:xfrm>
            <a:off x="7076348" y="1531004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C203E-1633-431D-9A29-B82586F8E560}"/>
              </a:ext>
            </a:extLst>
          </p:cNvPr>
          <p:cNvSpPr/>
          <p:nvPr/>
        </p:nvSpPr>
        <p:spPr bwMode="auto">
          <a:xfrm>
            <a:off x="7318622" y="2169706"/>
            <a:ext cx="1572407" cy="795868"/>
          </a:xfrm>
          <a:prstGeom prst="rec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7E016-9770-47F0-B526-2D074D986C1A}"/>
              </a:ext>
            </a:extLst>
          </p:cNvPr>
          <p:cNvSpPr/>
          <p:nvPr/>
        </p:nvSpPr>
        <p:spPr bwMode="auto">
          <a:xfrm>
            <a:off x="7076348" y="3697717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695F6-BE71-48B3-B72B-5F3E568E0CC6}"/>
              </a:ext>
            </a:extLst>
          </p:cNvPr>
          <p:cNvSpPr/>
          <p:nvPr/>
        </p:nvSpPr>
        <p:spPr bwMode="auto">
          <a:xfrm>
            <a:off x="7616174" y="3312533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26E8C4-4771-4CA2-BE8F-451F466E8213}"/>
              </a:ext>
            </a:extLst>
          </p:cNvPr>
          <p:cNvCxnSpPr/>
          <p:nvPr/>
        </p:nvCxnSpPr>
        <p:spPr>
          <a:xfrm>
            <a:off x="7405212" y="2965574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B5E2C-0408-4E97-87DC-B42599D8DAF6}"/>
              </a:ext>
            </a:extLst>
          </p:cNvPr>
          <p:cNvCxnSpPr>
            <a:stCxn id="27" idx="2"/>
          </p:cNvCxnSpPr>
          <p:nvPr/>
        </p:nvCxnSpPr>
        <p:spPr>
          <a:xfrm flipH="1">
            <a:off x="8100142" y="296557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90452-8ACE-4243-9517-2154159271F1}"/>
              </a:ext>
            </a:extLst>
          </p:cNvPr>
          <p:cNvSpPr/>
          <p:nvPr/>
        </p:nvSpPr>
        <p:spPr bwMode="auto">
          <a:xfrm>
            <a:off x="1711087" y="4493582"/>
            <a:ext cx="8210955" cy="25987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BD4DC-5AC9-44B6-9B78-E96C226E8AA2}"/>
              </a:ext>
            </a:extLst>
          </p:cNvPr>
          <p:cNvCxnSpPr/>
          <p:nvPr/>
        </p:nvCxnSpPr>
        <p:spPr>
          <a:xfrm flipH="1">
            <a:off x="2779293" y="4162939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1DD7E5-4882-4B84-8F86-9EDBD2E48C93}"/>
              </a:ext>
            </a:extLst>
          </p:cNvPr>
          <p:cNvCxnSpPr/>
          <p:nvPr/>
        </p:nvCxnSpPr>
        <p:spPr>
          <a:xfrm flipH="1">
            <a:off x="8944944" y="417390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Higher</a:t>
            </a:r>
            <a:r>
              <a:rPr lang="en-US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Looks after </a:t>
            </a:r>
            <a:r>
              <a:rPr lang="en-US" b="1" dirty="0"/>
              <a:t>pod</a:t>
            </a:r>
            <a:r>
              <a:rPr lang="en-US" dirty="0"/>
              <a:t> or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Scale</a:t>
            </a:r>
            <a:r>
              <a:rPr lang="en-US" dirty="0"/>
              <a:t> up/down </a:t>
            </a:r>
            <a:r>
              <a:rPr lang="en-US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dirty="0"/>
              <a:t>Sets </a:t>
            </a:r>
            <a:r>
              <a:rPr lang="en-US" b="1" dirty="0"/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657601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Controller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69703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Even higher </a:t>
            </a:r>
            <a:r>
              <a:rPr lang="en-US" dirty="0"/>
              <a:t>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Simplifies </a:t>
            </a:r>
            <a:r>
              <a:rPr lang="en-US" b="1" dirty="0"/>
              <a:t>updates</a:t>
            </a:r>
            <a:r>
              <a:rPr lang="en-US" dirty="0"/>
              <a:t> and </a:t>
            </a:r>
            <a:r>
              <a:rPr lang="en-US" b="1" dirty="0"/>
              <a:t>rollbacks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Declarative</a:t>
            </a:r>
            <a:r>
              <a:rPr lang="en-US" dirty="0"/>
              <a:t> and </a:t>
            </a:r>
            <a:r>
              <a:rPr lang="en-US" b="1" dirty="0"/>
              <a:t>imperative</a:t>
            </a:r>
            <a:r>
              <a:rPr lang="en-US" dirty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Self </a:t>
            </a:r>
            <a:r>
              <a:rPr lang="en-US" b="1" dirty="0"/>
              <a:t>documenting</a:t>
            </a:r>
          </a:p>
          <a:p>
            <a:pPr>
              <a:lnSpc>
                <a:spcPct val="100000"/>
              </a:lnSpc>
            </a:pPr>
            <a:r>
              <a:rPr lang="en-US" dirty="0"/>
              <a:t>Suitable for </a:t>
            </a:r>
            <a:r>
              <a:rPr lang="en-US" b="1" dirty="0"/>
              <a:t>versioning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A52A0-D013-4DA4-A38A-2738AF195ADF}"/>
              </a:ext>
            </a:extLst>
          </p:cNvPr>
          <p:cNvGrpSpPr/>
          <p:nvPr/>
        </p:nvGrpSpPr>
        <p:grpSpPr>
          <a:xfrm>
            <a:off x="5253788" y="3168316"/>
            <a:ext cx="6521116" cy="3287909"/>
            <a:chOff x="5253788" y="3168316"/>
            <a:chExt cx="6521116" cy="3287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CE93A-8E36-4270-A25D-3AB79E722DF6}"/>
                </a:ext>
              </a:extLst>
            </p:cNvPr>
            <p:cNvSpPr/>
            <p:nvPr/>
          </p:nvSpPr>
          <p:spPr bwMode="auto">
            <a:xfrm>
              <a:off x="5253788" y="3168316"/>
              <a:ext cx="6521116" cy="328790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2F35C7-F50D-4B39-98E7-E70B0F6A6F90}"/>
                </a:ext>
              </a:extLst>
            </p:cNvPr>
            <p:cNvSpPr/>
            <p:nvPr/>
          </p:nvSpPr>
          <p:spPr bwMode="auto">
            <a:xfrm>
              <a:off x="5253788" y="3172716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0FB79-DF92-4C5E-85B7-5A4E37CC0B71}"/>
              </a:ext>
            </a:extLst>
          </p:cNvPr>
          <p:cNvGrpSpPr/>
          <p:nvPr/>
        </p:nvGrpSpPr>
        <p:grpSpPr>
          <a:xfrm>
            <a:off x="6376735" y="3657601"/>
            <a:ext cx="5245768" cy="2646224"/>
            <a:chOff x="6376735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76735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76735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77724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A6BB02-6430-44B1-BA2A-0AF89B092F92}"/>
              </a:ext>
            </a:extLst>
          </p:cNvPr>
          <p:cNvGrpSpPr/>
          <p:nvPr/>
        </p:nvGrpSpPr>
        <p:grpSpPr>
          <a:xfrm>
            <a:off x="3130793" y="3927383"/>
            <a:ext cx="2516028" cy="2422357"/>
            <a:chOff x="3120852" y="3927384"/>
            <a:chExt cx="2516028" cy="2422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B4EDD-101F-40E8-B36E-6D2E7011141C}"/>
                </a:ext>
              </a:extLst>
            </p:cNvPr>
            <p:cNvSpPr/>
            <p:nvPr/>
          </p:nvSpPr>
          <p:spPr bwMode="auto">
            <a:xfrm>
              <a:off x="3120853" y="3927384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728105-AEE9-48CB-9EC2-709C3A4872AD}"/>
                </a:ext>
              </a:extLst>
            </p:cNvPr>
            <p:cNvSpPr/>
            <p:nvPr/>
          </p:nvSpPr>
          <p:spPr bwMode="auto">
            <a:xfrm>
              <a:off x="3120852" y="3938006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46822" y="1151122"/>
            <a:ext cx="6350002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Provide reliable network endpoint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IP address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DNS name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Port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Expose Pods to the outside world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NodePort</a:t>
            </a:r>
            <a:r>
              <a:rPr lang="en-US" dirty="0"/>
              <a:t> (cluster-wide port)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LoadBalancer</a:t>
            </a:r>
            <a:r>
              <a:rPr lang="en-US" dirty="0"/>
              <a:t> (cloud-based)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Use End Point object to track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DBD02-E649-41AB-9ED3-2548744F1DD4}"/>
              </a:ext>
            </a:extLst>
          </p:cNvPr>
          <p:cNvGrpSpPr/>
          <p:nvPr/>
        </p:nvGrpSpPr>
        <p:grpSpPr>
          <a:xfrm>
            <a:off x="3279318" y="4431530"/>
            <a:ext cx="2189750" cy="1712596"/>
            <a:chOff x="3168312" y="4253113"/>
            <a:chExt cx="2189750" cy="171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10F3E0-F2E9-4D49-8C35-8311250902E0}"/>
                </a:ext>
              </a:extLst>
            </p:cNvPr>
            <p:cNvSpPr/>
            <p:nvPr/>
          </p:nvSpPr>
          <p:spPr bwMode="auto">
            <a:xfrm>
              <a:off x="3168313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B461B-7711-4F66-84E3-F0CE8E378BF1}"/>
                </a:ext>
              </a:extLst>
            </p:cNvPr>
            <p:cNvSpPr/>
            <p:nvPr/>
          </p:nvSpPr>
          <p:spPr bwMode="auto">
            <a:xfrm>
              <a:off x="3168313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6AC97-4B96-4AD1-95F1-2FCC84938624}"/>
                </a:ext>
              </a:extLst>
            </p:cNvPr>
            <p:cNvSpPr/>
            <p:nvPr/>
          </p:nvSpPr>
          <p:spPr bwMode="auto">
            <a:xfrm>
              <a:off x="3753778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155D6-D4BC-4B04-AC2B-7CD227C13EDF}"/>
                </a:ext>
              </a:extLst>
            </p:cNvPr>
            <p:cNvSpPr/>
            <p:nvPr/>
          </p:nvSpPr>
          <p:spPr bwMode="auto">
            <a:xfrm>
              <a:off x="3168312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F1E82-7D8E-43EF-9A1D-DB85AA303699}"/>
              </a:ext>
            </a:extLst>
          </p:cNvPr>
          <p:cNvGrpSpPr/>
          <p:nvPr/>
        </p:nvGrpSpPr>
        <p:grpSpPr>
          <a:xfrm>
            <a:off x="134039" y="3927383"/>
            <a:ext cx="2516027" cy="2422357"/>
            <a:chOff x="312820" y="3721769"/>
            <a:chExt cx="2516027" cy="24223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A03CF-E463-4C92-B58F-F264FCC4182A}"/>
                </a:ext>
              </a:extLst>
            </p:cNvPr>
            <p:cNvSpPr/>
            <p:nvPr/>
          </p:nvSpPr>
          <p:spPr bwMode="auto">
            <a:xfrm>
              <a:off x="312820" y="3721769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DD4AAC-0EE5-4642-8A95-914D4B1E6647}"/>
                </a:ext>
              </a:extLst>
            </p:cNvPr>
            <p:cNvSpPr/>
            <p:nvPr/>
          </p:nvSpPr>
          <p:spPr bwMode="auto">
            <a:xfrm>
              <a:off x="312820" y="3732722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9CF21-5D56-444E-8162-8F317BF06E0E}"/>
              </a:ext>
            </a:extLst>
          </p:cNvPr>
          <p:cNvGrpSpPr/>
          <p:nvPr/>
        </p:nvGrpSpPr>
        <p:grpSpPr>
          <a:xfrm>
            <a:off x="297177" y="4431530"/>
            <a:ext cx="2189750" cy="1712596"/>
            <a:chOff x="689801" y="4253113"/>
            <a:chExt cx="2189750" cy="17125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D9EE-D9A0-4A58-B3AA-D84F87FB613E}"/>
                </a:ext>
              </a:extLst>
            </p:cNvPr>
            <p:cNvSpPr/>
            <p:nvPr/>
          </p:nvSpPr>
          <p:spPr bwMode="auto">
            <a:xfrm>
              <a:off x="689802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AF3D1B-617B-4584-888F-7B1D83AD6D9F}"/>
                </a:ext>
              </a:extLst>
            </p:cNvPr>
            <p:cNvSpPr/>
            <p:nvPr/>
          </p:nvSpPr>
          <p:spPr bwMode="auto">
            <a:xfrm>
              <a:off x="689802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D84722-F3A6-4EBA-A137-2108C9317AF9}"/>
                </a:ext>
              </a:extLst>
            </p:cNvPr>
            <p:cNvSpPr/>
            <p:nvPr/>
          </p:nvSpPr>
          <p:spPr bwMode="auto">
            <a:xfrm>
              <a:off x="1275267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8222CB-9298-4120-A4F8-FC7E14857526}"/>
                </a:ext>
              </a:extLst>
            </p:cNvPr>
            <p:cNvSpPr/>
            <p:nvPr/>
          </p:nvSpPr>
          <p:spPr bwMode="auto">
            <a:xfrm>
              <a:off x="689801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0DE2F-D98F-45D3-92D7-7E3B6FD52670}"/>
              </a:ext>
            </a:extLst>
          </p:cNvPr>
          <p:cNvGrpSpPr/>
          <p:nvPr/>
        </p:nvGrpSpPr>
        <p:grpSpPr>
          <a:xfrm>
            <a:off x="3124845" y="1405937"/>
            <a:ext cx="2516027" cy="1292068"/>
            <a:chOff x="291012" y="3721770"/>
            <a:chExt cx="2516027" cy="129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71917F-B23E-4BCC-98E5-FED48D142796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IP: 10.10.10.1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DNS: demo-svc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Port: 32001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D6D70-ED59-4675-B2BE-FB9F71057477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E73F3-025A-4203-9CEC-BB20DE813C42}"/>
              </a:ext>
            </a:extLst>
          </p:cNvPr>
          <p:cNvGrpSpPr/>
          <p:nvPr/>
        </p:nvGrpSpPr>
        <p:grpSpPr>
          <a:xfrm>
            <a:off x="134039" y="1405937"/>
            <a:ext cx="2516027" cy="1292068"/>
            <a:chOff x="291012" y="3721770"/>
            <a:chExt cx="2516027" cy="12920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5A197F-5A59-431F-8036-D2F32821D4CC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 IP, Pod B IP, 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36731-4075-49EB-A59D-D8890A96B1CF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Point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EF1D1F-67D1-41A4-A8BD-6F2BECDD7B33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2650066" y="2051971"/>
            <a:ext cx="474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185A7-8073-4F42-8FDB-CE993DCB41D2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4382859" y="2698005"/>
            <a:ext cx="5949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A4534-0D69-4150-85DC-566C423F97C6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1392053" y="2698005"/>
            <a:ext cx="2990806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5F3072-F9F2-46D7-A2AE-01559E7BF3BF}"/>
              </a:ext>
            </a:extLst>
          </p:cNvPr>
          <p:cNvCxnSpPr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B561EF-E235-4196-91F2-20186705E9D1}"/>
              </a:ext>
            </a:extLst>
          </p:cNvPr>
          <p:cNvCxnSpPr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Initial deployment – two pods with version = v01</a:t>
            </a:r>
          </a:p>
        </p:txBody>
      </p:sp>
    </p:spTree>
    <p:extLst>
      <p:ext uri="{BB962C8B-B14F-4D97-AF65-F5344CB8AC3E}">
        <p14:creationId xmlns:p14="http://schemas.microsoft.com/office/powerpoint/2010/main" val="29937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add two more pods with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468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we update the service to look for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969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Finally, all pods with version = v01 are </a:t>
            </a:r>
            <a:r>
              <a:rPr lang="en-US" dirty="0" err="1"/>
              <a:t>destoyed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 for a 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6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Playground with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Pods, Services, Replica Sets &amp; Deployments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Installation methods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Localhost</a:t>
            </a:r>
            <a:r>
              <a:rPr lang="en-US" dirty="0"/>
              <a:t> (</a:t>
            </a:r>
            <a:r>
              <a:rPr lang="en-US" dirty="0" err="1"/>
              <a:t>Minikube</a:t>
            </a:r>
            <a:r>
              <a:rPr lang="en-US" dirty="0"/>
              <a:t>, Ubuntu on LXD)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On-Premise</a:t>
            </a:r>
            <a:r>
              <a:rPr lang="en-US" dirty="0"/>
              <a:t> (VMs, Bare Metal)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Cloud</a:t>
            </a:r>
            <a:r>
              <a:rPr lang="en-US" dirty="0"/>
              <a:t> (Hosted Solutions, Turnkey Solutions, Bare Metal)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All-in-One Single Node </a:t>
            </a:r>
            <a:r>
              <a:rPr lang="en-US" dirty="0"/>
              <a:t>and Different </a:t>
            </a:r>
            <a:r>
              <a:rPr lang="en-US" b="1" dirty="0"/>
              <a:t>Multi Node </a:t>
            </a:r>
            <a:r>
              <a:rPr lang="en-US" dirty="0"/>
              <a:t>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Installation tools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kubeadm</a:t>
            </a:r>
            <a:r>
              <a:rPr lang="en-US" dirty="0"/>
              <a:t>, </a:t>
            </a:r>
            <a:r>
              <a:rPr lang="en-US" b="1" dirty="0" err="1"/>
              <a:t>KubeSpray</a:t>
            </a:r>
            <a:r>
              <a:rPr lang="en-US" dirty="0"/>
              <a:t>, </a:t>
            </a:r>
            <a:r>
              <a:rPr lang="en-US" b="1" dirty="0"/>
              <a:t>Kops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Installation. Configuration. Tools</a:t>
            </a:r>
          </a:p>
        </p:txBody>
      </p:sp>
    </p:spTree>
    <p:extLst>
      <p:ext uri="{BB962C8B-B14F-4D97-AF65-F5344CB8AC3E}">
        <p14:creationId xmlns:p14="http://schemas.microsoft.com/office/powerpoint/2010/main" val="3665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Easiest and recommended way for a </a:t>
            </a:r>
            <a:r>
              <a:rPr lang="en-US" b="1" dirty="0"/>
              <a:t>local all-in-one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kubectl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Hypervisor</a:t>
            </a:r>
            <a:r>
              <a:rPr lang="en-US" dirty="0"/>
              <a:t> (VirtualBox, Hyper-V, KVM, </a:t>
            </a:r>
            <a:r>
              <a:rPr lang="en-US" dirty="0" err="1"/>
              <a:t>xhyve</a:t>
            </a:r>
            <a:r>
              <a:rPr lang="en-US" dirty="0"/>
              <a:t>, VMware Fusion)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VT-x</a:t>
            </a:r>
            <a:r>
              <a:rPr lang="en-US" dirty="0"/>
              <a:t>/</a:t>
            </a:r>
            <a:r>
              <a:rPr lang="en-US" b="1" dirty="0"/>
              <a:t>AMD-v</a:t>
            </a:r>
            <a:r>
              <a:rPr lang="en-US" dirty="0"/>
              <a:t> enabled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Internet connection on first run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and </a:t>
            </a:r>
            <a:r>
              <a:rPr lang="en-US" b="1" dirty="0"/>
              <a:t>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b="1" dirty="0"/>
              <a:t>docker-machine</a:t>
            </a:r>
            <a:r>
              <a:rPr lang="en-US" dirty="0"/>
              <a:t>-like experience, but for </a:t>
            </a:r>
            <a:r>
              <a:rPr lang="en-US" b="1" dirty="0"/>
              <a:t>Kubernetes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a K8s Cluster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 Methods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Crate a virtual machine with (2 CPU, 2GB RAM, 10GB HDD)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supported distribution (we will use CentOS)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the prerequisites and add repositories 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and configure the main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Clone the machine N times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Initialize the </a:t>
            </a:r>
            <a:r>
              <a:rPr lang="en-US" dirty="0" err="1"/>
              <a:t>Kuberenetes</a:t>
            </a:r>
            <a:r>
              <a:rPr lang="en-US" dirty="0"/>
              <a:t> cluster on node 1 (Master)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POD network plugin and Dashboard</a:t>
            </a:r>
          </a:p>
          <a:p>
            <a:pPr>
              <a:lnSpc>
                <a:spcPct val="100000"/>
              </a:lnSpc>
            </a:pPr>
            <a:r>
              <a:rPr lang="en-US" dirty="0"/>
              <a:t>Join the worker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Approach</a:t>
            </a:r>
          </a:p>
        </p:txBody>
      </p:sp>
    </p:spTree>
    <p:extLst>
      <p:ext uri="{BB962C8B-B14F-4D97-AF65-F5344CB8AC3E}">
        <p14:creationId xmlns:p14="http://schemas.microsoft.com/office/powerpoint/2010/main" val="766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Vagrant + VirtualBox is a valid way to go</a:t>
            </a:r>
          </a:p>
          <a:p>
            <a:pPr>
              <a:lnSpc>
                <a:spcPct val="100000"/>
              </a:lnSpc>
            </a:pPr>
            <a:r>
              <a:rPr lang="en-US" dirty="0"/>
              <a:t>Few things to consider: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Adjust box CPU and Memory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private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Mount a common folder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custom (known) token on the 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 the hash value to a file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Old Vagrant</a:t>
            </a:r>
          </a:p>
        </p:txBody>
      </p:sp>
    </p:spTree>
    <p:extLst>
      <p:ext uri="{BB962C8B-B14F-4D97-AF65-F5344CB8AC3E}">
        <p14:creationId xmlns:p14="http://schemas.microsoft.com/office/powerpoint/2010/main" val="422566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as 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Introduction to Terraform</a:t>
            </a:r>
          </a:p>
          <a:p>
            <a:pPr>
              <a:lnSpc>
                <a:spcPct val="100000"/>
              </a:lnSpc>
            </a:pPr>
            <a:r>
              <a:rPr lang="en-US" dirty="0"/>
              <a:t>Terraform Basics</a:t>
            </a:r>
          </a:p>
          <a:p>
            <a:pPr>
              <a:lnSpc>
                <a:spcPct val="100000"/>
              </a:lnSpc>
            </a:pPr>
            <a:r>
              <a:rPr lang="en-US" dirty="0"/>
              <a:t>Terraform and Docker</a:t>
            </a:r>
          </a:p>
          <a:p>
            <a:pPr>
              <a:lnSpc>
                <a:spcPct val="100000"/>
              </a:lnSpc>
            </a:pPr>
            <a:r>
              <a:rPr lang="en-US" dirty="0"/>
              <a:t>Terraform and AWS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Kubernetes is a container orchestrator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Standalone or clustered environment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On-premise or in the cloud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Provides automated: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Deployment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Scaling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Management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Kubernetes Documentation</a:t>
              </a:r>
            </a:p>
            <a:p>
              <a:pPr lvl="2"/>
              <a:r>
                <a:rPr lang="en-US" sz="2000" dirty="0">
                  <a:solidFill>
                    <a:schemeClr val="bg2"/>
                  </a:solidFill>
                  <a:hlinkClick r:id="rId3"/>
                </a:rPr>
                <a:t>https://kubernetes.io/docs/home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800" dirty="0" err="1">
                  <a:solidFill>
                    <a:schemeClr val="bg2"/>
                  </a:solidFill>
                </a:rPr>
                <a:t>kubectl</a:t>
              </a:r>
              <a:r>
                <a:rPr lang="en-US" sz="2800" dirty="0">
                  <a:solidFill>
                    <a:schemeClr val="bg2"/>
                  </a:solidFill>
                </a:rPr>
                <a:t> overview</a:t>
              </a:r>
            </a:p>
            <a:p>
              <a:pPr lvl="2"/>
              <a:r>
                <a:rPr lang="en-US" dirty="0">
                  <a:solidFill>
                    <a:schemeClr val="bg2"/>
                  </a:solidFill>
                  <a:hlinkClick r:id="rId4"/>
                </a:rPr>
                <a:t>https://kubernetes.io/docs/reference/kubectl/overview/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Steps to create a cluster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5"/>
                </a:rPr>
                <a:t>https://kubernetes.io/docs/setup/independent/create-cluster-kubeadm/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What, Why, and How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Containerization brought </a:t>
            </a:r>
            <a:r>
              <a:rPr lang="en-US" b="1" dirty="0"/>
              <a:t>new demands</a:t>
            </a:r>
            <a:r>
              <a:rPr lang="en-US" dirty="0"/>
              <a:t>/</a:t>
            </a:r>
            <a:r>
              <a:rPr lang="en-US" b="1" dirty="0"/>
              <a:t>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Workload deployment and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governance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and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Automatization and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and external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Docker Swarm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Mesos Marathon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Amazon ECS</a:t>
            </a:r>
          </a:p>
          <a:p>
            <a:pPr>
              <a:lnSpc>
                <a:spcPct val="100000"/>
              </a:lnSpc>
            </a:pPr>
            <a:r>
              <a:rPr lang="en-US" sz="4000" dirty="0" err="1"/>
              <a:t>HashiCorp</a:t>
            </a:r>
            <a:r>
              <a:rPr lang="en-US" sz="4000" dirty="0"/>
              <a:t> Nomad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2988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35B1F0-6554-4DC3-8D4B-7C9970B0A077}"/>
              </a:ext>
            </a:extLst>
          </p:cNvPr>
          <p:cNvSpPr txBox="1"/>
          <p:nvPr/>
        </p:nvSpPr>
        <p:spPr>
          <a:xfrm>
            <a:off x="5285874" y="5541943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rgbClr val="234465"/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Born out of projects like </a:t>
            </a:r>
            <a:r>
              <a:rPr lang="en-US" b="1" dirty="0"/>
              <a:t>Borg</a:t>
            </a:r>
            <a:r>
              <a:rPr lang="en-US" dirty="0"/>
              <a:t> and </a:t>
            </a:r>
            <a:r>
              <a:rPr lang="en-US" b="1" dirty="0"/>
              <a:t>Omega</a:t>
            </a:r>
            <a:r>
              <a:rPr lang="en-US" dirty="0"/>
              <a:t> at </a:t>
            </a:r>
            <a:r>
              <a:rPr lang="en-US" b="1" dirty="0"/>
              <a:t>Google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Donated to </a:t>
            </a:r>
            <a:r>
              <a:rPr lang="en-US" b="1" dirty="0"/>
              <a:t>CNCF</a:t>
            </a:r>
            <a:r>
              <a:rPr lang="en-US" dirty="0"/>
              <a:t> in </a:t>
            </a:r>
            <a:r>
              <a:rPr lang="en-US" b="1" dirty="0"/>
              <a:t>2014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Open source, licensed under </a:t>
            </a:r>
            <a:r>
              <a:rPr lang="en-US" b="1" dirty="0"/>
              <a:t>Apache 2.0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Written in </a:t>
            </a:r>
            <a:r>
              <a:rPr lang="en-US" b="1" dirty="0"/>
              <a:t>Go</a:t>
            </a:r>
            <a:r>
              <a:rPr lang="en-US" dirty="0"/>
              <a:t>/</a:t>
            </a:r>
            <a:r>
              <a:rPr lang="en-US" b="1" dirty="0"/>
              <a:t>Golang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Version 1.0 </a:t>
            </a:r>
            <a:r>
              <a:rPr lang="en-US" dirty="0"/>
              <a:t>came into existence in </a:t>
            </a:r>
            <a:r>
              <a:rPr lang="en-US" b="1" dirty="0"/>
              <a:t>July 2015</a:t>
            </a:r>
            <a:r>
              <a:rPr lang="en-US" dirty="0"/>
              <a:t>. Current is </a:t>
            </a:r>
            <a:r>
              <a:rPr lang="en-US" b="1" dirty="0"/>
              <a:t>1.13.1</a:t>
            </a:r>
          </a:p>
          <a:p>
            <a:pPr latinLnBrk="0">
              <a:lnSpc>
                <a:spcPct val="100000"/>
              </a:lnSpc>
            </a:pPr>
            <a:r>
              <a:rPr lang="en-US" b="1" dirty="0" err="1"/>
              <a:t>κυ</a:t>
            </a:r>
            <a:r>
              <a:rPr lang="en-US" b="1" dirty="0"/>
              <a:t>βερνήτης</a:t>
            </a:r>
            <a:r>
              <a:rPr lang="en-US" dirty="0"/>
              <a:t> in Greek means </a:t>
            </a:r>
            <a:r>
              <a:rPr lang="en-US" b="1" dirty="0"/>
              <a:t>Helmsman</a:t>
            </a:r>
            <a:r>
              <a:rPr lang="en-US" dirty="0"/>
              <a:t> – s.o. who steers the ship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seen often as </a:t>
            </a:r>
            <a:r>
              <a:rPr lang="en-US" b="1" dirty="0"/>
              <a:t>k8s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EBBB-FB16-42CE-8C54-076300433F76}"/>
              </a:ext>
            </a:extLst>
          </p:cNvPr>
          <p:cNvSpPr txBox="1"/>
          <p:nvPr/>
        </p:nvSpPr>
        <p:spPr>
          <a:xfrm>
            <a:off x="5285875" y="5541946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1BE1F71-1440-4C63-BB73-D0969664BDC4}"/>
              </a:ext>
            </a:extLst>
          </p:cNvPr>
          <p:cNvSpPr/>
          <p:nvPr/>
        </p:nvSpPr>
        <p:spPr bwMode="auto">
          <a:xfrm>
            <a:off x="5203092" y="5541946"/>
            <a:ext cx="2870244" cy="917787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A07098B-3F5C-42E2-A43C-BBCEE7699DDE}"/>
              </a:ext>
            </a:extLst>
          </p:cNvPr>
          <p:cNvSpPr/>
          <p:nvPr/>
        </p:nvSpPr>
        <p:spPr>
          <a:xfrm rot="16200000">
            <a:off x="6593969" y="4716746"/>
            <a:ext cx="143953" cy="16503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B78E5-07B2-4913-853A-8F6C064303BD}"/>
              </a:ext>
            </a:extLst>
          </p:cNvPr>
          <p:cNvSpPr txBox="1"/>
          <p:nvPr/>
        </p:nvSpPr>
        <p:spPr>
          <a:xfrm>
            <a:off x="6394992" y="4780881"/>
            <a:ext cx="780142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b="1" dirty="0"/>
              <a:t>Run a cluster </a:t>
            </a:r>
            <a:r>
              <a:rPr lang="en-US" dirty="0"/>
              <a:t>of hosts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 containers </a:t>
            </a:r>
            <a:r>
              <a:rPr lang="en-US" dirty="0"/>
              <a:t>to run on different hosts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Facilitate the </a:t>
            </a:r>
            <a:r>
              <a:rPr lang="en-US" b="1" dirty="0"/>
              <a:t>communication between </a:t>
            </a:r>
            <a:r>
              <a:rPr lang="en-US" dirty="0"/>
              <a:t>the </a:t>
            </a:r>
            <a:r>
              <a:rPr lang="en-US" b="1" dirty="0"/>
              <a:t>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Provide and control access to/from </a:t>
            </a:r>
            <a:r>
              <a:rPr lang="en-US" b="1" dirty="0"/>
              <a:t>outside world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Track and optimize the </a:t>
            </a:r>
            <a:r>
              <a:rPr lang="en-US" b="1" dirty="0"/>
              <a:t>resource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Kubernetes Does?</a:t>
            </a:r>
          </a:p>
        </p:txBody>
      </p:sp>
    </p:spTree>
    <p:extLst>
      <p:ext uri="{BB962C8B-B14F-4D97-AF65-F5344CB8AC3E}">
        <p14:creationId xmlns:p14="http://schemas.microsoft.com/office/powerpoint/2010/main" val="2547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1716</Words>
  <Application>Microsoft Office PowerPoint</Application>
  <PresentationFormat>Widescreen</PresentationFormat>
  <Paragraphs>492</Paragraphs>
  <Slides>45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Container Orchestration</vt:lpstr>
      <vt:lpstr>Table of Contents</vt:lpstr>
      <vt:lpstr>PowerPoint Presentation</vt:lpstr>
      <vt:lpstr>What We Covered</vt:lpstr>
      <vt:lpstr>PowerPoint Presentation</vt:lpstr>
      <vt:lpstr>Container Orchestration</vt:lpstr>
      <vt:lpstr>Solutions</vt:lpstr>
      <vt:lpstr>Kubernetes Origin</vt:lpstr>
      <vt:lpstr>What Kubernetes Does?</vt:lpstr>
      <vt:lpstr>PowerPoint Presentation</vt:lpstr>
      <vt:lpstr>Architecture Overview</vt:lpstr>
      <vt:lpstr>Masters</vt:lpstr>
      <vt:lpstr>Masters – Cluster Store</vt:lpstr>
      <vt:lpstr>Masters – API Server</vt:lpstr>
      <vt:lpstr>Masters – Controller</vt:lpstr>
      <vt:lpstr>Masters – Scheduler</vt:lpstr>
      <vt:lpstr>(Worker) Nodes</vt:lpstr>
      <vt:lpstr>(Worker) Nodes – Kubelet</vt:lpstr>
      <vt:lpstr>(Worker) Nodes – Container Runtime</vt:lpstr>
      <vt:lpstr>(Worker) Nodes – Kube Proxy</vt:lpstr>
      <vt:lpstr>Pods (1)</vt:lpstr>
      <vt:lpstr>Pods (2)</vt:lpstr>
      <vt:lpstr>Replication Controllers</vt:lpstr>
      <vt:lpstr>Deployments</vt:lpstr>
      <vt:lpstr>Services</vt:lpstr>
      <vt:lpstr>Services in Action</vt:lpstr>
      <vt:lpstr>Services in Action</vt:lpstr>
      <vt:lpstr>Services in Action</vt:lpstr>
      <vt:lpstr>Services in Action</vt:lpstr>
      <vt:lpstr>Services in Action</vt:lpstr>
      <vt:lpstr>PowerPoint Presentation</vt:lpstr>
      <vt:lpstr>PowerPoint Presentation</vt:lpstr>
      <vt:lpstr>Installation. Configuration. Tools</vt:lpstr>
      <vt:lpstr>Minikube</vt:lpstr>
      <vt:lpstr>PowerPoint Presentation</vt:lpstr>
      <vt:lpstr>PowerPoint Presentation</vt:lpstr>
      <vt:lpstr>Manual Approach</vt:lpstr>
      <vt:lpstr>Good Old Vagrant</vt:lpstr>
      <vt:lpstr>PowerPoint Presentation</vt:lpstr>
      <vt:lpstr>Summary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216</cp:revision>
  <dcterms:created xsi:type="dcterms:W3CDTF">2018-05-23T13:08:44Z</dcterms:created>
  <dcterms:modified xsi:type="dcterms:W3CDTF">2018-12-14T14:47:39Z</dcterms:modified>
</cp:coreProperties>
</file>