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411" r:id="rId4"/>
    <p:sldId id="394" r:id="rId5"/>
    <p:sldId id="561" r:id="rId6"/>
    <p:sldId id="611" r:id="rId7"/>
    <p:sldId id="569" r:id="rId8"/>
    <p:sldId id="613" r:id="rId9"/>
    <p:sldId id="612" r:id="rId10"/>
    <p:sldId id="614" r:id="rId11"/>
    <p:sldId id="618" r:id="rId12"/>
    <p:sldId id="619" r:id="rId13"/>
    <p:sldId id="620" r:id="rId14"/>
    <p:sldId id="608" r:id="rId15"/>
    <p:sldId id="609" r:id="rId16"/>
    <p:sldId id="621" r:id="rId17"/>
    <p:sldId id="595" r:id="rId18"/>
    <p:sldId id="564" r:id="rId19"/>
    <p:sldId id="610" r:id="rId20"/>
    <p:sldId id="566" r:id="rId21"/>
    <p:sldId id="553" r:id="rId22"/>
    <p:sldId id="607" r:id="rId23"/>
    <p:sldId id="559" r:id="rId24"/>
    <p:sldId id="349" r:id="rId25"/>
    <p:sldId id="560" r:id="rId26"/>
    <p:sldId id="401" r:id="rId27"/>
    <p:sldId id="490" r:id="rId28"/>
    <p:sldId id="491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1"/>
            <p14:sldId id="394"/>
          </p14:sldIdLst>
        </p14:section>
        <p14:section name="Part 1 - NoSQL. Redis" id="{89EC7569-02BA-4FD8-8BBC-C9FC4544C6BD}">
          <p14:sldIdLst>
            <p14:sldId id="561"/>
            <p14:sldId id="611"/>
            <p14:sldId id="569"/>
            <p14:sldId id="613"/>
            <p14:sldId id="612"/>
            <p14:sldId id="614"/>
            <p14:sldId id="618"/>
            <p14:sldId id="619"/>
            <p14:sldId id="620"/>
            <p14:sldId id="608"/>
            <p14:sldId id="609"/>
            <p14:sldId id="621"/>
            <p14:sldId id="595"/>
          </p14:sldIdLst>
        </p14:section>
        <p14:section name="Part 2 - MongoDB" id="{5C3F0938-570A-4D1F-A9F5-9E5A781E52F6}">
          <p14:sldIdLst>
            <p14:sldId id="564"/>
            <p14:sldId id="610"/>
            <p14:sldId id="566"/>
          </p14:sldIdLst>
        </p14:section>
        <p14:section name="Part 3 - Apache Cassandra" id="{32574E4C-162E-41BF-B7C0-3BD654BA9237}">
          <p14:sldIdLst>
            <p14:sldId id="553"/>
            <p14:sldId id="607"/>
            <p14:sldId id="559"/>
          </p14:sldIdLst>
        </p14:section>
        <p14:section name="Conclusion" id="{10E03AB1-9AA8-4E86-9A64-D741901E50A2}">
          <p14:sldIdLst>
            <p14:sldId id="349"/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4" d="100"/>
          <a:sy n="104" d="100"/>
        </p:scale>
        <p:origin x="72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020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843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university.mongodb.com/" TargetMode="External"/><Relationship Id="rId3" Type="http://schemas.openxmlformats.org/officeDocument/2006/relationships/hyperlink" Target="https://en.wikipedia.org/wiki/NoSQL" TargetMode="External"/><Relationship Id="rId7" Type="http://schemas.openxmlformats.org/officeDocument/2006/relationships/hyperlink" Target="https://docs.mongod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niversity.redislabs.com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redis.io/documentation" TargetMode="External"/><Relationship Id="rId10" Type="http://schemas.openxmlformats.org/officeDocument/2006/relationships/hyperlink" Target="https://docs.datastax.com/en/dse/6.7/cql/index.html" TargetMode="External"/><Relationship Id="rId4" Type="http://schemas.openxmlformats.org/officeDocument/2006/relationships/hyperlink" Target="https://www.xenonstack.com/blog/big-data-engineering/overview-types-nosql-databases/" TargetMode="External"/><Relationship Id="rId9" Type="http://schemas.openxmlformats.org/officeDocument/2006/relationships/hyperlink" Target="http://cassandra.apache.org/doc/lates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Characteristics, types, examples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Collection of keys associated with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Keys are represented with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Values are stored as BLOBs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query language, just simple commands (put, get, delete, …)</a:t>
            </a:r>
          </a:p>
          <a:p>
            <a:pPr>
              <a:lnSpc>
                <a:spcPct val="100000"/>
              </a:lnSpc>
            </a:pPr>
            <a:r>
              <a:rPr lang="en-US" dirty="0"/>
              <a:t>Use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tracking, shopping carts, …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Redis, Cassandra, Memcached, Couchbase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Key-Value</a:t>
            </a:r>
          </a:p>
        </p:txBody>
      </p:sp>
    </p:spTree>
    <p:extLst>
      <p:ext uri="{BB962C8B-B14F-4D97-AF65-F5344CB8AC3E}">
        <p14:creationId xmlns:p14="http://schemas.microsoft.com/office/powerpoint/2010/main" val="7116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11935345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key-value DBs, but values store XML, JSON, or BSON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Offers storage of complex data like trees, collections, dictionaries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Doesn’t support relations and joins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query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MongoDB, CouchDB, </a:t>
            </a:r>
            <a:r>
              <a:rPr lang="en-US" dirty="0" err="1"/>
              <a:t>OrientDB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Document</a:t>
            </a:r>
          </a:p>
        </p:txBody>
      </p:sp>
    </p:spTree>
    <p:extLst>
      <p:ext uri="{BB962C8B-B14F-4D97-AF65-F5344CB8AC3E}">
        <p14:creationId xmlns:p14="http://schemas.microsoft.com/office/powerpoint/2010/main" val="34701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data in column families as 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Rows have many columns associated with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row can have different set of 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Offer compression, aggregation queries, and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fast to load and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Cassandra, DynamoDB,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Column Store</a:t>
            </a:r>
          </a:p>
        </p:txBody>
      </p:sp>
    </p:spTree>
    <p:extLst>
      <p:ext uri="{BB962C8B-B14F-4D97-AF65-F5344CB8AC3E}">
        <p14:creationId xmlns:p14="http://schemas.microsoft.com/office/powerpoint/2010/main" val="2233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stored in the form of nodes and edges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Nodes are the data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Edges are the relationships between the data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Edges can have their own properties and direction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Neo4J, </a:t>
            </a:r>
            <a:r>
              <a:rPr lang="en-US" dirty="0" err="1"/>
              <a:t>FlockDB</a:t>
            </a:r>
            <a:r>
              <a:rPr lang="en-US" dirty="0"/>
              <a:t>, </a:t>
            </a:r>
            <a:r>
              <a:rPr lang="en-US" dirty="0" err="1"/>
              <a:t>OrientDB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Graph</a:t>
            </a:r>
          </a:p>
        </p:txBody>
      </p:sp>
    </p:spTree>
    <p:extLst>
      <p:ext uri="{BB962C8B-B14F-4D97-AF65-F5344CB8AC3E}">
        <p14:creationId xmlns:p14="http://schemas.microsoft.com/office/powerpoint/2010/main" val="35510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Structure NoSQL Database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9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Redis stands for </a:t>
            </a:r>
            <a:r>
              <a:rPr lang="en-US" b="1" dirty="0">
                <a:solidFill>
                  <a:srgbClr val="FFC000"/>
                </a:solidFill>
              </a:rPr>
              <a:t>Re</a:t>
            </a:r>
            <a:r>
              <a:rPr lang="en-US" dirty="0"/>
              <a:t>mote </a:t>
            </a:r>
            <a:r>
              <a:rPr lang="en-US" b="1" dirty="0">
                <a:solidFill>
                  <a:srgbClr val="FFC000"/>
                </a:solidFill>
              </a:rPr>
              <a:t>di</a:t>
            </a:r>
            <a:r>
              <a:rPr lang="en-US" dirty="0"/>
              <a:t>ctionary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erver</a:t>
            </a:r>
          </a:p>
          <a:p>
            <a:pPr>
              <a:lnSpc>
                <a:spcPct val="100000"/>
              </a:lnSpc>
            </a:pPr>
            <a:r>
              <a:rPr lang="en-US" dirty="0"/>
              <a:t>Open source, in-memory </a:t>
            </a:r>
            <a:r>
              <a:rPr lang="en-US" b="1" dirty="0"/>
              <a:t>data structure </a:t>
            </a:r>
            <a:r>
              <a:rPr lang="en-US" dirty="0"/>
              <a:t>store</a:t>
            </a:r>
          </a:p>
          <a:p>
            <a:pPr>
              <a:lnSpc>
                <a:spcPct val="100000"/>
              </a:lnSpc>
            </a:pPr>
            <a:r>
              <a:rPr lang="en-US" dirty="0"/>
              <a:t>Offer structures like strings, hashes, lists, sets, and etc.</a:t>
            </a:r>
          </a:p>
          <a:p>
            <a:pPr>
              <a:lnSpc>
                <a:spcPct val="100000"/>
              </a:lnSpc>
            </a:pPr>
            <a:r>
              <a:rPr lang="en-US" dirty="0"/>
              <a:t>Other interesting features: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Keys with limited time-to-live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failover</a:t>
            </a:r>
          </a:p>
          <a:p>
            <a:pPr>
              <a:lnSpc>
                <a:spcPct val="100000"/>
              </a:lnSpc>
            </a:pPr>
            <a:r>
              <a:rPr lang="en-US" dirty="0"/>
              <a:t>Libraries for many programming languages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on Linux and OS X</a:t>
            </a:r>
          </a:p>
          <a:p>
            <a:pPr>
              <a:lnSpc>
                <a:spcPct val="100000"/>
              </a:lnSpc>
            </a:pPr>
            <a:r>
              <a:rPr lang="en-US" dirty="0"/>
              <a:t>Can run on Windows, but not supported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7607D-D94B-4CC5-B439-1CC0A15BC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 are grouped in key spaces (databases)</a:t>
            </a:r>
          </a:p>
          <a:p>
            <a:r>
              <a:rPr lang="en-US" dirty="0"/>
              <a:t>Single commands are atomic</a:t>
            </a:r>
          </a:p>
          <a:p>
            <a:r>
              <a:rPr lang="en-US" dirty="0"/>
              <a:t>Some commands:</a:t>
            </a:r>
          </a:p>
          <a:p>
            <a:pPr lvl="1"/>
            <a:r>
              <a:rPr lang="en-US" dirty="0"/>
              <a:t>Single keys: SET, GET, DEL, GETSET, SETNX</a:t>
            </a:r>
          </a:p>
          <a:p>
            <a:pPr lvl="1"/>
            <a:r>
              <a:rPr lang="en-US" dirty="0"/>
              <a:t>Multiple keys: MSET, MGET, MSETNX</a:t>
            </a:r>
          </a:p>
          <a:p>
            <a:pPr lvl="1"/>
            <a:r>
              <a:rPr lang="en-US" dirty="0"/>
              <a:t>Expiration control: EXPIRE, EXPIREAT, SETEX, TTL, PERSIST</a:t>
            </a:r>
          </a:p>
          <a:p>
            <a:pPr lvl="1"/>
            <a:r>
              <a:rPr lang="en-US" dirty="0"/>
              <a:t>Increment/decrements: INCR, INCRBY, DECR</a:t>
            </a:r>
            <a:r>
              <a:rPr lang="en-US"/>
              <a:t>, DECRBY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F36DA-216A-456D-8743-059ABE65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ED27-23EF-406B-965A-0EA4C594BB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Document NoSQL Database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Free and open source document oriented database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Documents can contain many different key-value pairs, or key-array pairs, or even nested documents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Offers querying, indexing, and aggregation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Built in high availability, horizontal scaling, and geographic distribution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Libraries for many programming languages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Supported on Windows, Linux, and OS X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Hosted solution is also available by MongoDB Atlas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05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NoSQL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Redis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MongoDB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Apache Cassandra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Cassandra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Column Store NoSQL Database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79926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Free and open-source, distributed, </a:t>
            </a:r>
            <a:r>
              <a:rPr lang="en-US" b="1" dirty="0"/>
              <a:t>wide column store </a:t>
            </a:r>
            <a:r>
              <a:rPr lang="en-US" dirty="0"/>
              <a:t>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Data is stored in rows and columns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column has name (comparator) and value (validator)</a:t>
            </a:r>
          </a:p>
          <a:p>
            <a:pPr>
              <a:lnSpc>
                <a:spcPct val="100000"/>
              </a:lnSpc>
            </a:pPr>
            <a:r>
              <a:rPr lang="en-US" dirty="0"/>
              <a:t>Related rows form a column family (resembles the table)</a:t>
            </a:r>
          </a:p>
          <a:p>
            <a:pPr>
              <a:lnSpc>
                <a:spcPct val="100000"/>
              </a:lnSpc>
            </a:pPr>
            <a:r>
              <a:rPr lang="en-US" dirty="0"/>
              <a:t>Key space (DB schema) consists of column families</a:t>
            </a:r>
          </a:p>
          <a:p>
            <a:pPr>
              <a:lnSpc>
                <a:spcPct val="100000"/>
              </a:lnSpc>
            </a:pPr>
            <a:r>
              <a:rPr lang="en-US" dirty="0"/>
              <a:t>Offers MapReduce support and query language (CQL)</a:t>
            </a:r>
          </a:p>
          <a:p>
            <a:pPr>
              <a:lnSpc>
                <a:spcPct val="100000"/>
              </a:lnSpc>
            </a:pPr>
            <a:r>
              <a:rPr lang="en-US" dirty="0"/>
              <a:t>Written in Java and supported on multiple platforms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887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Multiple ways to classify NoSQL databases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Main classes are: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Key-Value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Document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Column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Graph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Couchbase and </a:t>
              </a:r>
              <a:r>
                <a:rPr lang="en-US" sz="2800" dirty="0" err="1">
                  <a:solidFill>
                    <a:schemeClr val="bg2"/>
                  </a:solidFill>
                </a:rPr>
                <a:t>OrientDB</a:t>
              </a:r>
              <a:r>
                <a:rPr lang="en-US" sz="2800" dirty="0">
                  <a:solidFill>
                    <a:schemeClr val="bg2"/>
                  </a:solidFill>
                </a:rPr>
                <a:t> are multi-model DB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NoSQL DB has their specific field of appliance</a:t>
              </a: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It is usually easier to scale NoSQL DB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11518672" cy="5301720"/>
            <a:chOff x="472011" y="1495108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10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General Info About NoSQL Databases</a:t>
              </a:r>
            </a:p>
            <a:p>
              <a:pPr lvl="2"/>
              <a:r>
                <a:rPr lang="en-US" sz="2000" dirty="0">
                  <a:solidFill>
                    <a:schemeClr val="bg2"/>
                  </a:solidFill>
                  <a:hlinkClick r:id="rId3"/>
                </a:rPr>
                <a:t>https://en.wikipedia.org/wiki/NoSQL</a:t>
              </a:r>
              <a:endParaRPr lang="en-US" sz="2000" dirty="0">
                <a:solidFill>
                  <a:schemeClr val="bg2"/>
                </a:solidFill>
              </a:endParaRPr>
            </a:p>
            <a:p>
              <a:pPr lvl="2"/>
              <a:r>
                <a:rPr lang="en-US" sz="2000" dirty="0">
                  <a:solidFill>
                    <a:schemeClr val="bg2"/>
                  </a:solidFill>
                  <a:hlinkClick r:id="rId4"/>
                </a:rPr>
                <a:t>https://www.xenonstack.com/blog/big-data-engineering/overview-types-nosql-databases/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Redis Documentation</a:t>
              </a:r>
            </a:p>
            <a:p>
              <a:pPr lvl="1"/>
              <a:r>
                <a:rPr lang="en-US" sz="2000" dirty="0">
                  <a:solidFill>
                    <a:schemeClr val="bg2"/>
                  </a:solidFill>
                </a:rPr>
                <a:t>	</a:t>
              </a:r>
              <a:r>
                <a:rPr lang="en-US" sz="2000" dirty="0">
                  <a:solidFill>
                    <a:schemeClr val="bg2"/>
                  </a:solidFill>
                  <a:hlinkClick r:id="rId5"/>
                </a:rPr>
                <a:t>https://redis.io/documentation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Redis University</a:t>
              </a:r>
            </a:p>
            <a:p>
              <a:pPr lvl="1"/>
              <a:r>
                <a:rPr lang="en-US" sz="2000" dirty="0">
                  <a:solidFill>
                    <a:schemeClr val="bg2"/>
                  </a:solidFill>
                </a:rPr>
                <a:t>	</a:t>
              </a:r>
              <a:r>
                <a:rPr lang="en-US" sz="2000" dirty="0">
                  <a:solidFill>
                    <a:schemeClr val="bg2"/>
                  </a:solidFill>
                  <a:hlinkClick r:id="rId6"/>
                </a:rPr>
                <a:t>https://university.redislabs.com/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MongoDB Documentation</a:t>
              </a:r>
            </a:p>
            <a:p>
              <a:pPr lvl="1"/>
              <a:r>
                <a:rPr lang="en-US" sz="2000" dirty="0">
                  <a:solidFill>
                    <a:schemeClr val="bg2"/>
                  </a:solidFill>
                </a:rPr>
                <a:t>	</a:t>
              </a:r>
              <a:r>
                <a:rPr lang="en-US" sz="2000" dirty="0">
                  <a:solidFill>
                    <a:schemeClr val="bg2"/>
                  </a:solidFill>
                  <a:hlinkClick r:id="rId7"/>
                </a:rPr>
                <a:t>https://docs.mongodb.com/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MongoDB University</a:t>
              </a:r>
            </a:p>
            <a:p>
              <a:pPr lvl="1"/>
              <a:r>
                <a:rPr lang="en-US" sz="2000" dirty="0">
                  <a:solidFill>
                    <a:schemeClr val="bg2"/>
                  </a:solidFill>
                </a:rPr>
                <a:t>	</a:t>
              </a:r>
              <a:r>
                <a:rPr lang="en-US" sz="2000" dirty="0">
                  <a:solidFill>
                    <a:schemeClr val="bg2"/>
                  </a:solidFill>
                  <a:hlinkClick r:id="rId8"/>
                </a:rPr>
                <a:t>https://university.mongodb.com/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Apache Cassandra Documentation</a:t>
              </a:r>
            </a:p>
            <a:p>
              <a:pPr lvl="1"/>
              <a:r>
                <a:rPr lang="en-US" sz="2000" dirty="0">
                  <a:solidFill>
                    <a:schemeClr val="bg2"/>
                  </a:solidFill>
                </a:rPr>
                <a:t>	</a:t>
              </a:r>
              <a:r>
                <a:rPr lang="en-US" sz="2000" dirty="0">
                  <a:solidFill>
                    <a:schemeClr val="bg2"/>
                  </a:solidFill>
                  <a:hlinkClick r:id="rId9"/>
                </a:rPr>
                <a:t>http://cassandra.apache.org/doc/latest/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Apache Cassandra CQL Documentation</a:t>
              </a:r>
            </a:p>
            <a:p>
              <a:pPr lvl="1"/>
              <a:r>
                <a:rPr lang="en-US" sz="2000" dirty="0">
                  <a:solidFill>
                    <a:schemeClr val="bg2"/>
                  </a:solidFill>
                </a:rPr>
                <a:t>	</a:t>
              </a:r>
              <a:r>
                <a:rPr lang="en-US" sz="2000" dirty="0">
                  <a:solidFill>
                    <a:schemeClr val="bg2"/>
                  </a:solidFill>
                  <a:hlinkClick r:id="rId10"/>
                </a:rPr>
                <a:t>https://docs.datastax.com/en/dse/6.7/cql/index.html</a:t>
              </a:r>
              <a:r>
                <a:rPr lang="en-US" sz="2000" dirty="0">
                  <a:solidFill>
                    <a:schemeClr val="bg2"/>
                  </a:solidFill>
                </a:rPr>
                <a:t> 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Additional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Health Checks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Quota and Monitoring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Autoscaling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Package Management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Terraform + AWS + Kubernetes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RDBMS offer structured data and universal language (SQL)</a:t>
            </a:r>
          </a:p>
          <a:p>
            <a:pPr>
              <a:lnSpc>
                <a:spcPct val="100000"/>
              </a:lnSpc>
            </a:pPr>
            <a:r>
              <a:rPr lang="en-US" dirty="0"/>
              <a:t>RDBMS follow ACID rules: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Atomicity – transactions are threated as single units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Consistency – transactions bring DB from one valid state to another. Written data must be valid according to all rules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Isolation – concurrent execution of transactions leaves the DB in the same state as if they were executed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Durability – committed transaction remains committed even in case of system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Reasons to move on – hard to scale, the need for unstructured data,…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So Far</a:t>
            </a:r>
          </a:p>
        </p:txBody>
      </p:sp>
    </p:spTree>
    <p:extLst>
      <p:ext uri="{BB962C8B-B14F-4D97-AF65-F5344CB8AC3E}">
        <p14:creationId xmlns:p14="http://schemas.microsoft.com/office/powerpoint/2010/main" val="40960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NoSQL = Not-only-SQL</a:t>
            </a:r>
          </a:p>
          <a:p>
            <a:pPr>
              <a:lnSpc>
                <a:spcPct val="100000"/>
              </a:lnSpc>
            </a:pPr>
            <a:r>
              <a:rPr lang="en-US" dirty="0"/>
              <a:t>NoSQL databases store unstructured data</a:t>
            </a:r>
          </a:p>
          <a:p>
            <a:pPr>
              <a:lnSpc>
                <a:spcPct val="100000"/>
              </a:lnSpc>
            </a:pPr>
            <a:r>
              <a:rPr lang="en-US" dirty="0"/>
              <a:t>Data is stored in a denormalized form</a:t>
            </a:r>
          </a:p>
          <a:p>
            <a:pPr>
              <a:lnSpc>
                <a:spcPct val="100000"/>
              </a:lnSpc>
            </a:pPr>
            <a:r>
              <a:rPr lang="en-US" dirty="0"/>
              <a:t>Key features offered: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Speed – very fast response, usually the data is stored in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– easily scalable, following the ever growing demand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Availability – redundant copies across multiple locations with no downtime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Independence – serve data quickly to multiple locations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NoSQL?</a:t>
            </a:r>
          </a:p>
        </p:txBody>
      </p:sp>
    </p:spTree>
    <p:extLst>
      <p:ext uri="{BB962C8B-B14F-4D97-AF65-F5344CB8AC3E}">
        <p14:creationId xmlns:p14="http://schemas.microsoft.com/office/powerpoint/2010/main" val="728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b="1" dirty="0"/>
              <a:t>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nodes should see the same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clients always have the same view of the data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b="1" dirty="0"/>
              <a:t>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client can always read and write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system should remain operational 100% of the time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/>
              <a:t>artition Tolerance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system should work despite message loss or partition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system should sustain any amount of network failure that does not result in a failure of the entire network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 Theorem</a:t>
            </a:r>
          </a:p>
        </p:txBody>
      </p:sp>
    </p:spTree>
    <p:extLst>
      <p:ext uri="{BB962C8B-B14F-4D97-AF65-F5344CB8AC3E}">
        <p14:creationId xmlns:p14="http://schemas.microsoft.com/office/powerpoint/2010/main" val="40539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Only two requirements of the CAP theorem can be met at the same time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 (Consistency and Availability)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Troubles with partitions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Vertica, Greenplum, and etc.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AP (Availability with Partition Tolerance)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Eventual consistency through replication and verification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Cassandra, CouchDB, Dynamo, </a:t>
            </a:r>
            <a:r>
              <a:rPr lang="en-US" sz="2400" dirty="0" err="1"/>
              <a:t>Voldermort</a:t>
            </a:r>
            <a:r>
              <a:rPr lang="en-US" sz="2400" dirty="0"/>
              <a:t>, and etc.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CP (Consistency with Partition Tolerance)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Trouble with availability while keeping data consistent across partitioned nodes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MongoDB, Redis, Berkley DB, Memcached, and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</a:t>
            </a:r>
          </a:p>
        </p:txBody>
      </p:sp>
    </p:spTree>
    <p:extLst>
      <p:ext uri="{BB962C8B-B14F-4D97-AF65-F5344CB8AC3E}">
        <p14:creationId xmlns:p14="http://schemas.microsoft.com/office/powerpoint/2010/main" val="13862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1304</Words>
  <Application>Microsoft Office PowerPoint</Application>
  <PresentationFormat>Widescreen</PresentationFormat>
  <Paragraphs>252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NoSQL Databases</vt:lpstr>
      <vt:lpstr>Table of Contents</vt:lpstr>
      <vt:lpstr>PowerPoint Presentation</vt:lpstr>
      <vt:lpstr>What We Covered</vt:lpstr>
      <vt:lpstr>PowerPoint Presentation</vt:lpstr>
      <vt:lpstr>What We Had So Far</vt:lpstr>
      <vt:lpstr>What is NoSQL?</vt:lpstr>
      <vt:lpstr>The CAP Theorem</vt:lpstr>
      <vt:lpstr>The Reality</vt:lpstr>
      <vt:lpstr>NoSQL Types: Key-Value</vt:lpstr>
      <vt:lpstr>NoSQL Types: Document</vt:lpstr>
      <vt:lpstr>NoSQL Types: Column Store</vt:lpstr>
      <vt:lpstr>NoSQL Types: Graph</vt:lpstr>
      <vt:lpstr>PowerPoint Presentation</vt:lpstr>
      <vt:lpstr>Introduction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Introduction</vt:lpstr>
      <vt:lpstr>PowerPoint Presentation</vt:lpstr>
      <vt:lpstr>Summary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271</cp:revision>
  <dcterms:created xsi:type="dcterms:W3CDTF">2018-05-23T13:08:44Z</dcterms:created>
  <dcterms:modified xsi:type="dcterms:W3CDTF">2019-01-04T15:37:58Z</dcterms:modified>
</cp:coreProperties>
</file>