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74" r:id="rId2"/>
    <p:sldId id="276" r:id="rId3"/>
    <p:sldId id="411" r:id="rId4"/>
    <p:sldId id="394" r:id="rId5"/>
    <p:sldId id="561" r:id="rId6"/>
    <p:sldId id="611" r:id="rId7"/>
    <p:sldId id="614" r:id="rId8"/>
    <p:sldId id="615" r:id="rId9"/>
    <p:sldId id="612" r:id="rId10"/>
    <p:sldId id="613" r:id="rId11"/>
    <p:sldId id="626" r:id="rId12"/>
    <p:sldId id="618" r:id="rId13"/>
    <p:sldId id="616" r:id="rId14"/>
    <p:sldId id="617" r:id="rId15"/>
    <p:sldId id="595" r:id="rId16"/>
    <p:sldId id="564" r:id="rId17"/>
    <p:sldId id="610" r:id="rId18"/>
    <p:sldId id="625" r:id="rId19"/>
    <p:sldId id="619" r:id="rId20"/>
    <p:sldId id="620" r:id="rId21"/>
    <p:sldId id="566" r:id="rId22"/>
    <p:sldId id="553" r:id="rId23"/>
    <p:sldId id="607" r:id="rId24"/>
    <p:sldId id="621" r:id="rId25"/>
    <p:sldId id="622" r:id="rId26"/>
    <p:sldId id="623" r:id="rId27"/>
    <p:sldId id="624" r:id="rId28"/>
    <p:sldId id="559" r:id="rId29"/>
    <p:sldId id="560" r:id="rId30"/>
    <p:sldId id="401" r:id="rId31"/>
    <p:sldId id="490" r:id="rId32"/>
    <p:sldId id="491" r:id="rId33"/>
    <p:sldId id="4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11"/>
            <p14:sldId id="394"/>
          </p14:sldIdLst>
        </p14:section>
        <p14:section name="Part 1 - Packer and Vault" id="{89EC7569-02BA-4FD8-8BBC-C9FC4544C6BD}">
          <p14:sldIdLst>
            <p14:sldId id="561"/>
            <p14:sldId id="611"/>
            <p14:sldId id="614"/>
            <p14:sldId id="615"/>
            <p14:sldId id="612"/>
            <p14:sldId id="613"/>
            <p14:sldId id="626"/>
            <p14:sldId id="618"/>
            <p14:sldId id="616"/>
            <p14:sldId id="617"/>
            <p14:sldId id="595"/>
          </p14:sldIdLst>
        </p14:section>
        <p14:section name="Part 2 - Consul" id="{5C3F0938-570A-4D1F-A9F5-9E5A781E52F6}">
          <p14:sldIdLst>
            <p14:sldId id="564"/>
            <p14:sldId id="610"/>
            <p14:sldId id="625"/>
            <p14:sldId id="619"/>
            <p14:sldId id="620"/>
            <p14:sldId id="566"/>
          </p14:sldIdLst>
        </p14:section>
        <p14:section name="Part 3 - Nomad" id="{32574E4C-162E-41BF-B7C0-3BD654BA9237}">
          <p14:sldIdLst>
            <p14:sldId id="553"/>
            <p14:sldId id="607"/>
            <p14:sldId id="621"/>
            <p14:sldId id="622"/>
            <p14:sldId id="623"/>
            <p14:sldId id="624"/>
            <p14:sldId id="559"/>
          </p14:sldIdLst>
        </p14:section>
        <p14:section name="Conclusion" id="{10E03AB1-9AA8-4E86-9A64-D741901E50A2}">
          <p14:sldIdLst>
            <p14:sldId id="560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110" d="100"/>
          <a:sy n="110" d="100"/>
        </p:scale>
        <p:origin x="48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6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8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26938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5843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971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133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630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482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shicorp/nomad/tree/master/demo/vagrant" TargetMode="External"/><Relationship Id="rId3" Type="http://schemas.openxmlformats.org/officeDocument/2006/relationships/hyperlink" Target="https://www.packer.io/docs/index.html" TargetMode="External"/><Relationship Id="rId7" Type="http://schemas.openxmlformats.org/officeDocument/2006/relationships/hyperlink" Target="https://learn.hashicorp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nomadproject.io/docs/index.html" TargetMode="External"/><Relationship Id="rId5" Type="http://schemas.openxmlformats.org/officeDocument/2006/relationships/hyperlink" Target="https://www.consul.io/docs/index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www.vaultproject.io/docs/" TargetMode="External"/><Relationship Id="rId9" Type="http://schemas.openxmlformats.org/officeDocument/2006/relationships/hyperlink" Target="https://github.com/oribaldi/nomad-clust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7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microsoft.com/office/2007/relationships/hdphoto" Target="../media/hdphoto2.wdp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 preferRelativeResize="0"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8" y="1989348"/>
            <a:ext cx="4769719" cy="267454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</a:t>
            </a:r>
            <a:r>
              <a:rPr lang="en-US" dirty="0" err="1"/>
              <a:t>HashiCorp’s</a:t>
            </a:r>
            <a:r>
              <a:rPr lang="en-US" dirty="0"/>
              <a:t> Portfolio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Tools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 latinLnBrk="0">
              <a:lnSpc>
                <a:spcPct val="100000"/>
              </a:lnSpc>
              <a:buNone/>
            </a:pPr>
            <a:r>
              <a:rPr lang="en-US" sz="4800" dirty="0"/>
              <a:t>Tool for </a:t>
            </a:r>
            <a:r>
              <a:rPr lang="en-US" sz="4800" b="1" dirty="0"/>
              <a:t>securely accessing secrets </a:t>
            </a:r>
            <a:r>
              <a:rPr lang="en-US" sz="4800" dirty="0"/>
              <a:t>(keys, passwords, …)</a:t>
            </a:r>
          </a:p>
          <a:p>
            <a:pPr marL="0" indent="0" algn="ctr" latinLnBrk="0">
              <a:lnSpc>
                <a:spcPct val="100000"/>
              </a:lnSpc>
              <a:buNone/>
            </a:pPr>
            <a:endParaRPr lang="en-US" sz="4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Vault?</a:t>
            </a:r>
          </a:p>
        </p:txBody>
      </p:sp>
    </p:spTree>
    <p:extLst>
      <p:ext uri="{BB962C8B-B14F-4D97-AF65-F5344CB8AC3E}">
        <p14:creationId xmlns:p14="http://schemas.microsoft.com/office/powerpoint/2010/main" val="167021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Secure Secret Storage </a:t>
            </a:r>
            <a:r>
              <a:rPr lang="en-US" dirty="0"/>
              <a:t>– encrypted storage for key/value secrets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Dynamic Secrets </a:t>
            </a:r>
            <a:r>
              <a:rPr lang="en-US" dirty="0"/>
              <a:t>– secrets can be generated on-demand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Data Encryption </a:t>
            </a:r>
            <a:r>
              <a:rPr lang="en-US" dirty="0"/>
              <a:t>– encrypt/decrypt of data without storing it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Leasing and Renewal </a:t>
            </a:r>
            <a:r>
              <a:rPr lang="en-US" dirty="0"/>
              <a:t>– upon expire secrets are revoked. Clients can renew leases as well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Revocation</a:t>
            </a:r>
            <a:r>
              <a:rPr lang="en-US" dirty="0"/>
              <a:t> – built-in support for secrets revocation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26589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General Secret Storage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Vault can be used for the storage of any secrets, plus it offers audit</a:t>
            </a:r>
          </a:p>
          <a:p>
            <a:pPr>
              <a:lnSpc>
                <a:spcPct val="100000"/>
              </a:lnSpc>
            </a:pPr>
            <a:r>
              <a:rPr lang="en-US" b="1" dirty="0"/>
              <a:t>Employee Credential Storage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Mechanism for storing and tracking employee credentials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API Key Generation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Access key is generated for the duration of a script, then revoked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 Encryption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Encryption/decryption as a service, no data is stored locally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3417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Storage Backend </a:t>
            </a:r>
            <a:r>
              <a:rPr lang="en-US" dirty="0"/>
              <a:t>provides durable storage of encrypted data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Barrier</a:t>
            </a:r>
            <a:r>
              <a:rPr lang="en-US" dirty="0"/>
              <a:t> is responsible for all data that flows between Vault and the storage backend. It ensures that only encrypted data is written out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Secrets Engine </a:t>
            </a:r>
            <a:r>
              <a:rPr lang="en-US" dirty="0"/>
              <a:t>manages the secrets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Audit Device </a:t>
            </a:r>
            <a:r>
              <a:rPr lang="en-US" dirty="0"/>
              <a:t>is responsible for managing audit logs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Vault Glossary</a:t>
            </a:r>
          </a:p>
        </p:txBody>
      </p:sp>
    </p:spTree>
    <p:extLst>
      <p:ext uri="{BB962C8B-B14F-4D97-AF65-F5344CB8AC3E}">
        <p14:creationId xmlns:p14="http://schemas.microsoft.com/office/powerpoint/2010/main" val="19411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Auth Method</a:t>
            </a:r>
          </a:p>
          <a:p>
            <a:pPr marL="609219" lvl="1" indent="0" latinLnBrk="0">
              <a:lnSpc>
                <a:spcPct val="100000"/>
              </a:lnSpc>
              <a:buNone/>
            </a:pPr>
            <a:r>
              <a:rPr lang="en-US" dirty="0"/>
              <a:t>Used to authenticate users and applications connecting to Vault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Client Token</a:t>
            </a:r>
          </a:p>
          <a:p>
            <a:pPr marL="609219" lvl="1" indent="0" latinLnBrk="0">
              <a:lnSpc>
                <a:spcPct val="100000"/>
              </a:lnSpc>
              <a:buNone/>
            </a:pPr>
            <a:r>
              <a:rPr lang="en-US" dirty="0"/>
              <a:t>Returned when user authenticates and used for future requests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Secret</a:t>
            </a:r>
          </a:p>
          <a:p>
            <a:pPr marL="609219" lvl="1" indent="0" latinLnBrk="0">
              <a:lnSpc>
                <a:spcPct val="100000"/>
              </a:lnSpc>
              <a:buNone/>
            </a:pPr>
            <a:r>
              <a:rPr lang="en-US" dirty="0"/>
              <a:t>Artifact returned by Vault that contains confidential or cryptographic material and has associated lease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Server</a:t>
            </a:r>
          </a:p>
          <a:p>
            <a:pPr marL="609219" lvl="1" indent="0" latinLnBrk="0">
              <a:lnSpc>
                <a:spcPct val="100000"/>
              </a:lnSpc>
              <a:buNone/>
            </a:pPr>
            <a:r>
              <a:rPr lang="en-US" dirty="0"/>
              <a:t>Long-running instance that provides an API and manages the interaction between the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Vault Glossary</a:t>
            </a:r>
          </a:p>
        </p:txBody>
      </p:sp>
    </p:spTree>
    <p:extLst>
      <p:ext uri="{BB962C8B-B14F-4D97-AF65-F5344CB8AC3E}">
        <p14:creationId xmlns:p14="http://schemas.microsoft.com/office/powerpoint/2010/main" val="161600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06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Consul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Service Discovery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8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 latinLnBrk="0">
              <a:lnSpc>
                <a:spcPct val="100000"/>
              </a:lnSpc>
              <a:buNone/>
            </a:pPr>
            <a:r>
              <a:rPr lang="en-US" sz="4400" b="1" dirty="0"/>
              <a:t>Service mesh</a:t>
            </a:r>
            <a:r>
              <a:rPr lang="en-US" sz="4400" dirty="0"/>
              <a:t> solution that offers </a:t>
            </a:r>
            <a:r>
              <a:rPr lang="en-US" sz="4400" b="1" dirty="0"/>
              <a:t>service discovery</a:t>
            </a:r>
            <a:r>
              <a:rPr lang="en-US" sz="4400" dirty="0"/>
              <a:t>, </a:t>
            </a:r>
            <a:r>
              <a:rPr lang="en-US" sz="4400" b="1" dirty="0"/>
              <a:t>configuration</a:t>
            </a:r>
            <a:r>
              <a:rPr lang="en-US" sz="4400" dirty="0"/>
              <a:t>, and </a:t>
            </a:r>
            <a:r>
              <a:rPr lang="en-US" sz="4400" b="1" dirty="0"/>
              <a:t>segmentation functionality</a:t>
            </a:r>
          </a:p>
          <a:p>
            <a:pPr marL="0" indent="0" algn="ctr" latinLnBrk="0">
              <a:lnSpc>
                <a:spcPct val="100000"/>
              </a:lnSpc>
              <a:buNone/>
            </a:pPr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Consul?</a:t>
            </a:r>
          </a:p>
        </p:txBody>
      </p:sp>
    </p:spTree>
    <p:extLst>
      <p:ext uri="{BB962C8B-B14F-4D97-AF65-F5344CB8AC3E}">
        <p14:creationId xmlns:p14="http://schemas.microsoft.com/office/powerpoint/2010/main" val="21705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Service Discovery </a:t>
            </a:r>
            <a:r>
              <a:rPr lang="en-US" dirty="0"/>
              <a:t>– clients can register a service, or discover providers of a given service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Health Checking </a:t>
            </a:r>
            <a:r>
              <a:rPr lang="en-US" dirty="0"/>
              <a:t>– clients provide health checks either on service or node level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KV Store </a:t>
            </a:r>
            <a:r>
              <a:rPr lang="en-US" dirty="0"/>
              <a:t>– available for use by the applications for any purpose</a:t>
            </a:r>
            <a:endParaRPr lang="en-US" b="1" dirty="0"/>
          </a:p>
          <a:p>
            <a:pPr latinLnBrk="0">
              <a:lnSpc>
                <a:spcPct val="100000"/>
              </a:lnSpc>
            </a:pPr>
            <a:r>
              <a:rPr lang="en-US" b="1" dirty="0"/>
              <a:t>Secure Service Communication</a:t>
            </a:r>
            <a:r>
              <a:rPr lang="en-US" dirty="0"/>
              <a:t> – services can communicate over secure connections. </a:t>
            </a:r>
            <a:r>
              <a:rPr lang="en-US" b="1" dirty="0"/>
              <a:t>Intentions</a:t>
            </a:r>
            <a:r>
              <a:rPr lang="en-US" dirty="0"/>
              <a:t> can be used to define which services are allowed to communicate</a:t>
            </a:r>
            <a:endParaRPr lang="en-US" b="1" dirty="0"/>
          </a:p>
          <a:p>
            <a:pPr latinLnBrk="0">
              <a:lnSpc>
                <a:spcPct val="100000"/>
              </a:lnSpc>
            </a:pPr>
            <a:r>
              <a:rPr lang="en-US" b="1" dirty="0"/>
              <a:t>Multi Datacenter </a:t>
            </a:r>
            <a:r>
              <a:rPr lang="en-US" dirty="0"/>
              <a:t>– supported out of the 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22664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Agent</a:t>
            </a:r>
            <a:r>
              <a:rPr lang="en-US" dirty="0"/>
              <a:t> is a daemon running on every member of a Consul cluster. It can run either as client or server</a:t>
            </a:r>
            <a:endParaRPr lang="en-US" b="1" dirty="0"/>
          </a:p>
          <a:p>
            <a:pPr latinLnBrk="0">
              <a:lnSpc>
                <a:spcPct val="100000"/>
              </a:lnSpc>
            </a:pPr>
            <a:r>
              <a:rPr lang="en-US" b="1" dirty="0"/>
              <a:t>Client</a:t>
            </a:r>
            <a:r>
              <a:rPr lang="en-US" dirty="0"/>
              <a:t> is an agent that forwards all RPCs to a server. It is taking part in the LAN gossip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Server</a:t>
            </a:r>
            <a:r>
              <a:rPr lang="en-US" dirty="0"/>
              <a:t> is an agent with expanded set of responsibilities. It takes part in the Raft quorum, responds to RPC queries, exchanges WAN gossip, and forwards queries to leaders or remote DCs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Datacenter </a:t>
            </a:r>
            <a:r>
              <a:rPr lang="en-US" dirty="0"/>
              <a:t>is private networking environment with low latency and high bandwidth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 Glossary</a:t>
            </a:r>
          </a:p>
        </p:txBody>
      </p:sp>
    </p:spTree>
    <p:extLst>
      <p:ext uri="{BB962C8B-B14F-4D97-AF65-F5344CB8AC3E}">
        <p14:creationId xmlns:p14="http://schemas.microsoft.com/office/powerpoint/2010/main" val="10260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Packer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Vault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Consul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Nomad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Consensus</a:t>
            </a:r>
            <a:r>
              <a:rPr lang="en-US" dirty="0"/>
              <a:t> is the agreement upon the elected leader as well as agreement on the ordering of transactions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Gossip</a:t>
            </a:r>
            <a:r>
              <a:rPr lang="en-US" dirty="0"/>
              <a:t> is based on </a:t>
            </a:r>
            <a:r>
              <a:rPr lang="en-US" b="1" dirty="0"/>
              <a:t>Serf</a:t>
            </a:r>
            <a:r>
              <a:rPr lang="en-US" dirty="0"/>
              <a:t>. It provides membership, failure detection, and event broadcast. Involves random node-to-node communication, primarily over UDP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LAN Gossip </a:t>
            </a:r>
            <a:r>
              <a:rPr lang="en-US" dirty="0"/>
              <a:t>contains nodes in same datacenter, while </a:t>
            </a:r>
            <a:r>
              <a:rPr lang="en-US" b="1" dirty="0"/>
              <a:t>WAN Gossip</a:t>
            </a:r>
            <a:r>
              <a:rPr lang="en-US" dirty="0"/>
              <a:t> is for servers, located in different datacenters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Remote Procedure Call (RPC) </a:t>
            </a:r>
            <a:r>
              <a:rPr lang="en-US" dirty="0"/>
              <a:t>is a request/response mechanism allowing client to make a request of a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 Glossary</a:t>
            </a:r>
          </a:p>
        </p:txBody>
      </p:sp>
    </p:spTree>
    <p:extLst>
      <p:ext uri="{BB962C8B-B14F-4D97-AF65-F5344CB8AC3E}">
        <p14:creationId xmlns:p14="http://schemas.microsoft.com/office/powerpoint/2010/main" val="10481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7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Nomad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Orchestrate Any Workload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4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79926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atinLnBrk="0">
              <a:lnSpc>
                <a:spcPct val="100000"/>
              </a:lnSpc>
            </a:pPr>
            <a:r>
              <a:rPr lang="en-US" sz="3200" dirty="0"/>
              <a:t>Flexible </a:t>
            </a:r>
            <a:r>
              <a:rPr lang="en-US" sz="3200" b="1" dirty="0"/>
              <a:t>orchestration tool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It can run diverse workload of Docker, non-containerized, microservice, and batch applications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Some benefits:</a:t>
            </a:r>
          </a:p>
          <a:p>
            <a:pPr lvl="1" latinLnBrk="0">
              <a:lnSpc>
                <a:spcPct val="100000"/>
              </a:lnSpc>
            </a:pPr>
            <a:r>
              <a:rPr lang="en-US" sz="2800" b="1" dirty="0"/>
              <a:t>API-driven Automation </a:t>
            </a:r>
            <a:r>
              <a:rPr lang="en-US" sz="2800" dirty="0"/>
              <a:t>– automated workflow management, leads to simplified operations </a:t>
            </a:r>
          </a:p>
          <a:p>
            <a:pPr lvl="1" latinLnBrk="0">
              <a:lnSpc>
                <a:spcPct val="100000"/>
              </a:lnSpc>
            </a:pPr>
            <a:r>
              <a:rPr lang="en-US" sz="2800" b="1" dirty="0"/>
              <a:t>Self-service Deployments </a:t>
            </a:r>
            <a:r>
              <a:rPr lang="en-US" sz="2800" dirty="0"/>
              <a:t>– developers are empowered to service application lifecycle directly</a:t>
            </a:r>
          </a:p>
          <a:p>
            <a:pPr lvl="1" latinLnBrk="0">
              <a:lnSpc>
                <a:spcPct val="100000"/>
              </a:lnSpc>
            </a:pPr>
            <a:r>
              <a:rPr lang="en-US" sz="2800" b="1" dirty="0"/>
              <a:t>Workload Reliability </a:t>
            </a:r>
            <a:r>
              <a:rPr lang="en-US" sz="2800" dirty="0"/>
              <a:t>– failures are handled automatically</a:t>
            </a:r>
          </a:p>
          <a:p>
            <a:pPr lvl="1" latinLnBrk="0">
              <a:lnSpc>
                <a:spcPct val="100000"/>
              </a:lnSpc>
            </a:pPr>
            <a:r>
              <a:rPr lang="en-US" sz="2800" b="1" dirty="0"/>
              <a:t>Increased Efficiency </a:t>
            </a:r>
            <a:r>
              <a:rPr lang="en-US" sz="2800" dirty="0"/>
              <a:t>and </a:t>
            </a:r>
            <a:r>
              <a:rPr lang="en-US" sz="2800" b="1" dirty="0"/>
              <a:t>Reduced Cost </a:t>
            </a:r>
            <a:r>
              <a:rPr lang="en-US" sz="2800" dirty="0"/>
              <a:t>– allows higher application densities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Nomad?</a:t>
            </a:r>
          </a:p>
        </p:txBody>
      </p:sp>
    </p:spTree>
    <p:extLst>
      <p:ext uri="{BB962C8B-B14F-4D97-AF65-F5344CB8AC3E}">
        <p14:creationId xmlns:p14="http://schemas.microsoft.com/office/powerpoint/2010/main" val="23887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79926" cy="557035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atinLnBrk="0">
              <a:lnSpc>
                <a:spcPct val="110000"/>
              </a:lnSpc>
            </a:pPr>
            <a:r>
              <a:rPr lang="en-US" sz="2800" b="1" dirty="0"/>
              <a:t>Docker Support</a:t>
            </a:r>
          </a:p>
          <a:p>
            <a:pPr marL="609219" lvl="1" indent="0" latinLnBrk="0">
              <a:lnSpc>
                <a:spcPct val="110000"/>
              </a:lnSpc>
              <a:buNone/>
            </a:pPr>
            <a:r>
              <a:rPr lang="en-US" sz="2400" dirty="0"/>
              <a:t>Native support for Docker is offered</a:t>
            </a:r>
          </a:p>
          <a:p>
            <a:pPr latinLnBrk="0">
              <a:lnSpc>
                <a:spcPct val="110000"/>
              </a:lnSpc>
            </a:pPr>
            <a:r>
              <a:rPr lang="en-US" sz="2800" b="1" dirty="0"/>
              <a:t>Operationally Simple</a:t>
            </a:r>
          </a:p>
          <a:p>
            <a:pPr marL="609219" lvl="1" indent="0" latinLnBrk="0">
              <a:lnSpc>
                <a:spcPct val="110000"/>
              </a:lnSpc>
              <a:buNone/>
            </a:pPr>
            <a:r>
              <a:rPr lang="en-US" sz="2400" dirty="0"/>
              <a:t>Ships as a single binary both for clients and servers. It builds on the strength of Serf and Consul</a:t>
            </a:r>
          </a:p>
          <a:p>
            <a:pPr latinLnBrk="0">
              <a:lnSpc>
                <a:spcPct val="110000"/>
              </a:lnSpc>
            </a:pPr>
            <a:r>
              <a:rPr lang="en-US" sz="2800" b="1" dirty="0"/>
              <a:t>Multi-Datacenter/-Region Aware</a:t>
            </a:r>
          </a:p>
          <a:p>
            <a:pPr marL="609219" lvl="1" indent="0" latinLnBrk="0">
              <a:lnSpc>
                <a:spcPct val="110000"/>
              </a:lnSpc>
              <a:buNone/>
            </a:pPr>
            <a:r>
              <a:rPr lang="en-US" sz="2400" dirty="0"/>
              <a:t>Infrastructure is represented as groups of datacenters which form region. Scheduling operates on region level</a:t>
            </a:r>
          </a:p>
          <a:p>
            <a:pPr latinLnBrk="0">
              <a:lnSpc>
                <a:spcPct val="110000"/>
              </a:lnSpc>
            </a:pPr>
            <a:r>
              <a:rPr lang="en-US" sz="2800" b="1" dirty="0"/>
              <a:t>Flexible Workloads</a:t>
            </a:r>
          </a:p>
          <a:p>
            <a:pPr marL="609219" lvl="1" indent="0" latinLnBrk="0">
              <a:lnSpc>
                <a:spcPct val="110000"/>
              </a:lnSpc>
              <a:buNone/>
            </a:pPr>
            <a:r>
              <a:rPr lang="en-US" sz="2600" dirty="0"/>
              <a:t>Extensible support for task drivers, allowing it to run containerized, virtualized, and standalone applications</a:t>
            </a:r>
          </a:p>
          <a:p>
            <a:pPr latinLnBrk="0">
              <a:lnSpc>
                <a:spcPct val="110000"/>
              </a:lnSpc>
            </a:pPr>
            <a:r>
              <a:rPr lang="en-US" sz="2800" b="1" dirty="0"/>
              <a:t>Built for Scale</a:t>
            </a:r>
          </a:p>
          <a:p>
            <a:pPr marL="609219" lvl="1" indent="0" latinLnBrk="0">
              <a:lnSpc>
                <a:spcPct val="110000"/>
              </a:lnSpc>
              <a:buNone/>
            </a:pPr>
            <a:r>
              <a:rPr lang="en-US" sz="2600" dirty="0"/>
              <a:t>Designed from the ground up to support global scale infrastructure. It has been proven to scale to cluster sizes that exceed 10k nodes in real-world production environments.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330382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79926" cy="557035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atinLnBrk="0">
              <a:lnSpc>
                <a:spcPct val="100000"/>
              </a:lnSpc>
            </a:pPr>
            <a:r>
              <a:rPr lang="en-US" sz="3200" b="1" dirty="0"/>
              <a:t>Docker Container Management</a:t>
            </a:r>
          </a:p>
          <a:p>
            <a:pPr marL="609219" lvl="1" indent="0" latinLnBrk="0">
              <a:lnSpc>
                <a:spcPct val="100000"/>
              </a:lnSpc>
              <a:buNone/>
            </a:pPr>
            <a:r>
              <a:rPr lang="en-US" sz="3000" dirty="0"/>
              <a:t>Nomad + Consul + Vault offer a complete and flexible solution that scales to thousands of nodes in a single cluster</a:t>
            </a:r>
          </a:p>
          <a:p>
            <a:pPr latinLnBrk="0">
              <a:lnSpc>
                <a:spcPct val="100000"/>
              </a:lnSpc>
            </a:pPr>
            <a:r>
              <a:rPr lang="en-US" sz="3200" b="1" dirty="0"/>
              <a:t>Legacy Application Deployment</a:t>
            </a:r>
          </a:p>
          <a:p>
            <a:pPr marL="609219" lvl="1" indent="0" latinLnBrk="0">
              <a:lnSpc>
                <a:spcPct val="100000"/>
              </a:lnSpc>
              <a:buNone/>
            </a:pPr>
            <a:r>
              <a:rPr lang="en-US" sz="3000" dirty="0"/>
              <a:t>Natively supports running legacy applications, static binaries, JARs, and simple OS commands directly</a:t>
            </a:r>
          </a:p>
          <a:p>
            <a:pPr latinLnBrk="0">
              <a:lnSpc>
                <a:spcPct val="100000"/>
              </a:lnSpc>
            </a:pPr>
            <a:r>
              <a:rPr lang="en-US" sz="3200" b="1" dirty="0"/>
              <a:t>Microservices</a:t>
            </a:r>
          </a:p>
          <a:p>
            <a:pPr marL="609219" lvl="1" indent="0" latinLnBrk="0">
              <a:lnSpc>
                <a:spcPct val="100000"/>
              </a:lnSpc>
              <a:buNone/>
            </a:pPr>
            <a:r>
              <a:rPr lang="en-US" sz="3000" dirty="0"/>
              <a:t>Together with Consul are an ideal solution for managing microservices</a:t>
            </a:r>
          </a:p>
          <a:p>
            <a:pPr latinLnBrk="0">
              <a:lnSpc>
                <a:spcPct val="100000"/>
              </a:lnSpc>
            </a:pPr>
            <a:r>
              <a:rPr lang="en-US" sz="3200" b="1" dirty="0"/>
              <a:t>Batch Processing Workloads</a:t>
            </a:r>
          </a:p>
          <a:p>
            <a:pPr marL="609219" lvl="1" indent="0" latinLnBrk="0">
              <a:lnSpc>
                <a:spcPct val="100000"/>
              </a:lnSpc>
              <a:buNone/>
            </a:pPr>
            <a:r>
              <a:rPr lang="en-US" sz="2800" dirty="0"/>
              <a:t>It can natively run batch jobs, parameterized jobs, and Spark workloads</a:t>
            </a:r>
          </a:p>
          <a:p>
            <a:pPr latinLnBrk="0">
              <a:lnSpc>
                <a:spcPct val="100000"/>
              </a:lnSpc>
            </a:pPr>
            <a:r>
              <a:rPr lang="en-US" sz="3200" b="1" dirty="0"/>
              <a:t>Multi-region/-cloud Deployments</a:t>
            </a:r>
          </a:p>
          <a:p>
            <a:pPr marL="609219" lvl="1" indent="0" latinLnBrk="0">
              <a:lnSpc>
                <a:spcPct val="100000"/>
              </a:lnSpc>
              <a:buNone/>
            </a:pPr>
            <a:r>
              <a:rPr lang="en-US" sz="2800" dirty="0"/>
              <a:t>By design it supports multi-datacenter/-region deployments and is cloud agnostic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39963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79926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Job</a:t>
            </a:r>
            <a:r>
              <a:rPr lang="en-US" dirty="0"/>
              <a:t> is a specification of a workload. It is a form of </a:t>
            </a:r>
            <a:r>
              <a:rPr lang="en-US" b="1" dirty="0"/>
              <a:t>desired state</a:t>
            </a:r>
            <a:r>
              <a:rPr lang="en-US" dirty="0"/>
              <a:t>, and Nomad is responsible the match between it and the </a:t>
            </a:r>
            <a:r>
              <a:rPr lang="en-US" b="1" dirty="0"/>
              <a:t>actual state</a:t>
            </a:r>
            <a:r>
              <a:rPr lang="en-US" dirty="0"/>
              <a:t>. Job is made of one or more task groups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Task Group </a:t>
            </a:r>
            <a:r>
              <a:rPr lang="en-US" dirty="0"/>
              <a:t>is a set of tasks that must be run together. It is the </a:t>
            </a:r>
            <a:r>
              <a:rPr lang="en-US" b="1" dirty="0"/>
              <a:t>unit of scheduling </a:t>
            </a:r>
            <a:r>
              <a:rPr lang="en-US" dirty="0"/>
              <a:t>– entire group runs on the same client node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Driver</a:t>
            </a:r>
            <a:r>
              <a:rPr lang="en-US" dirty="0"/>
              <a:t> is the basic means of executing our tasks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Client</a:t>
            </a:r>
            <a:r>
              <a:rPr lang="en-US" dirty="0"/>
              <a:t> is a machine that tasks can be run on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Allocation</a:t>
            </a:r>
            <a:r>
              <a:rPr lang="en-US" dirty="0"/>
              <a:t> is a mapping between a task group in a job and a client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Nomad Glossary</a:t>
            </a:r>
          </a:p>
        </p:txBody>
      </p:sp>
    </p:spTree>
    <p:extLst>
      <p:ext uri="{BB962C8B-B14F-4D97-AF65-F5344CB8AC3E}">
        <p14:creationId xmlns:p14="http://schemas.microsoft.com/office/powerpoint/2010/main" val="145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79926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Evaluations</a:t>
            </a:r>
            <a:r>
              <a:rPr lang="en-US" dirty="0"/>
              <a:t> are mechanism by which scheduling decisions are made. When desired and actual state differs, new evaluation is created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Servers</a:t>
            </a:r>
            <a:r>
              <a:rPr lang="en-US" dirty="0"/>
              <a:t> manage all jobs and clients, run evaluations, and create task allocations. They replicate the data between each other and perform </a:t>
            </a:r>
            <a:r>
              <a:rPr lang="en-US" b="1" dirty="0"/>
              <a:t>leader</a:t>
            </a:r>
            <a:r>
              <a:rPr lang="en-US" dirty="0"/>
              <a:t> election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Regions</a:t>
            </a:r>
            <a:r>
              <a:rPr lang="en-US" dirty="0"/>
              <a:t> may contain multiple </a:t>
            </a:r>
            <a:r>
              <a:rPr lang="en-US" b="1" dirty="0"/>
              <a:t>Datacenters</a:t>
            </a:r>
            <a:r>
              <a:rPr lang="en-US" dirty="0"/>
              <a:t>. Servers are assigned to a region. Data is not replicated between regions.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Bin Packing </a:t>
            </a:r>
            <a:r>
              <a:rPr lang="en-US" dirty="0"/>
              <a:t>is the process of filling bins (clients) with items (task groups) in a way that maximizes the utilization of bins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Nomad Glossary</a:t>
            </a:r>
          </a:p>
        </p:txBody>
      </p:sp>
    </p:spTree>
    <p:extLst>
      <p:ext uri="{BB962C8B-B14F-4D97-AF65-F5344CB8AC3E}">
        <p14:creationId xmlns:p14="http://schemas.microsoft.com/office/powerpoint/2010/main" val="207683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7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04321"/>
            <a:ext cx="8553003" cy="5301720"/>
            <a:chOff x="472011" y="1495108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495108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Packer Documentation</a:t>
              </a:r>
            </a:p>
            <a:p>
              <a:pPr lvl="1"/>
              <a:r>
                <a:rPr lang="en-US" dirty="0">
                  <a:solidFill>
                    <a:schemeClr val="bg2"/>
                  </a:solidFill>
                </a:rPr>
                <a:t>	</a:t>
              </a:r>
              <a:r>
                <a:rPr lang="en-US" dirty="0">
                  <a:solidFill>
                    <a:schemeClr val="bg2"/>
                  </a:solidFill>
                  <a:hlinkClick r:id="rId3"/>
                </a:rPr>
                <a:t>https://www.packer.io/docs/index.html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Vault Documentation</a:t>
              </a:r>
            </a:p>
            <a:p>
              <a:pPr lvl="1"/>
              <a:r>
                <a:rPr lang="en-US" dirty="0">
                  <a:solidFill>
                    <a:schemeClr val="bg2"/>
                  </a:solidFill>
                </a:rPr>
                <a:t>	</a:t>
              </a:r>
              <a:r>
                <a:rPr lang="en-US" dirty="0">
                  <a:solidFill>
                    <a:schemeClr val="bg2"/>
                  </a:solidFill>
                  <a:hlinkClick r:id="rId4"/>
                </a:rPr>
                <a:t>https://www.vaultproject.io/docs/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Consul Documentation</a:t>
              </a:r>
            </a:p>
            <a:p>
              <a:pPr lvl="1"/>
              <a:r>
                <a:rPr lang="en-US" dirty="0">
                  <a:solidFill>
                    <a:schemeClr val="bg2"/>
                  </a:solidFill>
                </a:rPr>
                <a:t>	</a:t>
              </a:r>
              <a:r>
                <a:rPr lang="en-US" dirty="0">
                  <a:solidFill>
                    <a:schemeClr val="bg2"/>
                  </a:solidFill>
                  <a:hlinkClick r:id="rId5"/>
                </a:rPr>
                <a:t>https://www.consul.io/docs/index.html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Nomad Documentation</a:t>
              </a:r>
            </a:p>
            <a:p>
              <a:pPr lvl="1"/>
              <a:r>
                <a:rPr lang="en-US" dirty="0">
                  <a:solidFill>
                    <a:schemeClr val="bg2"/>
                  </a:solidFill>
                </a:rPr>
                <a:t>	</a:t>
              </a:r>
              <a:r>
                <a:rPr lang="en-US" dirty="0">
                  <a:solidFill>
                    <a:schemeClr val="bg2"/>
                  </a:solidFill>
                  <a:hlinkClick r:id="rId6"/>
                </a:rPr>
                <a:t>https://www.nomadproject.io/docs/index.html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400" dirty="0" err="1">
                  <a:solidFill>
                    <a:schemeClr val="bg2"/>
                  </a:solidFill>
                </a:rPr>
                <a:t>HashiCorp</a:t>
              </a:r>
              <a:r>
                <a:rPr lang="en-US" sz="2400" dirty="0">
                  <a:solidFill>
                    <a:schemeClr val="bg2"/>
                  </a:solidFill>
                </a:rPr>
                <a:t> Learn Portal</a:t>
              </a:r>
            </a:p>
            <a:p>
              <a:pPr lvl="1"/>
              <a:r>
                <a:rPr lang="en-US" dirty="0">
                  <a:solidFill>
                    <a:schemeClr val="bg2"/>
                  </a:solidFill>
                </a:rPr>
                <a:t>	</a:t>
              </a:r>
              <a:r>
                <a:rPr lang="en-US" dirty="0">
                  <a:solidFill>
                    <a:schemeClr val="bg2"/>
                  </a:solidFill>
                  <a:hlinkClick r:id="rId7"/>
                </a:rPr>
                <a:t>https://learn.hashicorp.com/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Nomad and Vagrant</a:t>
              </a:r>
            </a:p>
            <a:p>
              <a:pPr lvl="1"/>
              <a:r>
                <a:rPr lang="en-US" dirty="0">
                  <a:solidFill>
                    <a:schemeClr val="bg2"/>
                  </a:solidFill>
                </a:rPr>
                <a:t>	</a:t>
              </a:r>
              <a:r>
                <a:rPr lang="en-US" dirty="0">
                  <a:solidFill>
                    <a:schemeClr val="bg2"/>
                  </a:solidFill>
                  <a:hlinkClick r:id="rId8"/>
                </a:rPr>
                <a:t>https://github.com/hashicorp/nomad/tree/master/demo/vagrant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Nomad Cluster (+ Consul + Vagrant)</a:t>
              </a:r>
            </a:p>
            <a:p>
              <a:pPr lvl="1"/>
              <a:r>
                <a:rPr lang="en-US" dirty="0">
                  <a:solidFill>
                    <a:schemeClr val="bg2"/>
                  </a:solidFill>
                </a:rPr>
                <a:t>	</a:t>
              </a:r>
              <a:r>
                <a:rPr lang="en-US" dirty="0">
                  <a:solidFill>
                    <a:schemeClr val="bg2"/>
                  </a:solidFill>
                  <a:hlinkClick r:id="rId9"/>
                </a:rPr>
                <a:t>https://github.com/oribaldi/nomad-cluster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Week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858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NoSQL Databases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Redis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MongoDB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Apache Cassandra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Build Any Image for Any Platform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1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Image creation tool</a:t>
            </a:r>
          </a:p>
          <a:p>
            <a:pPr>
              <a:lnSpc>
                <a:spcPct val="100000"/>
              </a:lnSpc>
            </a:pPr>
            <a:r>
              <a:rPr lang="en-US" dirty="0"/>
              <a:t>Can produce images for multiple platforms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run on all major operating systems</a:t>
            </a:r>
          </a:p>
          <a:p>
            <a:pPr>
              <a:lnSpc>
                <a:spcPct val="100000"/>
              </a:lnSpc>
            </a:pPr>
            <a:r>
              <a:rPr lang="en-US" dirty="0"/>
              <a:t>Installation options – precompiled binaries, source, and others</a:t>
            </a:r>
          </a:p>
          <a:p>
            <a:pPr>
              <a:lnSpc>
                <a:spcPct val="100000"/>
              </a:lnSpc>
            </a:pPr>
            <a:r>
              <a:rPr lang="en-US" dirty="0"/>
              <a:t>Not meant to replace configuration management tools</a:t>
            </a:r>
          </a:p>
          <a:p>
            <a:pPr>
              <a:lnSpc>
                <a:spcPct val="100000"/>
              </a:lnSpc>
            </a:pPr>
            <a:r>
              <a:rPr lang="en-US" dirty="0"/>
              <a:t>Packer can utilize tools like Ansible, Chef, and Puppet</a:t>
            </a:r>
          </a:p>
          <a:p>
            <a:pPr>
              <a:lnSpc>
                <a:spcPct val="100000"/>
              </a:lnSpc>
            </a:pPr>
            <a:r>
              <a:rPr lang="en-US" dirty="0"/>
              <a:t>Advantages – fast deployment, portability, stability, testability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Use cases – CD, Dev/Prod Parity, Appliance/Demo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Packer?</a:t>
            </a:r>
          </a:p>
        </p:txBody>
      </p:sp>
    </p:spTree>
    <p:extLst>
      <p:ext uri="{BB962C8B-B14F-4D97-AF65-F5344CB8AC3E}">
        <p14:creationId xmlns:p14="http://schemas.microsoft.com/office/powerpoint/2010/main" val="409601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Artifacts</a:t>
            </a:r>
            <a:r>
              <a:rPr lang="en-US" dirty="0"/>
              <a:t> are the results of a single build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Builds</a:t>
            </a:r>
            <a:r>
              <a:rPr lang="en-US" dirty="0"/>
              <a:t> are a single tasks that eventually produces and image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Builders </a:t>
            </a:r>
            <a:r>
              <a:rPr lang="en-US" dirty="0"/>
              <a:t>can create a machine image for a single platform</a:t>
            </a:r>
            <a:endParaRPr lang="en-US" b="1" dirty="0"/>
          </a:p>
          <a:p>
            <a:pPr latinLnBrk="0">
              <a:lnSpc>
                <a:spcPct val="100000"/>
              </a:lnSpc>
            </a:pPr>
            <a:r>
              <a:rPr lang="en-US" b="1" dirty="0"/>
              <a:t>Commands </a:t>
            </a:r>
            <a:r>
              <a:rPr lang="en-US" dirty="0"/>
              <a:t>are part of the packer command-line interface</a:t>
            </a:r>
            <a:endParaRPr lang="en-US" b="1" dirty="0"/>
          </a:p>
          <a:p>
            <a:pPr latinLnBrk="0">
              <a:lnSpc>
                <a:spcPct val="100000"/>
              </a:lnSpc>
            </a:pPr>
            <a:r>
              <a:rPr lang="en-US" b="1" dirty="0"/>
              <a:t>Post-processors</a:t>
            </a:r>
            <a:r>
              <a:rPr lang="en-US" dirty="0"/>
              <a:t> are processing the result of a build or another post-processor to produce a new artifact</a:t>
            </a:r>
            <a:endParaRPr lang="en-US" b="1" dirty="0"/>
          </a:p>
          <a:p>
            <a:pPr latinLnBrk="0">
              <a:lnSpc>
                <a:spcPct val="100000"/>
              </a:lnSpc>
            </a:pPr>
            <a:r>
              <a:rPr lang="en-US" b="1" dirty="0"/>
              <a:t>Provisioners </a:t>
            </a:r>
            <a:r>
              <a:rPr lang="en-US" dirty="0"/>
              <a:t>are responsible for installation and configuration of a machine before turned to static image</a:t>
            </a:r>
            <a:endParaRPr lang="en-US" b="1" dirty="0"/>
          </a:p>
          <a:p>
            <a:pPr latinLnBrk="0">
              <a:lnSpc>
                <a:spcPct val="100000"/>
              </a:lnSpc>
            </a:pPr>
            <a:r>
              <a:rPr lang="en-US" b="1" dirty="0"/>
              <a:t>Templates </a:t>
            </a:r>
            <a:r>
              <a:rPr lang="en-US" dirty="0"/>
              <a:t>are files that define one or more builds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182352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Building steps are described in </a:t>
            </a:r>
            <a:r>
              <a:rPr lang="en-US" b="1" dirty="0"/>
              <a:t>JSON</a:t>
            </a:r>
            <a:r>
              <a:rPr lang="en-US" dirty="0"/>
              <a:t> configuration files</a:t>
            </a:r>
          </a:p>
          <a:p>
            <a:pPr>
              <a:lnSpc>
                <a:spcPct val="100000"/>
              </a:lnSpc>
            </a:pPr>
            <a:r>
              <a:rPr lang="en-US" dirty="0"/>
              <a:t>Templates can have: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builders</a:t>
            </a:r>
            <a:r>
              <a:rPr lang="en-US" dirty="0"/>
              <a:t> – required, array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description</a:t>
            </a:r>
            <a:r>
              <a:rPr lang="en-US" dirty="0"/>
              <a:t> – optional, string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min_packer_version</a:t>
            </a:r>
            <a:r>
              <a:rPr lang="en-US" b="1" dirty="0"/>
              <a:t> </a:t>
            </a:r>
            <a:r>
              <a:rPr lang="en-US" dirty="0"/>
              <a:t>– optional, string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post-processors</a:t>
            </a:r>
            <a:r>
              <a:rPr lang="en-US" dirty="0"/>
              <a:t> – optional, array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provisioners</a:t>
            </a:r>
            <a:r>
              <a:rPr lang="en-US" dirty="0"/>
              <a:t> – optional, array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variables</a:t>
            </a:r>
            <a:r>
              <a:rPr lang="en-US" dirty="0"/>
              <a:t> – optional,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 Templates</a:t>
            </a:r>
          </a:p>
        </p:txBody>
      </p:sp>
    </p:spTree>
    <p:extLst>
      <p:ext uri="{BB962C8B-B14F-4D97-AF65-F5344CB8AC3E}">
        <p14:creationId xmlns:p14="http://schemas.microsoft.com/office/powerpoint/2010/main" val="142932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Vault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Your Secrets are Safe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30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7388</TotalTime>
  <Words>1587</Words>
  <Application>Microsoft Office PowerPoint</Application>
  <PresentationFormat>Widescreen</PresentationFormat>
  <Paragraphs>247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Black</vt:lpstr>
      <vt:lpstr>Calibri</vt:lpstr>
      <vt:lpstr>Consolas</vt:lpstr>
      <vt:lpstr>Wingdings</vt:lpstr>
      <vt:lpstr>Wingdings 2</vt:lpstr>
      <vt:lpstr>1_SoftUni3_1</vt:lpstr>
      <vt:lpstr>Additional Tools</vt:lpstr>
      <vt:lpstr>Table of Contents</vt:lpstr>
      <vt:lpstr>PowerPoint Presentation</vt:lpstr>
      <vt:lpstr>What We Covered</vt:lpstr>
      <vt:lpstr>PowerPoint Presentation</vt:lpstr>
      <vt:lpstr>What is Packer?</vt:lpstr>
      <vt:lpstr>Packer Terminology</vt:lpstr>
      <vt:lpstr>Packer Templates</vt:lpstr>
      <vt:lpstr>PowerPoint Presentation</vt:lpstr>
      <vt:lpstr>What is Vault?</vt:lpstr>
      <vt:lpstr>Key Features</vt:lpstr>
      <vt:lpstr>Use Cases</vt:lpstr>
      <vt:lpstr>Vault Glossary</vt:lpstr>
      <vt:lpstr>Vault Glossary</vt:lpstr>
      <vt:lpstr>PowerPoint Presentation</vt:lpstr>
      <vt:lpstr>PowerPoint Presentation</vt:lpstr>
      <vt:lpstr>What is Consul?</vt:lpstr>
      <vt:lpstr>Key Features</vt:lpstr>
      <vt:lpstr>Consul Glossary</vt:lpstr>
      <vt:lpstr>Consul Glossary</vt:lpstr>
      <vt:lpstr>PowerPoint Presentation</vt:lpstr>
      <vt:lpstr>PowerPoint Presentation</vt:lpstr>
      <vt:lpstr>What is Nomad?</vt:lpstr>
      <vt:lpstr>Key Features</vt:lpstr>
      <vt:lpstr>Use Cases</vt:lpstr>
      <vt:lpstr>Nomad Glossary</vt:lpstr>
      <vt:lpstr>Nomad Glossary</vt:lpstr>
      <vt:lpstr>PowerPoint Presentation</vt:lpstr>
      <vt:lpstr>Resources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Dimitar</cp:lastModifiedBy>
  <cp:revision>316</cp:revision>
  <dcterms:created xsi:type="dcterms:W3CDTF">2018-05-23T13:08:44Z</dcterms:created>
  <dcterms:modified xsi:type="dcterms:W3CDTF">2019-01-11T15:15:18Z</dcterms:modified>
</cp:coreProperties>
</file>