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74" r:id="rId2"/>
    <p:sldId id="276" r:id="rId3"/>
    <p:sldId id="411" r:id="rId4"/>
    <p:sldId id="394" r:id="rId5"/>
    <p:sldId id="561" r:id="rId6"/>
    <p:sldId id="611" r:id="rId7"/>
    <p:sldId id="626" r:id="rId8"/>
    <p:sldId id="633" r:id="rId9"/>
    <p:sldId id="595" r:id="rId10"/>
    <p:sldId id="564" r:id="rId11"/>
    <p:sldId id="625" r:id="rId12"/>
    <p:sldId id="628" r:id="rId13"/>
    <p:sldId id="632" r:id="rId14"/>
    <p:sldId id="566" r:id="rId15"/>
    <p:sldId id="553" r:id="rId16"/>
    <p:sldId id="630" r:id="rId17"/>
    <p:sldId id="634" r:id="rId18"/>
    <p:sldId id="631" r:id="rId19"/>
    <p:sldId id="559" r:id="rId20"/>
    <p:sldId id="560" r:id="rId21"/>
    <p:sldId id="401" r:id="rId22"/>
    <p:sldId id="490" r:id="rId23"/>
    <p:sldId id="491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11"/>
            <p14:sldId id="394"/>
          </p14:sldIdLst>
        </p14:section>
        <p14:section name="Part 1 - Puppet" id="{89EC7569-02BA-4FD8-8BBC-C9FC4544C6BD}">
          <p14:sldIdLst>
            <p14:sldId id="561"/>
            <p14:sldId id="611"/>
            <p14:sldId id="626"/>
            <p14:sldId id="633"/>
            <p14:sldId id="595"/>
          </p14:sldIdLst>
        </p14:section>
        <p14:section name="Part 2 - Chef" id="{5C3F0938-570A-4D1F-A9F5-9E5A781E52F6}">
          <p14:sldIdLst>
            <p14:sldId id="564"/>
            <p14:sldId id="625"/>
            <p14:sldId id="628"/>
            <p14:sldId id="632"/>
            <p14:sldId id="566"/>
          </p14:sldIdLst>
        </p14:section>
        <p14:section name="Part 3 - Salt" id="{32574E4C-162E-41BF-B7C0-3BD654BA9237}">
          <p14:sldIdLst>
            <p14:sldId id="553"/>
            <p14:sldId id="630"/>
            <p14:sldId id="634"/>
            <p14:sldId id="631"/>
            <p14:sldId id="559"/>
          </p14:sldIdLst>
        </p14:section>
        <p14:section name="Conclusion" id="{10E03AB1-9AA8-4E86-9A64-D741901E50A2}">
          <p14:sldIdLst>
            <p14:sldId id="560"/>
            <p14:sldId id="401"/>
            <p14:sldId id="490"/>
            <p14:sldId id="49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20" autoAdjust="0"/>
  </p:normalViewPr>
  <p:slideViewPr>
    <p:cSldViewPr snapToGrid="0" showGuides="1">
      <p:cViewPr varScale="1">
        <p:scale>
          <a:sx n="90" d="100"/>
          <a:sy n="90" d="100"/>
        </p:scale>
        <p:origin x="1284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8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584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71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33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630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82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ermarket.chef.io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altstack.com/en/latest/topics/tutorials/index.html" TargetMode="External"/><Relationship Id="rId3" Type="http://schemas.openxmlformats.org/officeDocument/2006/relationships/hyperlink" Target="https://puppet.com/docs/puppet/6.1/puppet_index.html" TargetMode="External"/><Relationship Id="rId7" Type="http://schemas.openxmlformats.org/officeDocument/2006/relationships/hyperlink" Target="https://docs.saltstack.com/en/lates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chef.io/" TargetMode="External"/><Relationship Id="rId5" Type="http://schemas.openxmlformats.org/officeDocument/2006/relationships/hyperlink" Target="https://docs.chef.io/" TargetMode="External"/><Relationship Id="rId4" Type="http://schemas.openxmlformats.org/officeDocument/2006/relationships/hyperlink" Target="https://learn.puppet.com/category/self-paced-training" TargetMode="External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ge.puppet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8" y="1989348"/>
            <a:ext cx="4769719" cy="267454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Puppet, Chef, and Salt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Solutions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Chef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Solution for infrastructure and application automation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Instructions are written in Ruby DSL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Master-agent model, pull-based approach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Server portion can be installed only on Linux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Management part can be installed on Linux/macOS/Windows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Client can be installed on Linux/Unix/Windows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You can reuse the expertise of the community:</a:t>
            </a:r>
          </a:p>
          <a:p>
            <a:pPr marL="609219" lvl="1" indent="0" latinLnBrk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https://supermarket.chef.io/</a:t>
            </a:r>
            <a:r>
              <a:rPr lang="en-US" dirty="0"/>
              <a:t> </a:t>
            </a:r>
          </a:p>
          <a:p>
            <a:pPr latinLnBrk="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64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Chef workstation </a:t>
            </a:r>
            <a:r>
              <a:rPr lang="en-US" dirty="0"/>
              <a:t>is the point where users can author and test cookbooks and interact with the Chef server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Chef client nodes </a:t>
            </a:r>
            <a:r>
              <a:rPr lang="en-US" dirty="0"/>
              <a:t>are the machines that are managed by Chef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Chef client </a:t>
            </a:r>
            <a:r>
              <a:rPr lang="en-US" dirty="0"/>
              <a:t>is installed on each node and is used to configure the node to its desired state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Chef server </a:t>
            </a:r>
            <a:r>
              <a:rPr lang="en-US" dirty="0"/>
              <a:t>acts as a hub for cookbooks, policies, and metadata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Nodes use the Chef client to ask the Chef server for configuration details, such as recipes, templates, and file distributions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Workflow</a:t>
            </a:r>
          </a:p>
        </p:txBody>
      </p:sp>
    </p:spTree>
    <p:extLst>
      <p:ext uri="{BB962C8B-B14F-4D97-AF65-F5344CB8AC3E}">
        <p14:creationId xmlns:p14="http://schemas.microsoft.com/office/powerpoint/2010/main" val="39987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Resource</a:t>
            </a:r>
            <a:r>
              <a:rPr lang="en-US" dirty="0"/>
              <a:t> is a statement of configuration policy that describes the desired state for a configuration item, declares the steps needed, artifact type, and set of properties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Recipes</a:t>
            </a:r>
            <a:r>
              <a:rPr lang="en-US" dirty="0"/>
              <a:t> specify the resources to use and the order in which they are to be applied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Cookbooks</a:t>
            </a:r>
            <a:r>
              <a:rPr lang="en-US" dirty="0"/>
              <a:t> are the fundamental unit of configuration and policy distribution. They define a scenario and contain everything that is required to support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115381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7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 err="1">
                <a:solidFill>
                  <a:schemeClr val="bg1"/>
                </a:solidFill>
              </a:rPr>
              <a:t>SlatStack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Infrastructure management solution that can be used for data-driven orchestration, remote execution, and configuration management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Management instructions are written in YAML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Two operation modes – with agents (minions) and agent-less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Linux/Unix/Windows are both supported as minions and masters</a:t>
            </a:r>
          </a:p>
          <a:p>
            <a:pPr latinLnBrk="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994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Salt master </a:t>
            </a:r>
            <a:r>
              <a:rPr lang="en-US" dirty="0"/>
              <a:t>is the machine that controls the infrastructure and dictates policies for the servers it manages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Master operates both as a </a:t>
            </a:r>
            <a:r>
              <a:rPr lang="en-US" b="1" dirty="0"/>
              <a:t>repository </a:t>
            </a:r>
            <a:r>
              <a:rPr lang="en-US" dirty="0"/>
              <a:t>for </a:t>
            </a:r>
            <a:r>
              <a:rPr lang="en-US" b="1" dirty="0"/>
              <a:t>configuration data </a:t>
            </a:r>
            <a:r>
              <a:rPr lang="en-US" dirty="0"/>
              <a:t>and as the </a:t>
            </a:r>
            <a:r>
              <a:rPr lang="en-US" b="1" dirty="0"/>
              <a:t>control center </a:t>
            </a:r>
            <a:r>
              <a:rPr lang="en-US" dirty="0"/>
              <a:t>that initiates </a:t>
            </a:r>
            <a:r>
              <a:rPr lang="en-US" b="1" dirty="0"/>
              <a:t>remote commands </a:t>
            </a:r>
            <a:r>
              <a:rPr lang="en-US" dirty="0"/>
              <a:t>and ensures the </a:t>
            </a:r>
            <a:r>
              <a:rPr lang="en-US" b="1" dirty="0"/>
              <a:t>state</a:t>
            </a:r>
            <a:r>
              <a:rPr lang="en-US" dirty="0"/>
              <a:t> of your other machines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Servers that Salt manages are called </a:t>
            </a:r>
            <a:r>
              <a:rPr lang="en-US" b="1" dirty="0"/>
              <a:t>minions</a:t>
            </a:r>
            <a:endParaRPr lang="en-US" dirty="0"/>
          </a:p>
          <a:p>
            <a:pPr latinLnBrk="0">
              <a:lnSpc>
                <a:spcPct val="100000"/>
              </a:lnSpc>
            </a:pPr>
            <a:r>
              <a:rPr lang="en-US" dirty="0"/>
              <a:t>Minions are responsible for </a:t>
            </a:r>
            <a:r>
              <a:rPr lang="en-US" b="1" dirty="0"/>
              <a:t>executing the instructions </a:t>
            </a:r>
            <a:r>
              <a:rPr lang="en-US" dirty="0"/>
              <a:t>sent by the master, </a:t>
            </a:r>
            <a:r>
              <a:rPr lang="en-US" b="1" dirty="0"/>
              <a:t>reporting</a:t>
            </a:r>
            <a:r>
              <a:rPr lang="en-US" dirty="0"/>
              <a:t> on the success of jobs, and </a:t>
            </a:r>
            <a:r>
              <a:rPr lang="en-US" b="1" dirty="0"/>
              <a:t>providing data </a:t>
            </a:r>
            <a:r>
              <a:rPr lang="en-US" dirty="0"/>
              <a:t>about the underlying host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Workflow</a:t>
            </a:r>
          </a:p>
        </p:txBody>
      </p:sp>
    </p:spTree>
    <p:extLst>
      <p:ext uri="{BB962C8B-B14F-4D97-AF65-F5344CB8AC3E}">
        <p14:creationId xmlns:p14="http://schemas.microsoft.com/office/powerpoint/2010/main" val="14998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Execution modules </a:t>
            </a:r>
            <a:r>
              <a:rPr lang="en-US" dirty="0"/>
              <a:t>are sets of related </a:t>
            </a:r>
            <a:r>
              <a:rPr lang="en-US" b="1" dirty="0"/>
              <a:t>functions</a:t>
            </a:r>
            <a:r>
              <a:rPr lang="en-US" dirty="0"/>
              <a:t> that perform work on minions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 configuration management portion of Salt is primarily implemented using the </a:t>
            </a:r>
            <a:r>
              <a:rPr lang="en-US" b="1" dirty="0"/>
              <a:t>state</a:t>
            </a:r>
            <a:r>
              <a:rPr lang="en-US" dirty="0"/>
              <a:t> system, which uses </a:t>
            </a:r>
            <a:r>
              <a:rPr lang="en-US" b="1" dirty="0"/>
              <a:t>state modules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Salt </a:t>
            </a:r>
            <a:r>
              <a:rPr lang="en-US" b="1" dirty="0"/>
              <a:t>formulas</a:t>
            </a:r>
            <a:r>
              <a:rPr lang="en-US" dirty="0"/>
              <a:t> are </a:t>
            </a:r>
            <a:r>
              <a:rPr lang="en-US" b="1" dirty="0"/>
              <a:t>sets of state module calls</a:t>
            </a:r>
            <a:r>
              <a:rPr lang="en-US" dirty="0"/>
              <a:t>, arranged with the aim of producing a certain result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Configuration management is handled by </a:t>
            </a:r>
            <a:r>
              <a:rPr lang="en-US" b="1" dirty="0"/>
              <a:t>SLS files</a:t>
            </a:r>
            <a:r>
              <a:rPr lang="en-US" dirty="0"/>
              <a:t>, written in </a:t>
            </a:r>
            <a:r>
              <a:rPr lang="en-US" b="1" dirty="0"/>
              <a:t>YAML</a:t>
            </a:r>
            <a:r>
              <a:rPr lang="en-US" dirty="0"/>
              <a:t>, that describe how a system should look once the formula has been applied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Salt </a:t>
            </a:r>
            <a:r>
              <a:rPr lang="en-US" b="1" dirty="0"/>
              <a:t>grains</a:t>
            </a:r>
            <a:r>
              <a:rPr lang="en-US" dirty="0"/>
              <a:t> are pieces of information, gathered by and maintained by a minion, primarily concerning its underlying host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38526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7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Puppet by Puppet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Chef by Chef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Salt by </a:t>
            </a:r>
            <a:r>
              <a:rPr lang="en-US" dirty="0" err="1"/>
              <a:t>SaltStack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04321"/>
            <a:ext cx="8553003" cy="5301720"/>
            <a:chOff x="472011" y="1495108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9510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2400" dirty="0">
                <a:solidFill>
                  <a:schemeClr val="bg2"/>
                </a:solidFill>
              </a:endParaRP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Puppet  Documentation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  <a:hlinkClick r:id="rId3"/>
                </a:rPr>
                <a:t>https://puppet.com/docs/puppet/6.1/puppet_index.html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Puppet Self-paced Training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  <a:hlinkClick r:id="rId4"/>
                </a:rPr>
                <a:t>https://learn.puppet.com/category/self-paced-training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Chef Documentation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  <a:hlinkClick r:id="rId5"/>
                </a:rPr>
                <a:t>https://docs.chef.io/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Chef Learn Portal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  <a:hlinkClick r:id="rId6"/>
                </a:rPr>
                <a:t>https://learn.chef.io/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Salt Documentation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  <a:hlinkClick r:id="rId7"/>
                </a:rPr>
                <a:t>https://docs.saltstack.com/en/latest/</a:t>
              </a:r>
              <a:endParaRPr lang="en-US" dirty="0">
                <a:solidFill>
                  <a:schemeClr val="bg2"/>
                </a:solidFill>
              </a:endParaRPr>
            </a:p>
            <a:p>
              <a:pPr lvl="1"/>
              <a:r>
                <a:rPr lang="en-US" sz="2400" dirty="0">
                  <a:solidFill>
                    <a:schemeClr val="bg2"/>
                  </a:solidFill>
                </a:rPr>
                <a:t>Salt Tutorials</a:t>
              </a:r>
            </a:p>
            <a:p>
              <a:pPr lvl="1"/>
              <a:r>
                <a:rPr lang="en-US" dirty="0">
                  <a:solidFill>
                    <a:schemeClr val="bg2"/>
                  </a:solidFill>
                  <a:hlinkClick r:id="rId8"/>
                </a:rPr>
                <a:t>https://docs.saltstack.com/en/latest/topics/tutorials/index.html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7285" y="1200163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" y="2317266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3088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4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112" y="4510112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bg2"/>
                </a:solidFill>
              </a:rPr>
              <a:t>СофтУни диамантени партньори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52" y="3048001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4261" y="1253342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3" y="1297094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73" y="3265920"/>
            <a:ext cx="1467096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9" y="2707943"/>
            <a:ext cx="2123136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32" y="2312861"/>
            <a:ext cx="3051512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Week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858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Packer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Vault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Consul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Nomad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Puppet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Puppet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Solution for automatization of provisioning, configuration, and management of server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Configurations are written in Ruby DSL and Embedded Ruby</a:t>
            </a:r>
          </a:p>
          <a:p>
            <a:pPr>
              <a:lnSpc>
                <a:spcPct val="100000"/>
              </a:lnSpc>
            </a:pPr>
            <a:r>
              <a:rPr lang="en-US" dirty="0"/>
              <a:t>Based on master-agent model</a:t>
            </a:r>
          </a:p>
          <a:p>
            <a:pPr>
              <a:lnSpc>
                <a:spcPct val="100000"/>
              </a:lnSpc>
            </a:pPr>
            <a:r>
              <a:rPr lang="en-US" dirty="0"/>
              <a:t>Masters can run on Linux/Unix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Agents support Linux/Unix/Windows</a:t>
            </a:r>
          </a:p>
          <a:p>
            <a:pPr>
              <a:lnSpc>
                <a:spcPct val="100000"/>
              </a:lnSpc>
            </a:pPr>
            <a:r>
              <a:rPr lang="en-US" dirty="0"/>
              <a:t>Can be extended with modules – own or 3</a:t>
            </a:r>
            <a:r>
              <a:rPr lang="en-US" baseline="30000" dirty="0"/>
              <a:t>rd</a:t>
            </a:r>
            <a:r>
              <a:rPr lang="en-US" dirty="0"/>
              <a:t> party: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https://forge.puppet.com/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960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/>
              <a:t>agent node </a:t>
            </a:r>
            <a:r>
              <a:rPr lang="en-US" dirty="0"/>
              <a:t>sends facts to the master and requests a catalog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master compiles </a:t>
            </a:r>
            <a:r>
              <a:rPr lang="en-US" dirty="0"/>
              <a:t>and </a:t>
            </a:r>
            <a:r>
              <a:rPr lang="en-US" b="1" dirty="0"/>
              <a:t>returns</a:t>
            </a:r>
            <a:r>
              <a:rPr lang="en-US" dirty="0"/>
              <a:t> the node’s catalog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agent applies </a:t>
            </a:r>
            <a:r>
              <a:rPr lang="en-US" dirty="0"/>
              <a:t>the catalog to the node by checking each resource the catalog describes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If the agent finds resources that are not in their desired state, it makes the changes necessary to correct them</a:t>
            </a:r>
          </a:p>
          <a:p>
            <a:pPr latinLnBrk="0">
              <a:lnSpc>
                <a:spcPct val="100000"/>
              </a:lnSpc>
            </a:pPr>
            <a:r>
              <a:rPr lang="en-US" dirty="0"/>
              <a:t>The agent sends a report back to the master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20547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0" y="1151122"/>
            <a:ext cx="11886585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en-US" b="1" dirty="0"/>
              <a:t>Resources</a:t>
            </a:r>
            <a:r>
              <a:rPr lang="en-US" dirty="0"/>
              <a:t> are the fundamental unit for modeling system configurations. Each resource describes some aspect of a system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en-US" dirty="0"/>
          </a:p>
          <a:p>
            <a:pPr latinLnBrk="0">
              <a:lnSpc>
                <a:spcPct val="100000"/>
              </a:lnSpc>
            </a:pPr>
            <a:endParaRPr lang="en-US" dirty="0"/>
          </a:p>
          <a:p>
            <a:pPr latinLnBrk="0">
              <a:lnSpc>
                <a:spcPct val="100000"/>
              </a:lnSpc>
            </a:pPr>
            <a:r>
              <a:rPr lang="en-US" b="1" dirty="0"/>
              <a:t>Manifests</a:t>
            </a:r>
            <a:r>
              <a:rPr lang="en-US" dirty="0"/>
              <a:t> are files that contain set of instructions to be executed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Classes</a:t>
            </a:r>
            <a:r>
              <a:rPr lang="en-US" dirty="0"/>
              <a:t> are code blocks that can be called in a code elsewhere</a:t>
            </a:r>
          </a:p>
          <a:p>
            <a:pPr latinLnBrk="0">
              <a:lnSpc>
                <a:spcPct val="100000"/>
              </a:lnSpc>
            </a:pPr>
            <a:r>
              <a:rPr lang="en-US" b="1" dirty="0"/>
              <a:t>Modules</a:t>
            </a:r>
            <a:r>
              <a:rPr lang="en-US" dirty="0"/>
              <a:t> are collections of manifests and data (facts, files)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A8B10-82F5-4C5A-8995-BA9C2BFFF518}"/>
              </a:ext>
            </a:extLst>
          </p:cNvPr>
          <p:cNvSpPr txBox="1"/>
          <p:nvPr/>
        </p:nvSpPr>
        <p:spPr>
          <a:xfrm>
            <a:off x="619742" y="2806996"/>
            <a:ext cx="10952516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&lt;TYPE&gt; { '&lt;TITLE&gt;':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  &lt;ATTRIBUTE&gt; =&gt; &lt;VALUE&gt;,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50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See It in 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 in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38650" y="1365264"/>
            <a:ext cx="3421503" cy="2550504"/>
            <a:chOff x="4438650" y="1365264"/>
            <a:chExt cx="3421503" cy="25505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878" y="1365264"/>
              <a:ext cx="2482243" cy="255050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81992" y="2150023"/>
              <a:ext cx="2078161" cy="12789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720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defRPr>
              </a:lvl1pPr>
            </a:lstStyle>
            <a:p>
              <a:r>
                <a:rPr lang="en-US" sz="6600" dirty="0">
                  <a:solidFill>
                    <a:schemeClr val="bg1">
                      <a:lumMod val="40000"/>
                      <a:lumOff val="60000"/>
                    </a:schemeClr>
                  </a:solidFill>
                </a:rPr>
                <a:t>Ops</a:t>
              </a:r>
              <a:endParaRPr lang="bg-BG" sz="6600" dirty="0">
                <a:solidFill>
                  <a:schemeClr val="bg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38650" y="1791373"/>
              <a:ext cx="2009745" cy="133533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66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Dev</a:t>
              </a:r>
              <a:endParaRPr lang="bg-BG" sz="66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06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7530</TotalTime>
  <Words>1133</Words>
  <Application>Microsoft Office PowerPoint</Application>
  <PresentationFormat>Widescreen</PresentationFormat>
  <Paragraphs>173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Wingdings</vt:lpstr>
      <vt:lpstr>Wingdings 2</vt:lpstr>
      <vt:lpstr>1_SoftUni3_1</vt:lpstr>
      <vt:lpstr>Configuration Management Solutions</vt:lpstr>
      <vt:lpstr>Table of Contents</vt:lpstr>
      <vt:lpstr>PowerPoint Presentation</vt:lpstr>
      <vt:lpstr>What We Covered</vt:lpstr>
      <vt:lpstr>PowerPoint Presentation</vt:lpstr>
      <vt:lpstr>Introduction</vt:lpstr>
      <vt:lpstr>Workflow</vt:lpstr>
      <vt:lpstr>Artifacts</vt:lpstr>
      <vt:lpstr>PowerPoint Presentation</vt:lpstr>
      <vt:lpstr>PowerPoint Presentation</vt:lpstr>
      <vt:lpstr>Introduction</vt:lpstr>
      <vt:lpstr>Components and Workflow</vt:lpstr>
      <vt:lpstr>Artifacts</vt:lpstr>
      <vt:lpstr>PowerPoint Presentation</vt:lpstr>
      <vt:lpstr>PowerPoint Presentation</vt:lpstr>
      <vt:lpstr>Introduction</vt:lpstr>
      <vt:lpstr>Components and Workflow</vt:lpstr>
      <vt:lpstr>Artifacts</vt:lpstr>
      <vt:lpstr>PowerPoint Presentation</vt:lpstr>
      <vt:lpstr>Resources</vt:lpstr>
      <vt:lpstr>PowerPoint Presentation</vt:lpstr>
      <vt:lpstr>СофтУни диамантени партньори</vt:lpstr>
      <vt:lpstr>СофтУни диамантени партньори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Dimitar</cp:lastModifiedBy>
  <cp:revision>348</cp:revision>
  <dcterms:created xsi:type="dcterms:W3CDTF">2018-05-23T13:08:44Z</dcterms:created>
  <dcterms:modified xsi:type="dcterms:W3CDTF">2019-01-18T15:29:11Z</dcterms:modified>
</cp:coreProperties>
</file>