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6" r:id="rId3"/>
    <p:sldId id="564" r:id="rId4"/>
    <p:sldId id="563" r:id="rId5"/>
    <p:sldId id="663" r:id="rId6"/>
    <p:sldId id="742" r:id="rId7"/>
    <p:sldId id="741" r:id="rId8"/>
    <p:sldId id="654" r:id="rId9"/>
    <p:sldId id="749" r:id="rId10"/>
    <p:sldId id="576" r:id="rId11"/>
    <p:sldId id="349" r:id="rId12"/>
    <p:sldId id="560" r:id="rId13"/>
    <p:sldId id="401" r:id="rId14"/>
    <p:sldId id="490" r:id="rId15"/>
    <p:sldId id="491" r:id="rId16"/>
    <p:sldId id="4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Recap" id="{977036B2-DBE2-4EB1-A1EC-03153075435B}">
          <p14:sldIdLst>
            <p14:sldId id="564"/>
            <p14:sldId id="563"/>
            <p14:sldId id="663"/>
            <p14:sldId id="742"/>
          </p14:sldIdLst>
        </p14:section>
        <p14:section name="Part 1 - Try to Solve a Case" id="{89EC7569-02BA-4FD8-8BBC-C9FC4544C6BD}">
          <p14:sldIdLst>
            <p14:sldId id="741"/>
            <p14:sldId id="654"/>
            <p14:sldId id="749"/>
            <p14:sldId id="576"/>
          </p14:sldIdLst>
        </p14:section>
        <p14:section name="Conclusion" id="{10E03AB1-9AA8-4E86-9A64-D741901E50A2}">
          <p14:sldIdLst>
            <p14:sldId id="349"/>
            <p14:sldId id="560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4" d="100"/>
          <a:sy n="104" d="100"/>
        </p:scale>
        <p:origin x="72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334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4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008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441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4733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q.com/articles/scaling-docker-with-kubernetes" TargetMode="External"/><Relationship Id="rId3" Type="http://schemas.openxmlformats.org/officeDocument/2006/relationships/hyperlink" Target="https://medium.com/hootsuite-engineering/building-docker-images-inside-kubernetes-42c6af855f25" TargetMode="External"/><Relationship Id="rId7" Type="http://schemas.openxmlformats.org/officeDocument/2006/relationships/hyperlink" Target="https://github.com/nkhare/k8s-cicd-webina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o.digitalocean.com/cicd-on-k8s" TargetMode="External"/><Relationship Id="rId5" Type="http://schemas.openxmlformats.org/officeDocument/2006/relationships/hyperlink" Target="https://crondev.com/elk-stack-kubernetes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github.com/genuinetools/img" TargetMode="External"/><Relationship Id="rId9" Type="http://schemas.openxmlformats.org/officeDocument/2006/relationships/hyperlink" Target="https://github.com/jenkinsci/kubernetes-plugi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8" y="1989348"/>
            <a:ext cx="4769719" cy="267454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and Exam Preparation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304" y="4704825"/>
            <a:ext cx="11914632" cy="768084"/>
          </a:xfrm>
        </p:spPr>
        <p:txBody>
          <a:bodyPr/>
          <a:lstStyle/>
          <a:p>
            <a:r>
              <a:rPr lang="en-US" dirty="0"/>
              <a:t>Practice: </a:t>
            </a:r>
            <a:r>
              <a:rPr lang="en-US" sz="5400" dirty="0"/>
              <a:t>Now let’s try to solve it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</a:rPr>
                <a:t>We learnt several new tools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</a:rPr>
                <a:t>Each one covering one or more areas of DevOps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</a:rPr>
                <a:t>For sure we know a thing or two about each tool now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</a:rPr>
                <a:t>Furthermore we can make them work for us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</a:rPr>
                <a:t>And at the end we managed to combine all or most of the tools together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</a:rPr>
                <a:t>And saw in a lab environment how a “real” scenario can be handled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endParaRPr lang="en-US" sz="2400" dirty="0">
                <a:solidFill>
                  <a:schemeClr val="bg2"/>
                </a:solidFill>
              </a:endParaRP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</a:rPr>
                <a:t>… and of course this is just a step of the DevOps journey </a:t>
              </a:r>
              <a:r>
                <a:rPr lang="en-US" sz="2400" dirty="0">
                  <a:solidFill>
                    <a:schemeClr val="bg2"/>
                  </a:solidFill>
                  <a:sym typeface="Wingdings" panose="05000000000000000000" pitchFamily="2" charset="2"/>
                </a:rPr>
                <a:t></a:t>
              </a:r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41276" y="1249898"/>
            <a:ext cx="11909448" cy="5301720"/>
            <a:chOff x="472011" y="1508786"/>
            <a:chExt cx="5068589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5068589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2"/>
                  </a:solidFill>
                </a:rPr>
                <a:t>Building Docker Images inside Kubernetes</a:t>
              </a:r>
            </a:p>
            <a:p>
              <a:pPr lvl="1"/>
              <a:r>
                <a:rPr lang="pt-BR" sz="2000" dirty="0">
                  <a:solidFill>
                    <a:schemeClr val="bg2"/>
                  </a:solidFill>
                  <a:hlinkClick r:id="rId3"/>
                </a:rPr>
                <a:t>https://medium.com/hootsuite-engineering/building-docker-images-inside-kubernetes-42c6af855f25</a:t>
              </a:r>
              <a:r>
                <a:rPr lang="pt-BR" sz="2000" dirty="0">
                  <a:solidFill>
                    <a:schemeClr val="bg2"/>
                  </a:solidFill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2"/>
                  </a:solidFill>
                </a:rPr>
                <a:t>IMG: OCI compatible container builder</a:t>
              </a:r>
            </a:p>
            <a:p>
              <a:pPr lvl="1"/>
              <a:r>
                <a:rPr lang="pt-BR" sz="2000" dirty="0">
                  <a:solidFill>
                    <a:schemeClr val="bg2"/>
                  </a:solidFill>
                  <a:hlinkClick r:id="rId4"/>
                </a:rPr>
                <a:t>https://github.com/genuinetools/img</a:t>
              </a:r>
              <a:r>
                <a:rPr lang="pt-BR" sz="2000" dirty="0">
                  <a:solidFill>
                    <a:schemeClr val="bg2"/>
                  </a:solidFill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2"/>
                  </a:solidFill>
                </a:rPr>
                <a:t>ELK Stack on Kubernetes</a:t>
              </a:r>
            </a:p>
            <a:p>
              <a:pPr lvl="1"/>
              <a:r>
                <a:rPr lang="pt-BR" sz="2000" dirty="0">
                  <a:solidFill>
                    <a:schemeClr val="bg2"/>
                  </a:solidFill>
                  <a:hlinkClick r:id="rId5"/>
                </a:rPr>
                <a:t>https://crondev.com/elk-stack-kubernetes/</a:t>
              </a:r>
              <a:r>
                <a:rPr lang="pt-BR" sz="2000" dirty="0">
                  <a:solidFill>
                    <a:schemeClr val="bg2"/>
                  </a:solidFill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2"/>
                  </a:solidFill>
                </a:rPr>
                <a:t>DigitalOcean: CI/CD with Kubernetes Webinar Series</a:t>
              </a:r>
            </a:p>
            <a:p>
              <a:pPr lvl="1"/>
              <a:r>
                <a:rPr lang="pt-BR" sz="2000" dirty="0">
                  <a:solidFill>
                    <a:schemeClr val="bg2"/>
                  </a:solidFill>
                  <a:hlinkClick r:id="rId6"/>
                </a:rPr>
                <a:t>https://go.digitalocean.com/cicd-on-k8s</a:t>
              </a:r>
              <a:r>
                <a:rPr lang="pt-BR" sz="2000" dirty="0">
                  <a:solidFill>
                    <a:schemeClr val="bg2"/>
                  </a:solidFill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2"/>
                  </a:solidFill>
                </a:rPr>
                <a:t>DigitalOcean: CI/CD with Kubernetes Webinar Series (GitHub)</a:t>
              </a:r>
            </a:p>
            <a:p>
              <a:pPr lvl="1"/>
              <a:r>
                <a:rPr lang="pt-BR" sz="2000" dirty="0">
                  <a:solidFill>
                    <a:schemeClr val="bg2"/>
                  </a:solidFill>
                  <a:hlinkClick r:id="rId7"/>
                </a:rPr>
                <a:t>https://github.com/nkhare/k8s-cicd-webinars</a:t>
              </a:r>
              <a:r>
                <a:rPr lang="pt-BR" sz="2000" dirty="0">
                  <a:solidFill>
                    <a:schemeClr val="bg2"/>
                  </a:solidFill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2"/>
                  </a:solidFill>
                </a:rPr>
                <a:t>Scaling Docker with Kubernetes</a:t>
              </a:r>
            </a:p>
            <a:p>
              <a:pPr lvl="1"/>
              <a:r>
                <a:rPr lang="pt-BR" sz="2000" dirty="0">
                  <a:solidFill>
                    <a:schemeClr val="bg2"/>
                  </a:solidFill>
                  <a:hlinkClick r:id="rId8"/>
                </a:rPr>
                <a:t>https://www.infoq.com/articles/scaling-docker-with-kubernetes</a:t>
              </a:r>
              <a:r>
                <a:rPr lang="pt-BR" sz="2000" dirty="0">
                  <a:solidFill>
                    <a:schemeClr val="bg2"/>
                  </a:solidFill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2"/>
                  </a:solidFill>
                </a:rPr>
                <a:t>Jenkins Kubernetes Plugin</a:t>
              </a:r>
            </a:p>
            <a:p>
              <a:pPr lvl="1"/>
              <a:r>
                <a:rPr lang="pt-BR" sz="2000" dirty="0">
                  <a:solidFill>
                    <a:schemeClr val="bg2"/>
                  </a:solidFill>
                  <a:hlinkClick r:id="rId9"/>
                </a:rPr>
                <a:t>https://github.com/jenkinsci/kubernetes-plugin</a:t>
              </a:r>
              <a:r>
                <a:rPr lang="pt-BR" sz="20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 latinLnBrk="0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 latinLnBrk="0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latinLnBrk="0"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 latinLnBrk="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 latinLnBrk="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 latinLnBrk="0"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623961" cy="47959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Recap </a:t>
            </a:r>
          </a:p>
          <a:p>
            <a:pPr>
              <a:lnSpc>
                <a:spcPct val="100000"/>
              </a:lnSpc>
            </a:pPr>
            <a:r>
              <a:rPr lang="en-US" dirty="0"/>
              <a:t>Practice or exam simulation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(all) the pieces together</a:t>
            </a:r>
          </a:p>
          <a:p>
            <a:pPr>
              <a:lnSpc>
                <a:spcPct val="100000"/>
              </a:lnSpc>
            </a:pPr>
            <a:r>
              <a:rPr lang="en-US" dirty="0"/>
              <a:t>Discussion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DOF Module 7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6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Solutions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ELK / Elastic Stack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Elasticsearch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Logstash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Kibana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Beats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/>
              <a:t>ELK and Docker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We Covered So Far?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HashiCorp</a:t>
            </a:r>
            <a:r>
              <a:rPr lang="en-US" dirty="0"/>
              <a:t>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(Vagrant +) Packer, Terraform, Vault, Consul, Nomad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</a:t>
            </a:r>
          </a:p>
          <a:p>
            <a:pPr>
              <a:lnSpc>
                <a:spcPct val="100000"/>
              </a:lnSpc>
            </a:pPr>
            <a:r>
              <a:rPr lang="en-US" dirty="0"/>
              <a:t>Chef, Puppet, and Salt</a:t>
            </a:r>
          </a:p>
          <a:p>
            <a:pPr>
              <a:lnSpc>
                <a:spcPct val="100000"/>
              </a:lnSpc>
            </a:pPr>
            <a:r>
              <a:rPr lang="en-US" dirty="0"/>
              <a:t>Some NoSQL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Redis, MongoDB, and Cassandra</a:t>
            </a:r>
          </a:p>
          <a:p>
            <a:pPr>
              <a:lnSpc>
                <a:spcPct val="100000"/>
              </a:lnSpc>
            </a:pPr>
            <a:r>
              <a:rPr lang="en-US" dirty="0"/>
              <a:t>Elastic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Elasticsearch, Logstash, Kibana, and Beats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to 7</a:t>
            </a:r>
          </a:p>
        </p:txBody>
      </p:sp>
    </p:spTree>
    <p:extLst>
      <p:ext uri="{BB962C8B-B14F-4D97-AF65-F5344CB8AC3E}">
        <p14:creationId xmlns:p14="http://schemas.microsoft.com/office/powerpoint/2010/main" val="419230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Our Main Task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4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have application based on containers (one or more)</a:t>
            </a:r>
          </a:p>
          <a:p>
            <a:pPr>
              <a:lnSpc>
                <a:spcPct val="100000"/>
              </a:lnSpc>
            </a:pPr>
            <a:r>
              <a:rPr lang="en-US" dirty="0"/>
              <a:t>We want to automate the provision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same applies to building and deployment of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 cluster has to be build to host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Automation distribution amongst hosts is not regulated</a:t>
            </a:r>
          </a:p>
          <a:p>
            <a:pPr>
              <a:lnSpc>
                <a:spcPct val="100000"/>
              </a:lnSpc>
            </a:pPr>
            <a:r>
              <a:rPr lang="en-US" dirty="0"/>
              <a:t>Application project is hosted on GitHub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</a:t>
            </a:r>
          </a:p>
        </p:txBody>
      </p:sp>
    </p:spTree>
    <p:extLst>
      <p:ext uri="{BB962C8B-B14F-4D97-AF65-F5344CB8AC3E}">
        <p14:creationId xmlns:p14="http://schemas.microsoft.com/office/powerpoint/2010/main" val="29114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13B892-97DE-4569-80AA-E599DDA644BB}"/>
              </a:ext>
            </a:extLst>
          </p:cNvPr>
          <p:cNvSpPr/>
          <p:nvPr/>
        </p:nvSpPr>
        <p:spPr bwMode="auto">
          <a:xfrm>
            <a:off x="2831806" y="1669318"/>
            <a:ext cx="6528388" cy="38596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/ GCP / Azure / On-Prem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Components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1D14E-CF43-4481-9FD3-C25364DC5DBA}"/>
              </a:ext>
            </a:extLst>
          </p:cNvPr>
          <p:cNvSpPr/>
          <p:nvPr/>
        </p:nvSpPr>
        <p:spPr bwMode="auto">
          <a:xfrm>
            <a:off x="2952083" y="2286007"/>
            <a:ext cx="1998921" cy="31047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122D5-066A-4B84-A744-3B264E76A8F4}"/>
              </a:ext>
            </a:extLst>
          </p:cNvPr>
          <p:cNvSpPr/>
          <p:nvPr/>
        </p:nvSpPr>
        <p:spPr bwMode="auto">
          <a:xfrm>
            <a:off x="5103404" y="2300032"/>
            <a:ext cx="1998921" cy="31047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9E840-E909-428E-9963-97D97B94CEB9}"/>
              </a:ext>
            </a:extLst>
          </p:cNvPr>
          <p:cNvSpPr/>
          <p:nvPr/>
        </p:nvSpPr>
        <p:spPr bwMode="auto">
          <a:xfrm>
            <a:off x="7254725" y="2300032"/>
            <a:ext cx="1998921" cy="31047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ECF5904-2E84-49B1-9573-194C6E0FB237}"/>
              </a:ext>
            </a:extLst>
          </p:cNvPr>
          <p:cNvSpPr/>
          <p:nvPr/>
        </p:nvSpPr>
        <p:spPr>
          <a:xfrm rot="5400000">
            <a:off x="5925879" y="2562455"/>
            <a:ext cx="340242" cy="65283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16DB8-CA91-471D-A0FC-B9617E6CD236}"/>
              </a:ext>
            </a:extLst>
          </p:cNvPr>
          <p:cNvSpPr txBox="1"/>
          <p:nvPr/>
        </p:nvSpPr>
        <p:spPr>
          <a:xfrm>
            <a:off x="4618341" y="6120969"/>
            <a:ext cx="296904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Cluster</a:t>
            </a:r>
            <a:r>
              <a:rPr lang="en-US" sz="2400" dirty="0"/>
              <a:t> (k8s / nomad)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01760-2434-4C26-BBB9-0639B10D44CB}"/>
              </a:ext>
            </a:extLst>
          </p:cNvPr>
          <p:cNvSpPr txBox="1"/>
          <p:nvPr/>
        </p:nvSpPr>
        <p:spPr>
          <a:xfrm>
            <a:off x="190405" y="1383357"/>
            <a:ext cx="2051616" cy="2635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Infrastructure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Packer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Terraform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Vagrant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Minikube</a:t>
            </a:r>
            <a:endParaRPr lang="en-US" sz="2400" dirty="0"/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KOPS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FCB6A-CDE1-4927-9257-D59D26C3916E}"/>
              </a:ext>
            </a:extLst>
          </p:cNvPr>
          <p:cNvSpPr txBox="1"/>
          <p:nvPr/>
        </p:nvSpPr>
        <p:spPr>
          <a:xfrm>
            <a:off x="795828" y="4018738"/>
            <a:ext cx="1446193" cy="182284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Software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Puppet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Chef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Salt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51317-1AB0-4283-A4E6-EF43043DD03C}"/>
              </a:ext>
            </a:extLst>
          </p:cNvPr>
          <p:cNvSpPr txBox="1"/>
          <p:nvPr/>
        </p:nvSpPr>
        <p:spPr>
          <a:xfrm>
            <a:off x="10084488" y="1383357"/>
            <a:ext cx="1895483" cy="22291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Monitoring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Elasticsearch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Logstash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Kibana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Beats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71805-6E10-48EE-92FF-860EC7DAA4D4}"/>
              </a:ext>
            </a:extLst>
          </p:cNvPr>
          <p:cNvSpPr txBox="1"/>
          <p:nvPr/>
        </p:nvSpPr>
        <p:spPr>
          <a:xfrm>
            <a:off x="10084488" y="4018731"/>
            <a:ext cx="1196510" cy="141657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CI/CD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Jenkins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Kaniko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FDEB4-C885-4E14-9F8A-4440062140CB}"/>
              </a:ext>
            </a:extLst>
          </p:cNvPr>
          <p:cNvSpPr/>
          <p:nvPr/>
        </p:nvSpPr>
        <p:spPr bwMode="auto">
          <a:xfrm>
            <a:off x="6473403" y="2421716"/>
            <a:ext cx="478465" cy="47846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E6392-7AB9-4B67-86BD-EEC551DB07B6}"/>
              </a:ext>
            </a:extLst>
          </p:cNvPr>
          <p:cNvSpPr/>
          <p:nvPr/>
        </p:nvSpPr>
        <p:spPr bwMode="auto">
          <a:xfrm>
            <a:off x="5213620" y="2428806"/>
            <a:ext cx="478465" cy="47846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F9348-F3FE-49E3-A173-41B6EF2565E3}"/>
              </a:ext>
            </a:extLst>
          </p:cNvPr>
          <p:cNvSpPr/>
          <p:nvPr/>
        </p:nvSpPr>
        <p:spPr bwMode="auto">
          <a:xfrm>
            <a:off x="7348154" y="2421718"/>
            <a:ext cx="478465" cy="47846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2514A5-E420-4EFB-9747-3FB3EDE0815E}"/>
              </a:ext>
            </a:extLst>
          </p:cNvPr>
          <p:cNvSpPr/>
          <p:nvPr/>
        </p:nvSpPr>
        <p:spPr bwMode="auto">
          <a:xfrm>
            <a:off x="7979019" y="2428806"/>
            <a:ext cx="478465" cy="47846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63956-2287-4FB0-B070-CEBB1A2B329A}"/>
              </a:ext>
            </a:extLst>
          </p:cNvPr>
          <p:cNvSpPr/>
          <p:nvPr/>
        </p:nvSpPr>
        <p:spPr bwMode="auto">
          <a:xfrm>
            <a:off x="8612149" y="2428806"/>
            <a:ext cx="478465" cy="47846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8B8BE7-A98D-46D2-B835-3EF4962F11AC}"/>
              </a:ext>
            </a:extLst>
          </p:cNvPr>
          <p:cNvSpPr/>
          <p:nvPr/>
        </p:nvSpPr>
        <p:spPr bwMode="auto">
          <a:xfrm>
            <a:off x="5844485" y="2421717"/>
            <a:ext cx="478465" cy="47846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F86944-87A7-44E6-9877-E646025B0A82}"/>
              </a:ext>
            </a:extLst>
          </p:cNvPr>
          <p:cNvSpPr/>
          <p:nvPr/>
        </p:nvSpPr>
        <p:spPr bwMode="auto">
          <a:xfrm>
            <a:off x="5213618" y="3627348"/>
            <a:ext cx="478465" cy="478465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8972BA-A1D0-4A6F-81EA-1B7D185F169A}"/>
              </a:ext>
            </a:extLst>
          </p:cNvPr>
          <p:cNvSpPr/>
          <p:nvPr/>
        </p:nvSpPr>
        <p:spPr bwMode="auto">
          <a:xfrm>
            <a:off x="5844483" y="3613152"/>
            <a:ext cx="478465" cy="478465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E6F11B-F50B-4092-84D4-F2340FAA2D12}"/>
              </a:ext>
            </a:extLst>
          </p:cNvPr>
          <p:cNvSpPr/>
          <p:nvPr/>
        </p:nvSpPr>
        <p:spPr bwMode="auto">
          <a:xfrm>
            <a:off x="6473404" y="3613152"/>
            <a:ext cx="478465" cy="478465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ACCAF-DBEB-4DE1-A8A1-101052BA8CCD}"/>
              </a:ext>
            </a:extLst>
          </p:cNvPr>
          <p:cNvSpPr/>
          <p:nvPr/>
        </p:nvSpPr>
        <p:spPr bwMode="auto">
          <a:xfrm>
            <a:off x="7348154" y="3637228"/>
            <a:ext cx="478465" cy="478465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7D6A5E-0587-41F1-9333-63F71C74FF23}"/>
              </a:ext>
            </a:extLst>
          </p:cNvPr>
          <p:cNvSpPr/>
          <p:nvPr/>
        </p:nvSpPr>
        <p:spPr bwMode="auto">
          <a:xfrm>
            <a:off x="7979019" y="3623032"/>
            <a:ext cx="478465" cy="478465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1893E9-AC9A-40BE-9DCD-A0431A39978E}"/>
              </a:ext>
            </a:extLst>
          </p:cNvPr>
          <p:cNvSpPr/>
          <p:nvPr/>
        </p:nvSpPr>
        <p:spPr bwMode="auto">
          <a:xfrm>
            <a:off x="8607940" y="3623032"/>
            <a:ext cx="478465" cy="478465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3AFA74-8F35-4BF7-8D6E-C3444934F0D1}"/>
              </a:ext>
            </a:extLst>
          </p:cNvPr>
          <p:cNvSpPr/>
          <p:nvPr/>
        </p:nvSpPr>
        <p:spPr bwMode="auto">
          <a:xfrm>
            <a:off x="5213618" y="4276810"/>
            <a:ext cx="478465" cy="478465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E3448-8F00-4FC4-88F6-92ECD08B68C7}"/>
              </a:ext>
            </a:extLst>
          </p:cNvPr>
          <p:cNvSpPr/>
          <p:nvPr/>
        </p:nvSpPr>
        <p:spPr bwMode="auto">
          <a:xfrm>
            <a:off x="7351474" y="3016173"/>
            <a:ext cx="478465" cy="47846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</a:p>
        </p:txBody>
      </p:sp>
    </p:spTree>
    <p:extLst>
      <p:ext uri="{BB962C8B-B14F-4D97-AF65-F5344CB8AC3E}">
        <p14:creationId xmlns:p14="http://schemas.microsoft.com/office/powerpoint/2010/main" val="28893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7647</TotalTime>
  <Words>728</Words>
  <Application>Microsoft Office PowerPoint</Application>
  <PresentationFormat>Widescreen</PresentationFormat>
  <Paragraphs>168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Recap</vt:lpstr>
      <vt:lpstr>Table of Contents</vt:lpstr>
      <vt:lpstr>PowerPoint Presentation</vt:lpstr>
      <vt:lpstr>Week 7</vt:lpstr>
      <vt:lpstr>PowerPoint Presentation</vt:lpstr>
      <vt:lpstr>Week 1 to 7</vt:lpstr>
      <vt:lpstr>PowerPoint Presentation</vt:lpstr>
      <vt:lpstr>The Case</vt:lpstr>
      <vt:lpstr>Solution Components</vt:lpstr>
      <vt:lpstr>PowerPoint Presentation</vt:lpstr>
      <vt:lpstr>Summary</vt:lpstr>
      <vt:lpstr>Resources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</cp:lastModifiedBy>
  <cp:revision>431</cp:revision>
  <dcterms:created xsi:type="dcterms:W3CDTF">2018-05-23T13:08:44Z</dcterms:created>
  <dcterms:modified xsi:type="dcterms:W3CDTF">2019-02-02T08:10:08Z</dcterms:modified>
</cp:coreProperties>
</file>