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5"/>
  </p:notesMasterIdLst>
  <p:handoutMasterIdLst>
    <p:handoutMasterId r:id="rId86"/>
  </p:handoutMasterIdLst>
  <p:sldIdLst>
    <p:sldId id="274" r:id="rId3"/>
    <p:sldId id="276" r:id="rId4"/>
    <p:sldId id="523" r:id="rId5"/>
    <p:sldId id="516" r:id="rId6"/>
    <p:sldId id="517" r:id="rId7"/>
    <p:sldId id="518" r:id="rId8"/>
    <p:sldId id="519" r:id="rId9"/>
    <p:sldId id="521" r:id="rId10"/>
    <p:sldId id="522" r:id="rId11"/>
    <p:sldId id="402" r:id="rId12"/>
    <p:sldId id="524" r:id="rId13"/>
    <p:sldId id="353" r:id="rId14"/>
    <p:sldId id="445" r:id="rId15"/>
    <p:sldId id="446" r:id="rId16"/>
    <p:sldId id="447" r:id="rId17"/>
    <p:sldId id="413" r:id="rId18"/>
    <p:sldId id="448" r:id="rId19"/>
    <p:sldId id="449" r:id="rId20"/>
    <p:sldId id="450" r:id="rId21"/>
    <p:sldId id="451" r:id="rId22"/>
    <p:sldId id="470" r:id="rId23"/>
    <p:sldId id="453" r:id="rId24"/>
    <p:sldId id="454" r:id="rId25"/>
    <p:sldId id="455" r:id="rId26"/>
    <p:sldId id="456" r:id="rId27"/>
    <p:sldId id="471" r:id="rId28"/>
    <p:sldId id="458" r:id="rId29"/>
    <p:sldId id="459" r:id="rId30"/>
    <p:sldId id="460" r:id="rId31"/>
    <p:sldId id="472" r:id="rId32"/>
    <p:sldId id="462" r:id="rId33"/>
    <p:sldId id="463" r:id="rId34"/>
    <p:sldId id="513" r:id="rId35"/>
    <p:sldId id="514" r:id="rId36"/>
    <p:sldId id="473" r:id="rId37"/>
    <p:sldId id="465" r:id="rId38"/>
    <p:sldId id="466" r:id="rId39"/>
    <p:sldId id="467" r:id="rId40"/>
    <p:sldId id="474" r:id="rId41"/>
    <p:sldId id="526" r:id="rId42"/>
    <p:sldId id="469" r:id="rId43"/>
    <p:sldId id="416" r:id="rId44"/>
    <p:sldId id="476" r:id="rId45"/>
    <p:sldId id="477" r:id="rId46"/>
    <p:sldId id="478" r:id="rId47"/>
    <p:sldId id="479" r:id="rId48"/>
    <p:sldId id="480" r:id="rId49"/>
    <p:sldId id="487" r:id="rId50"/>
    <p:sldId id="482" r:id="rId51"/>
    <p:sldId id="483" r:id="rId52"/>
    <p:sldId id="510" r:id="rId53"/>
    <p:sldId id="485" r:id="rId54"/>
    <p:sldId id="486" r:id="rId55"/>
    <p:sldId id="525" r:id="rId56"/>
    <p:sldId id="511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6" r:id="rId65"/>
    <p:sldId id="497" r:id="rId66"/>
    <p:sldId id="512" r:id="rId67"/>
    <p:sldId id="499" r:id="rId68"/>
    <p:sldId id="500" r:id="rId69"/>
    <p:sldId id="501" r:id="rId70"/>
    <p:sldId id="502" r:id="rId71"/>
    <p:sldId id="503" r:id="rId72"/>
    <p:sldId id="418" r:id="rId73"/>
    <p:sldId id="419" r:id="rId74"/>
    <p:sldId id="505" r:id="rId75"/>
    <p:sldId id="506" r:id="rId76"/>
    <p:sldId id="507" r:id="rId77"/>
    <p:sldId id="508" r:id="rId78"/>
    <p:sldId id="509" r:id="rId79"/>
    <p:sldId id="421" r:id="rId80"/>
    <p:sldId id="349" r:id="rId81"/>
    <p:sldId id="428" r:id="rId82"/>
    <p:sldId id="401" r:id="rId83"/>
    <p:sldId id="405" r:id="rId8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3"/>
            <p14:sldId id="516"/>
            <p14:sldId id="517"/>
            <p14:sldId id="518"/>
            <p14:sldId id="519"/>
            <p14:sldId id="521"/>
            <p14:sldId id="522"/>
            <p14:sldId id="402"/>
            <p14:sldId id="524"/>
          </p14:sldIdLst>
        </p14:section>
        <p14:section name="Part 1 - The Big Picture" id="{BC4A3995-4CED-4320-A673-95328C9C809D}">
          <p14:sldIdLst>
            <p14:sldId id="353"/>
            <p14:sldId id="445"/>
            <p14:sldId id="446"/>
            <p14:sldId id="447"/>
            <p14:sldId id="413"/>
            <p14:sldId id="448"/>
            <p14:sldId id="449"/>
            <p14:sldId id="450"/>
            <p14:sldId id="451"/>
            <p14:sldId id="470"/>
            <p14:sldId id="453"/>
            <p14:sldId id="454"/>
            <p14:sldId id="455"/>
            <p14:sldId id="456"/>
            <p14:sldId id="471"/>
            <p14:sldId id="458"/>
            <p14:sldId id="459"/>
            <p14:sldId id="460"/>
            <p14:sldId id="472"/>
            <p14:sldId id="462"/>
            <p14:sldId id="463"/>
            <p14:sldId id="513"/>
            <p14:sldId id="514"/>
            <p14:sldId id="473"/>
            <p14:sldId id="465"/>
            <p14:sldId id="466"/>
            <p14:sldId id="467"/>
            <p14:sldId id="474"/>
            <p14:sldId id="526"/>
            <p14:sldId id="469"/>
          </p14:sldIdLst>
        </p14:section>
        <p14:section name="Part 2 - Basic Toolkit" id="{525158E7-006A-4268-97B6-E4C0694AF69F}">
          <p14:sldIdLst>
            <p14:sldId id="416"/>
            <p14:sldId id="476"/>
            <p14:sldId id="477"/>
            <p14:sldId id="478"/>
            <p14:sldId id="479"/>
            <p14:sldId id="480"/>
            <p14:sldId id="487"/>
            <p14:sldId id="482"/>
            <p14:sldId id="483"/>
            <p14:sldId id="510"/>
            <p14:sldId id="485"/>
            <p14:sldId id="486"/>
            <p14:sldId id="525"/>
            <p14:sldId id="511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512"/>
            <p14:sldId id="499"/>
            <p14:sldId id="500"/>
            <p14:sldId id="501"/>
            <p14:sldId id="502"/>
            <p14:sldId id="503"/>
            <p14:sldId id="418"/>
          </p14:sldIdLst>
        </p14:section>
        <p14:section name="Part 3 - Automation. Vagrant" id="{92B8F4C8-76F1-42BA-AD9F-A00A1E7185E0}">
          <p14:sldIdLst>
            <p14:sldId id="419"/>
            <p14:sldId id="505"/>
            <p14:sldId id="506"/>
            <p14:sldId id="507"/>
            <p14:sldId id="508"/>
            <p14:sldId id="509"/>
            <p14:sldId id="421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118" d="100"/>
          <a:sy n="118" d="100"/>
        </p:scale>
        <p:origin x="24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137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730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985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685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3429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040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8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910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3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862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868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65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29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.hashicorp.com/boxes/search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access.redhat.com/documentation/en/red-hat-enterprise-linux/" TargetMode="External"/><Relationship Id="rId4" Type="http://schemas.openxmlformats.org/officeDocument/2006/relationships/hyperlink" Target="https://app.vagrantup.com/boxes/sear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imitar@zahariev.pro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tinyurl.com/su-dbo-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Introduction to DevOps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Big Picture. Basic Toolkit</a:t>
            </a:r>
          </a:p>
          <a:p>
            <a:r>
              <a:rPr lang="en-US" dirty="0" smtClean="0"/>
              <a:t>Basic Automation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SU-DOB-M1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 anchor="ctr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4400" dirty="0" smtClean="0">
                <a:solidFill>
                  <a:prstClr val="white"/>
                </a:solidFill>
              </a:rPr>
              <a:t>We </a:t>
            </a:r>
            <a:r>
              <a:rPr lang="en-US" sz="4400" dirty="0">
                <a:solidFill>
                  <a:prstClr val="white"/>
                </a:solidFill>
              </a:rPr>
              <a:t>are ready to move forward.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Big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Why we do need a change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Many departments, and all depend on IT in one way or another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Company Organization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3324" y="1676400"/>
            <a:ext cx="7239000" cy="3810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2701924" y="1929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HR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2701924" y="4596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Finance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7731124" y="1929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Marketing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731124" y="4596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Sales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5602622" y="2614899"/>
            <a:ext cx="980404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IT</a:t>
            </a:r>
            <a:endParaRPr lang="bg-BG" sz="2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32877" y="3198397"/>
            <a:ext cx="152400" cy="843919"/>
            <a:chOff x="3432877" y="3655597"/>
            <a:chExt cx="152400" cy="843919"/>
          </a:xfrm>
        </p:grpSpPr>
        <p:sp>
          <p:nvSpPr>
            <p:cNvPr id="11" name="Oval 10"/>
            <p:cNvSpPr/>
            <p:nvPr/>
          </p:nvSpPr>
          <p:spPr>
            <a:xfrm>
              <a:off x="3432877" y="365559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Oval 11"/>
            <p:cNvSpPr/>
            <p:nvPr/>
          </p:nvSpPr>
          <p:spPr>
            <a:xfrm>
              <a:off x="3432877" y="399849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Oval 12"/>
            <p:cNvSpPr/>
            <p:nvPr/>
          </p:nvSpPr>
          <p:spPr>
            <a:xfrm>
              <a:off x="3432877" y="434711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00371" y="3178805"/>
            <a:ext cx="152400" cy="843919"/>
            <a:chOff x="8600371" y="3636005"/>
            <a:chExt cx="152400" cy="843919"/>
          </a:xfrm>
        </p:grpSpPr>
        <p:sp>
          <p:nvSpPr>
            <p:cNvPr id="14" name="Oval 13"/>
            <p:cNvSpPr/>
            <p:nvPr/>
          </p:nvSpPr>
          <p:spPr>
            <a:xfrm>
              <a:off x="8600371" y="363600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5" name="Oval 14"/>
            <p:cNvSpPr/>
            <p:nvPr/>
          </p:nvSpPr>
          <p:spPr>
            <a:xfrm>
              <a:off x="8600371" y="397890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Oval 15"/>
            <p:cNvSpPr/>
            <p:nvPr/>
          </p:nvSpPr>
          <p:spPr>
            <a:xfrm>
              <a:off x="8600371" y="432752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05689" y="2195489"/>
            <a:ext cx="762000" cy="152710"/>
            <a:chOff x="5705689" y="2652689"/>
            <a:chExt cx="762000" cy="152710"/>
          </a:xfrm>
        </p:grpSpPr>
        <p:sp>
          <p:nvSpPr>
            <p:cNvPr id="17" name="Oval 16"/>
            <p:cNvSpPr/>
            <p:nvPr/>
          </p:nvSpPr>
          <p:spPr>
            <a:xfrm>
              <a:off x="5705689" y="26526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8" name="Oval 17"/>
            <p:cNvSpPr/>
            <p:nvPr/>
          </p:nvSpPr>
          <p:spPr>
            <a:xfrm>
              <a:off x="6315289" y="2652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9" name="Oval 18"/>
            <p:cNvSpPr/>
            <p:nvPr/>
          </p:nvSpPr>
          <p:spPr>
            <a:xfrm>
              <a:off x="6010489" y="2652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05689" y="4888694"/>
            <a:ext cx="762000" cy="152710"/>
            <a:chOff x="5705689" y="5345894"/>
            <a:chExt cx="762000" cy="152710"/>
          </a:xfrm>
        </p:grpSpPr>
        <p:sp>
          <p:nvSpPr>
            <p:cNvPr id="20" name="Oval 19"/>
            <p:cNvSpPr/>
            <p:nvPr/>
          </p:nvSpPr>
          <p:spPr>
            <a:xfrm>
              <a:off x="5705689" y="534589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1" name="Oval 20"/>
            <p:cNvSpPr/>
            <p:nvPr/>
          </p:nvSpPr>
          <p:spPr>
            <a:xfrm>
              <a:off x="6315289" y="534620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Oval 21"/>
            <p:cNvSpPr/>
            <p:nvPr/>
          </p:nvSpPr>
          <p:spPr>
            <a:xfrm>
              <a:off x="6010489" y="534620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5" name="Left-Right Arrow 24"/>
          <p:cNvSpPr/>
          <p:nvPr/>
        </p:nvSpPr>
        <p:spPr>
          <a:xfrm rot="1800000">
            <a:off x="4565975" y="2698831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Left-Right Arrow 27"/>
          <p:cNvSpPr/>
          <p:nvPr/>
        </p:nvSpPr>
        <p:spPr>
          <a:xfrm rot="1800000">
            <a:off x="6753676" y="4225606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0" name="Left-Right Arrow 29"/>
          <p:cNvSpPr/>
          <p:nvPr/>
        </p:nvSpPr>
        <p:spPr>
          <a:xfrm rot="19800000" flipH="1">
            <a:off x="6781473" y="2740297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1" name="Left-Right Arrow 30"/>
          <p:cNvSpPr/>
          <p:nvPr/>
        </p:nvSpPr>
        <p:spPr>
          <a:xfrm rot="19800000" flipH="1">
            <a:off x="4598253" y="4225606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849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8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has its own units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IT Organization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4012" y="2057400"/>
            <a:ext cx="6288088" cy="31242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3122612" y="2310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Project Managers</a:t>
            </a:r>
            <a:endParaRPr lang="bg-BG" sz="2000" dirty="0"/>
          </a:p>
        </p:txBody>
      </p:sp>
      <p:sp>
        <p:nvSpPr>
          <p:cNvPr id="32" name="Rectangle 31"/>
          <p:cNvSpPr/>
          <p:nvPr/>
        </p:nvSpPr>
        <p:spPr>
          <a:xfrm>
            <a:off x="5140367" y="2310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Architects</a:t>
            </a:r>
            <a:endParaRPr lang="bg-BG" sz="2000" dirty="0"/>
          </a:p>
        </p:txBody>
      </p:sp>
      <p:sp>
        <p:nvSpPr>
          <p:cNvPr id="37" name="Rectangle 36"/>
          <p:cNvSpPr/>
          <p:nvPr/>
        </p:nvSpPr>
        <p:spPr>
          <a:xfrm>
            <a:off x="7158122" y="2310099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Business Analysts</a:t>
            </a:r>
            <a:endParaRPr lang="bg-BG" sz="2000" dirty="0"/>
          </a:p>
        </p:txBody>
      </p:sp>
      <p:sp>
        <p:nvSpPr>
          <p:cNvPr id="38" name="Rectangle 37"/>
          <p:cNvSpPr/>
          <p:nvPr/>
        </p:nvSpPr>
        <p:spPr>
          <a:xfrm>
            <a:off x="3122612" y="3248598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Developers</a:t>
            </a:r>
            <a:endParaRPr lang="bg-BG" sz="2000" dirty="0"/>
          </a:p>
        </p:txBody>
      </p:sp>
      <p:sp>
        <p:nvSpPr>
          <p:cNvPr id="39" name="Rectangle 38"/>
          <p:cNvSpPr/>
          <p:nvPr/>
        </p:nvSpPr>
        <p:spPr>
          <a:xfrm>
            <a:off x="5140367" y="3243606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Quality Assurance</a:t>
            </a:r>
            <a:endParaRPr lang="bg-BG" sz="2000" dirty="0"/>
          </a:p>
        </p:txBody>
      </p:sp>
      <p:sp>
        <p:nvSpPr>
          <p:cNvPr id="40" name="Rectangle 39"/>
          <p:cNvSpPr/>
          <p:nvPr/>
        </p:nvSpPr>
        <p:spPr>
          <a:xfrm>
            <a:off x="7158122" y="324440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Operations</a:t>
            </a:r>
            <a:endParaRPr lang="bg-BG" sz="2000" dirty="0"/>
          </a:p>
        </p:txBody>
      </p:sp>
      <p:sp>
        <p:nvSpPr>
          <p:cNvPr id="41" name="Rectangle 40"/>
          <p:cNvSpPr/>
          <p:nvPr/>
        </p:nvSpPr>
        <p:spPr>
          <a:xfrm>
            <a:off x="3122612" y="4187097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Help Desk</a:t>
            </a:r>
            <a:endParaRPr lang="bg-BG" sz="2000" dirty="0"/>
          </a:p>
        </p:txBody>
      </p:sp>
      <p:sp>
        <p:nvSpPr>
          <p:cNvPr id="42" name="Rectangle 41"/>
          <p:cNvSpPr/>
          <p:nvPr/>
        </p:nvSpPr>
        <p:spPr>
          <a:xfrm>
            <a:off x="5153662" y="4177113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Information Security</a:t>
            </a:r>
            <a:endParaRPr lang="bg-BG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653422" y="4453642"/>
            <a:ext cx="762000" cy="152710"/>
            <a:chOff x="5705689" y="2652689"/>
            <a:chExt cx="762000" cy="152710"/>
          </a:xfrm>
        </p:grpSpPr>
        <p:sp>
          <p:nvSpPr>
            <p:cNvPr id="44" name="Oval 43"/>
            <p:cNvSpPr/>
            <p:nvPr/>
          </p:nvSpPr>
          <p:spPr>
            <a:xfrm>
              <a:off x="5705689" y="26526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45" name="Oval 44"/>
            <p:cNvSpPr/>
            <p:nvPr/>
          </p:nvSpPr>
          <p:spPr>
            <a:xfrm>
              <a:off x="6315289" y="2652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46" name="Oval 45"/>
            <p:cNvSpPr/>
            <p:nvPr/>
          </p:nvSpPr>
          <p:spPr>
            <a:xfrm>
              <a:off x="6010489" y="2652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11734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Complex pipeline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Mixed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Externally customized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internal software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Staff is leaving or being moved elsewhere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Absent know-how, outdated or missing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Operations have to maintain black-boxes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Main Pain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At least some of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 in high priority systems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Usually with long recovery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Panic mode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Lack of expertise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Lost trust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Slow delivery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time to wait before the actual consumption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Long implementation periods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Often the delivery is outdated and doesn’t match the current requirements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fact is more a perception than a reality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leads to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Software-as-a-Service 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Departmental solutions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caused by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waiting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restrictions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Poor performance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About this Course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Big Picture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Main Pain </a:t>
            </a:r>
            <a:r>
              <a:rPr lang="en-US" dirty="0" smtClean="0"/>
              <a:t>Points and Causes</a:t>
            </a:r>
            <a:endParaRPr lang="en-US" dirty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Goals and Benefits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Adoption and Tools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Basic Toolkit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Basic Automation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Involved parties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vs. Business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Internally in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Typically caused by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Lost trust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Absence of transparency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Different motivators or bonus schemes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Causes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Poor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the departments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Internally in IT, between </a:t>
            </a:r>
            <a:r>
              <a:rPr lang="en-US" dirty="0" smtClean="0"/>
              <a:t>roles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Missing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Hard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distinguish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important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unimportant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meetings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and too complex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provisioning of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Next role is waiting for the previous to finish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Approval takes time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Affected parties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Over-provisioning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 smtClean="0"/>
              <a:t>Request </a:t>
            </a:r>
            <a:r>
              <a:rPr lang="en-US" sz="3200" dirty="0"/>
              <a:t>more resources than actually needed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Over-production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sk for features just to keep everyone busy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Over-processing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apply unnecessary transformations over and over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Over-delivery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Deliver more than requested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</a:t>
            </a:r>
            <a:r>
              <a:rPr lang="en-US" i="1" dirty="0" smtClean="0"/>
              <a:t>something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72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Slow delivery of features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Long (time expensive) updates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Repetitive manual testing procedures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Unnecessary iterations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From environment to environment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 in a rush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Do it on time no matter the quality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Postpone a delivery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A ready feature is waiting something else to be shipped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24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Goals and 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value and flow improvement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Prerequisites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pain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causes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Result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Added value – financial impact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err="1" smtClean="0"/>
              <a:t>DevOps</a:t>
            </a:r>
            <a:r>
              <a:rPr lang="en-US" dirty="0" smtClean="0"/>
              <a:t>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 should not cut costs, but free up resources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can be achieved by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Focus on customer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Optimize the process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 delivery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Shared knowledge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batching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Address bottlenecks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Lean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b="1" dirty="0" smtClean="0"/>
              <a:t>ulture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 down </a:t>
            </a:r>
            <a:r>
              <a:rPr lang="en-US" dirty="0"/>
              <a:t>barriers between </a:t>
            </a:r>
            <a:r>
              <a:rPr lang="en-US" dirty="0" smtClean="0"/>
              <a:t>teams, safe environment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dirty="0" smtClean="0"/>
              <a:t>utomation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</a:t>
            </a:r>
            <a:r>
              <a:rPr lang="en-US" dirty="0"/>
              <a:t>time</a:t>
            </a:r>
            <a:r>
              <a:rPr lang="en-US" dirty="0" smtClean="0"/>
              <a:t>, </a:t>
            </a:r>
            <a:r>
              <a:rPr lang="en-US" dirty="0"/>
              <a:t>prevent defects, create consistency, </a:t>
            </a:r>
            <a:r>
              <a:rPr lang="en-US" dirty="0" smtClean="0"/>
              <a:t>self-service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b="1" dirty="0" smtClean="0"/>
              <a:t>easurement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can not measure it, you can not improve it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dirty="0" smtClean="0"/>
              <a:t>haring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Sharing </a:t>
            </a:r>
            <a:r>
              <a:rPr lang="en-US" dirty="0"/>
              <a:t>the tools, discoveries, and lessons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Values* of </a:t>
            </a:r>
            <a:r>
              <a:rPr lang="en-US" dirty="0" err="1" smtClean="0"/>
              <a:t>DevOps</a:t>
            </a:r>
            <a:r>
              <a:rPr lang="en-US" dirty="0" smtClean="0"/>
              <a:t> Movement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815" y="6382924"/>
            <a:ext cx="302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/>
              <a:t>Damon Edwards and John Willis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8648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About this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Content. Delivery. Homework. Exam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Making the Transition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identify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Action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Responsibility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(Cross-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Teamwork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Learning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even from Mistakes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(between parties)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Rewards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(who, why, how)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smtClean="0"/>
              <a:t>processes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components - systems, people, value,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Achieve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clear vision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Asses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acknowledge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bottlenecks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Inconsistent environments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 and custom builds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Poor quality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 smtClean="0"/>
              <a:t>communication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smtClean="0"/>
              <a:t>Organization (understand &amp; </a:t>
            </a:r>
            <a:r>
              <a:rPr lang="en-US" dirty="0"/>
              <a:t>a</a:t>
            </a:r>
            <a:r>
              <a:rPr lang="en-US" dirty="0" smtClean="0"/>
              <a:t>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Change team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Concentrated knowledge or many tasks assigned to one person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Generalists vs </a:t>
            </a:r>
            <a:r>
              <a:rPr lang="en-US" dirty="0" smtClean="0"/>
              <a:t>Specialists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Complete (or consistent) team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Prepare handoff (think about the next step)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assessment </a:t>
            </a:r>
            <a:r>
              <a:rPr lang="en-US" dirty="0" smtClean="0"/>
              <a:t>(assess processes)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Clean-up</a:t>
            </a:r>
            <a:r>
              <a:rPr lang="en-US" dirty="0" smtClean="0"/>
              <a:t> (remove extra steps, components, …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</a:t>
            </a:r>
            <a:r>
              <a:rPr lang="en-US" dirty="0" smtClean="0"/>
              <a:t>Organization (change &amp; </a:t>
            </a:r>
            <a:r>
              <a:rPr lang="en-US" dirty="0" smtClean="0"/>
              <a:t>improve)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US" dirty="0" smtClean="0"/>
              <a:t>(developers on production, security issues)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Communication, Upfront quality, Proper testing, </a:t>
            </a:r>
            <a:r>
              <a:rPr lang="en-US" dirty="0"/>
              <a:t>Ship </a:t>
            </a:r>
            <a:r>
              <a:rPr lang="en-US" dirty="0" smtClean="0"/>
              <a:t>quickly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Compliance </a:t>
            </a:r>
            <a:r>
              <a:rPr lang="en-US" dirty="0" smtClean="0"/>
              <a:t>(restricted access, all-or-nothing)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control - who, what, where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Remote teams </a:t>
            </a:r>
            <a:r>
              <a:rPr lang="en-US" dirty="0" smtClean="0"/>
              <a:t>(internal teams or external parties)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Shared objectives, </a:t>
            </a:r>
            <a:r>
              <a:rPr lang="en-US" sz="3200" dirty="0" smtClean="0"/>
              <a:t>Technology solutions, Renegotiation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Impact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employees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Presence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legacy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Lack of appropriate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skills</a:t>
            </a:r>
            <a:r>
              <a:rPr lang="en-US" dirty="0" smtClean="0"/>
              <a:t> (technical and soft skills)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Three 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Principles behind </a:t>
            </a:r>
            <a:r>
              <a:rPr lang="en-US" dirty="0" smtClean="0"/>
              <a:t>DevOps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0212" y="6394656"/>
            <a:ext cx="643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Gene Kim, “The Three Ways: The Principles Underpinning </a:t>
            </a:r>
            <a:r>
              <a:rPr lang="en-US" sz="1800" dirty="0" err="1" smtClean="0"/>
              <a:t>DevOps</a:t>
            </a:r>
            <a:r>
              <a:rPr lang="en-US" sz="1800" dirty="0" smtClean="0"/>
              <a:t>”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686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Visible work, short batch size and intervals of work, build in quality, constant optimization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Way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08212" y="2057400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Dev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8225856" y="2081753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Ops</a:t>
            </a:r>
            <a:endParaRPr lang="bg-BG" sz="2800" dirty="0"/>
          </a:p>
        </p:txBody>
      </p:sp>
      <p:sp>
        <p:nvSpPr>
          <p:cNvPr id="27" name="Right Arrow 26"/>
          <p:cNvSpPr/>
          <p:nvPr/>
        </p:nvSpPr>
        <p:spPr>
          <a:xfrm>
            <a:off x="3921634" y="2910861"/>
            <a:ext cx="3886200" cy="27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574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Fast and constant flow of feedback from right to left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Amplify feedback to prevent problems from reoccurring. Enable faster detection and recovery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Way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08212" y="2047573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Dev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8225856" y="2071926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Ops</a:t>
            </a:r>
            <a:endParaRPr lang="bg-BG" sz="2800" dirty="0"/>
          </a:p>
        </p:txBody>
      </p:sp>
      <p:sp>
        <p:nvSpPr>
          <p:cNvPr id="27" name="Right Arrow 26"/>
          <p:cNvSpPr/>
          <p:nvPr/>
        </p:nvSpPr>
        <p:spPr>
          <a:xfrm>
            <a:off x="3921634" y="3802947"/>
            <a:ext cx="3886200" cy="27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Left Arrow 27"/>
          <p:cNvSpPr/>
          <p:nvPr/>
        </p:nvSpPr>
        <p:spPr>
          <a:xfrm>
            <a:off x="3921634" y="1828800"/>
            <a:ext cx="3886200" cy="904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5539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Culture of continual experimentation and learning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Continual </a:t>
            </a:r>
            <a:r>
              <a:rPr lang="en-US" dirty="0"/>
              <a:t>experimentation, taking risks and learning from </a:t>
            </a:r>
            <a:r>
              <a:rPr lang="en-US" dirty="0" smtClean="0"/>
              <a:t>failure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Repetition </a:t>
            </a:r>
            <a:r>
              <a:rPr lang="en-US" dirty="0"/>
              <a:t>and practice is the prerequisite to mastery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Third Way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08212" y="2047573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Dev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8225856" y="2071926"/>
            <a:ext cx="129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Ops</a:t>
            </a:r>
            <a:endParaRPr lang="bg-BG" sz="2800" dirty="0"/>
          </a:p>
        </p:txBody>
      </p:sp>
      <p:sp>
        <p:nvSpPr>
          <p:cNvPr id="27" name="Right Arrow 26"/>
          <p:cNvSpPr/>
          <p:nvPr/>
        </p:nvSpPr>
        <p:spPr>
          <a:xfrm>
            <a:off x="3921634" y="3802947"/>
            <a:ext cx="3886200" cy="27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Left Arrow 27"/>
          <p:cNvSpPr/>
          <p:nvPr/>
        </p:nvSpPr>
        <p:spPr>
          <a:xfrm>
            <a:off x="3921634" y="1828800"/>
            <a:ext cx="3886200" cy="904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31" name="Group 30"/>
          <p:cNvGrpSpPr/>
          <p:nvPr/>
        </p:nvGrpSpPr>
        <p:grpSpPr>
          <a:xfrm>
            <a:off x="4329947" y="2704369"/>
            <a:ext cx="3069574" cy="1031360"/>
            <a:chOff x="3714940" y="4704380"/>
            <a:chExt cx="3069574" cy="1031360"/>
          </a:xfrm>
        </p:grpSpPr>
        <p:sp>
          <p:nvSpPr>
            <p:cNvPr id="19" name="Circular Arrow 18"/>
            <p:cNvSpPr/>
            <p:nvPr/>
          </p:nvSpPr>
          <p:spPr>
            <a:xfrm flipH="1">
              <a:off x="3714940" y="4704380"/>
              <a:ext cx="1076662" cy="1031360"/>
            </a:xfrm>
            <a:prstGeom prst="circularArrow">
              <a:avLst>
                <a:gd name="adj1" fmla="val 6571"/>
                <a:gd name="adj2" fmla="val 1188424"/>
                <a:gd name="adj3" fmla="val 8081728"/>
                <a:gd name="adj4" fmla="val 10800000"/>
                <a:gd name="adj5" fmla="val 1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flipH="1">
              <a:off x="4213168" y="4704380"/>
              <a:ext cx="1076662" cy="1031360"/>
            </a:xfrm>
            <a:prstGeom prst="circularArrow">
              <a:avLst>
                <a:gd name="adj1" fmla="val 6571"/>
                <a:gd name="adj2" fmla="val 1188424"/>
                <a:gd name="adj3" fmla="val 8081728"/>
                <a:gd name="adj4" fmla="val 10800000"/>
                <a:gd name="adj5" fmla="val 1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21" name="Circular Arrow 20"/>
            <p:cNvSpPr/>
            <p:nvPr/>
          </p:nvSpPr>
          <p:spPr>
            <a:xfrm flipH="1">
              <a:off x="4711396" y="4704380"/>
              <a:ext cx="1076662" cy="1031360"/>
            </a:xfrm>
            <a:prstGeom prst="circularArrow">
              <a:avLst>
                <a:gd name="adj1" fmla="val 6571"/>
                <a:gd name="adj2" fmla="val 1188424"/>
                <a:gd name="adj3" fmla="val 8081728"/>
                <a:gd name="adj4" fmla="val 10800000"/>
                <a:gd name="adj5" fmla="val 1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29" name="Circular Arrow 28"/>
            <p:cNvSpPr/>
            <p:nvPr/>
          </p:nvSpPr>
          <p:spPr>
            <a:xfrm flipH="1">
              <a:off x="5209624" y="4704380"/>
              <a:ext cx="1076662" cy="1031360"/>
            </a:xfrm>
            <a:prstGeom prst="circularArrow">
              <a:avLst>
                <a:gd name="adj1" fmla="val 6571"/>
                <a:gd name="adj2" fmla="val 1188424"/>
                <a:gd name="adj3" fmla="val 8081728"/>
                <a:gd name="adj4" fmla="val 10800000"/>
                <a:gd name="adj5" fmla="val 1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flipH="1">
              <a:off x="5707852" y="4704380"/>
              <a:ext cx="1076662" cy="1031360"/>
            </a:xfrm>
            <a:prstGeom prst="circularArrow">
              <a:avLst>
                <a:gd name="adj1" fmla="val 6571"/>
                <a:gd name="adj2" fmla="val 1188424"/>
                <a:gd name="adj3" fmla="val 8081728"/>
                <a:gd name="adj4" fmla="val 10800000"/>
                <a:gd name="adj5" fmla="val 1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3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Mentality and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Topics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Working with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Virtualization and Containerization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Working with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, Jenkins, </a:t>
            </a:r>
            <a:r>
              <a:rPr lang="en-US" dirty="0" smtClean="0"/>
              <a:t>Nagios, and Azure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Combining all the pieces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Feel comfortable in Linux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 able to handle basic to intermediate tasks in </a:t>
            </a:r>
            <a:r>
              <a:rPr lang="en-US" dirty="0" err="1" smtClean="0"/>
              <a:t>DevOps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b="1" dirty="0" smtClean="0"/>
              <a:t>If it isn’t broke, don’t fix it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b="1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sz="44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Continuous Improvement </a:t>
            </a:r>
            <a:endParaRPr lang="en-US" sz="4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Mentality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637213" y="3285563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0212" y="2743200"/>
            <a:ext cx="6248400" cy="0"/>
          </a:xfrm>
          <a:prstGeom prst="lin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Collaboration (connect)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Planning (transparency)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Issue tracking (feedback)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Monitoring (measurement)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Configuration management (consistency)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(control code &amp; configuration)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Fundamental Principles and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Virtualization is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dirty="0" smtClean="0"/>
              <a:t> </a:t>
            </a:r>
            <a:r>
              <a:rPr lang="en-US" dirty="0"/>
              <a:t>of creating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software-based</a:t>
            </a:r>
            <a:r>
              <a:rPr lang="en-US" dirty="0" smtClean="0"/>
              <a:t> or virtual (rather than physical) version </a:t>
            </a:r>
            <a:r>
              <a:rPr lang="en-US" dirty="0"/>
              <a:t>of </a:t>
            </a:r>
            <a:r>
              <a:rPr lang="en-US" dirty="0" smtClean="0"/>
              <a:t>something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definitions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Host OS </a:t>
            </a:r>
            <a:r>
              <a:rPr lang="en-US" dirty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machine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Virtual machine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Guest OS </a:t>
            </a:r>
            <a:r>
              <a:rPr lang="en-US" dirty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machine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Guest additions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1044" y="5105400"/>
            <a:ext cx="4156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 OS</a:t>
            </a:r>
          </a:p>
          <a:p>
            <a:pPr algn="ctr"/>
            <a:r>
              <a:rPr lang="en-US" sz="2800" dirty="0" smtClean="0"/>
              <a:t>(machine)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891044" y="26670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/>
              <a:t>VM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7043444" y="2819400"/>
            <a:ext cx="1676400" cy="1584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Guest OS</a:t>
            </a:r>
          </a:p>
          <a:p>
            <a:pPr algn="ctr"/>
            <a:r>
              <a:rPr lang="en-US" sz="2800" dirty="0" smtClean="0"/>
              <a:t>(machine)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7157744" y="3902139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Additions</a:t>
            </a:r>
            <a:endParaRPr lang="bg-BG" dirty="0"/>
          </a:p>
        </p:txBody>
      </p:sp>
      <p:sp>
        <p:nvSpPr>
          <p:cNvPr id="25" name="Rectangle 24"/>
          <p:cNvSpPr/>
          <p:nvPr/>
        </p:nvSpPr>
        <p:spPr>
          <a:xfrm>
            <a:off x="9066212" y="26670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/>
              <a:t>VM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218612" y="2819400"/>
            <a:ext cx="1676400" cy="1584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Guest OS</a:t>
            </a:r>
          </a:p>
          <a:p>
            <a:pPr algn="ctr"/>
            <a:r>
              <a:rPr lang="en-US" sz="2800" dirty="0" smtClean="0"/>
              <a:t>(machine)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9332912" y="3902139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60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6" grpId="0" animBg="1"/>
      <p:bldP spid="25" grpId="0" animBg="1"/>
      <p:bldP spid="26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hypervisor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machine monitor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VMM</a:t>
            </a:r>
            <a:r>
              <a:rPr lang="en-US" dirty="0"/>
              <a:t>) is computer software, firmware, or hardware, that creates and runs virtual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98612" y="3200400"/>
            <a:ext cx="4119531" cy="2983917"/>
            <a:chOff x="1598612" y="3483930"/>
            <a:chExt cx="4119531" cy="2983917"/>
          </a:xfrm>
        </p:grpSpPr>
        <p:sp>
          <p:nvSpPr>
            <p:cNvPr id="8" name="Rectangle 7"/>
            <p:cNvSpPr/>
            <p:nvPr/>
          </p:nvSpPr>
          <p:spPr>
            <a:xfrm>
              <a:off x="1598612" y="5446120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Hypervisor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3343" y="3486018"/>
              <a:ext cx="2015832" cy="18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VM</a:t>
              </a:r>
              <a:endParaRPr lang="bg-B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5743" y="3650684"/>
              <a:ext cx="1705704" cy="13230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Guest 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72041" y="4490476"/>
              <a:ext cx="1473108" cy="3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Additions</a:t>
              </a:r>
              <a:endParaRPr lang="bg-BG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98612" y="6002655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02311" y="3483930"/>
              <a:ext cx="2015832" cy="18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VM</a:t>
              </a:r>
              <a:endParaRPr lang="bg-B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4711" y="3648596"/>
              <a:ext cx="1705704" cy="13230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Guest OS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1009" y="4488388"/>
              <a:ext cx="1473108" cy="3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Additions</a:t>
              </a:r>
              <a:endParaRPr lang="bg-BG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2470" y="2643865"/>
            <a:ext cx="4119532" cy="3540452"/>
            <a:chOff x="6470680" y="2927395"/>
            <a:chExt cx="4119532" cy="3540452"/>
          </a:xfrm>
        </p:grpSpPr>
        <p:sp>
          <p:nvSpPr>
            <p:cNvPr id="19" name="Rectangle 18"/>
            <p:cNvSpPr/>
            <p:nvPr/>
          </p:nvSpPr>
          <p:spPr>
            <a:xfrm>
              <a:off x="6470681" y="4889585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Hypervisor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5412" y="2929483"/>
              <a:ext cx="2015832" cy="18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VM</a:t>
              </a:r>
              <a:endParaRPr lang="bg-BG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7812" y="3094149"/>
              <a:ext cx="1705704" cy="13230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Guest OS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4110" y="3933941"/>
              <a:ext cx="1473108" cy="3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Additions</a:t>
              </a:r>
              <a:endParaRPr lang="bg-BG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0681" y="5446120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OS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74380" y="2927395"/>
              <a:ext cx="2015832" cy="18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VM</a:t>
              </a:r>
              <a:endParaRPr lang="bg-B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26780" y="3092061"/>
              <a:ext cx="1705704" cy="13230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Guest OS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43078" y="3931853"/>
              <a:ext cx="1473108" cy="3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Additions</a:t>
              </a:r>
              <a:endParaRPr lang="bg-BG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70680" y="6002655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98612" y="6219479"/>
            <a:ext cx="411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Type 1</a:t>
            </a:r>
            <a:r>
              <a:rPr lang="en-US" b="1" dirty="0" smtClean="0"/>
              <a:t> </a:t>
            </a:r>
            <a:r>
              <a:rPr lang="en-US" dirty="0" smtClean="0"/>
              <a:t>(bare metal)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6402469" y="6219478"/>
            <a:ext cx="411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Type 2</a:t>
            </a:r>
            <a:r>
              <a:rPr lang="en-US" b="1" dirty="0" smtClean="0"/>
              <a:t> </a:t>
            </a:r>
            <a:r>
              <a:rPr lang="en-US" dirty="0" smtClean="0"/>
              <a:t>(hosted)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4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Infrastructure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consolidation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usage and utilization of the available hardware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separate environments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– development, test, production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a newer software version or evaluate a product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High availability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disaster recovery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would like to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machines 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limited</a:t>
            </a:r>
            <a:r>
              <a:rPr lang="en-US" dirty="0" smtClean="0"/>
              <a:t> hardware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 their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isolation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 their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 smtClean="0"/>
              <a:t> – our own time-machine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export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dirty="0" smtClean="0"/>
              <a:t> them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Clone</a:t>
            </a:r>
            <a:r>
              <a:rPr lang="en-US" dirty="0" smtClean="0"/>
              <a:t> them – create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 copies </a:t>
            </a:r>
            <a:r>
              <a:rPr lang="en-US" dirty="0" smtClean="0"/>
              <a:t>out of one master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answer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Virtualization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Cross-platform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Broad guest OS support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install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GUI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Automation 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Free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59" y="990600"/>
            <a:ext cx="6638400" cy="5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Containerization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Fundamental Principles and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involves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 application in a container with its own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Lightweight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Stand-alone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packages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Containerization?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1044" y="5257800"/>
            <a:ext cx="4156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 OS</a:t>
            </a:r>
          </a:p>
          <a:p>
            <a:pPr algn="ctr"/>
            <a:r>
              <a:rPr lang="en-US" sz="2800" dirty="0" smtClean="0"/>
              <a:t>(machine)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6891044" y="4229100"/>
            <a:ext cx="4156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Containerization Platform</a:t>
            </a:r>
            <a:endParaRPr lang="bg-BG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91044" y="2286000"/>
            <a:ext cx="1981200" cy="1828800"/>
            <a:chOff x="6891044" y="2667000"/>
            <a:chExt cx="1981200" cy="1828800"/>
          </a:xfrm>
        </p:grpSpPr>
        <p:sp>
          <p:nvSpPr>
            <p:cNvPr id="9" name="Rectangle 8"/>
            <p:cNvSpPr/>
            <p:nvPr/>
          </p:nvSpPr>
          <p:spPr>
            <a:xfrm>
              <a:off x="6891044" y="2667000"/>
              <a:ext cx="19812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/>
                <a:t>Container</a:t>
              </a:r>
              <a:endParaRPr lang="bg-BG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3444" y="2819400"/>
              <a:ext cx="1676400" cy="11271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57744" y="3444939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Bin/Libs</a:t>
              </a:r>
              <a:endParaRPr lang="bg-B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57744" y="2963862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A</a:t>
              </a:r>
              <a:endParaRPr lang="bg-BG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66212" y="2286000"/>
            <a:ext cx="1981200" cy="1828800"/>
            <a:chOff x="6891044" y="2667000"/>
            <a:chExt cx="1981200" cy="1828800"/>
          </a:xfrm>
        </p:grpSpPr>
        <p:sp>
          <p:nvSpPr>
            <p:cNvPr id="17" name="Rectangle 16"/>
            <p:cNvSpPr/>
            <p:nvPr/>
          </p:nvSpPr>
          <p:spPr>
            <a:xfrm>
              <a:off x="6891044" y="2667000"/>
              <a:ext cx="19812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/>
                <a:t>Container</a:t>
              </a:r>
              <a:endParaRPr lang="bg-BG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3444" y="2819400"/>
              <a:ext cx="1676400" cy="11271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57744" y="3444939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Bin/Libs</a:t>
              </a:r>
              <a:endParaRPr lang="bg-BG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57744" y="2963862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B</a:t>
              </a:r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8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CPU with VT-x/AMD-V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8GB+ RAM, 25GB+ HDD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Target virtual infrastructure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Ranging from three to five nodes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Similar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isolation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allocation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benefits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</a:t>
            </a:r>
            <a:r>
              <a:rPr lang="en-US" sz="2800" dirty="0" smtClean="0"/>
              <a:t>ontainers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virtualize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operating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system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not the hardware. That is why they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portable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efficient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vs. Virtualization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8612" y="5339446"/>
            <a:ext cx="4119531" cy="465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12" y="5895981"/>
            <a:ext cx="4119531" cy="46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98612" y="6396335"/>
            <a:ext cx="411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Containerization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6402469" y="6396334"/>
            <a:ext cx="411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Virtualization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6402470" y="2690204"/>
            <a:ext cx="4119532" cy="3670969"/>
            <a:chOff x="6402470" y="2513348"/>
            <a:chExt cx="4119532" cy="3670969"/>
          </a:xfrm>
        </p:grpSpPr>
        <p:sp>
          <p:nvSpPr>
            <p:cNvPr id="19" name="Rectangle 18"/>
            <p:cNvSpPr/>
            <p:nvPr/>
          </p:nvSpPr>
          <p:spPr>
            <a:xfrm>
              <a:off x="6402471" y="4606055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Hypervisor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02471" y="5162590"/>
              <a:ext cx="4119531" cy="4651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OS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02470" y="5719125"/>
              <a:ext cx="4119531" cy="465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04538" y="2514600"/>
              <a:ext cx="2015832" cy="1998025"/>
              <a:chOff x="6404538" y="2514600"/>
              <a:chExt cx="2015832" cy="199802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404538" y="2514600"/>
                <a:ext cx="2015832" cy="19980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/>
                  <a:t>VM</a:t>
                </a:r>
                <a:endParaRPr lang="bg-BG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9602" y="2643865"/>
                <a:ext cx="1705704" cy="148984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75900" y="3650411"/>
                <a:ext cx="1473108" cy="387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Guest OS</a:t>
                </a:r>
                <a:endParaRPr lang="bg-BG" sz="2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75900" y="3190324"/>
                <a:ext cx="1473108" cy="3876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Bin/Libs</a:t>
                </a:r>
                <a:endParaRPr lang="bg-BG" sz="2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75900" y="2730237"/>
                <a:ext cx="1473108" cy="387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App A</a:t>
                </a:r>
                <a:endParaRPr lang="bg-BG" sz="2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506169" y="2513348"/>
              <a:ext cx="2015832" cy="1998025"/>
              <a:chOff x="6404538" y="2514600"/>
              <a:chExt cx="2015832" cy="19980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04538" y="2514600"/>
                <a:ext cx="2015832" cy="19980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/>
                  <a:t>VM</a:t>
                </a:r>
                <a:endParaRPr lang="bg-B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559602" y="2643865"/>
                <a:ext cx="1705704" cy="148984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75900" y="3650411"/>
                <a:ext cx="1473108" cy="387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Guest OS</a:t>
                </a:r>
                <a:endParaRPr lang="bg-BG" sz="20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75900" y="3190324"/>
                <a:ext cx="1473108" cy="3876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Bin/Libs</a:t>
                </a:r>
                <a:endParaRPr lang="bg-BG" sz="20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75900" y="2730237"/>
                <a:ext cx="1473108" cy="387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App B</a:t>
                </a:r>
                <a:endParaRPr lang="bg-BG" sz="2000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598612" y="4782911"/>
            <a:ext cx="4119531" cy="46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Containerization Platform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98612" y="2859429"/>
            <a:ext cx="1981200" cy="1828800"/>
            <a:chOff x="6891044" y="2667000"/>
            <a:chExt cx="1981200" cy="1828800"/>
          </a:xfrm>
        </p:grpSpPr>
        <p:sp>
          <p:nvSpPr>
            <p:cNvPr id="44" name="Rectangle 43"/>
            <p:cNvSpPr/>
            <p:nvPr/>
          </p:nvSpPr>
          <p:spPr>
            <a:xfrm>
              <a:off x="6891044" y="2667000"/>
              <a:ext cx="1981200" cy="182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Container</a:t>
              </a:r>
              <a:endParaRPr lang="bg-BG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43444" y="2963862"/>
              <a:ext cx="1676400" cy="11353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 smtClean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57744" y="3589704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Bin/Libs</a:t>
              </a:r>
              <a:endParaRPr lang="bg-BG" sz="2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57744" y="3108627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App A</a:t>
              </a:r>
              <a:endParaRPr lang="bg-BG" sz="2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40991" y="2867733"/>
            <a:ext cx="1981200" cy="1828800"/>
            <a:chOff x="6891044" y="2667000"/>
            <a:chExt cx="1981200" cy="1828800"/>
          </a:xfrm>
        </p:grpSpPr>
        <p:sp>
          <p:nvSpPr>
            <p:cNvPr id="54" name="Rectangle 53"/>
            <p:cNvSpPr/>
            <p:nvPr/>
          </p:nvSpPr>
          <p:spPr>
            <a:xfrm>
              <a:off x="6891044" y="2667000"/>
              <a:ext cx="1981200" cy="182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Container</a:t>
              </a:r>
              <a:endParaRPr lang="bg-B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43444" y="2963862"/>
              <a:ext cx="1676400" cy="11353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 smtClean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57744" y="3589704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Bin/Libs</a:t>
              </a:r>
              <a:endParaRPr lang="bg-BG" sz="2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57744" y="3108627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App A</a:t>
              </a:r>
              <a:endParaRPr lang="bg-B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Architecture. Distributions. 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phenomenon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ent all the way from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student’s hobby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world domination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Internet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runs</a:t>
            </a:r>
            <a:r>
              <a:rPr lang="en-US" dirty="0" smtClean="0"/>
              <a:t> on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Operating </a:t>
            </a:r>
            <a:r>
              <a:rPr lang="en-US" dirty="0"/>
              <a:t>system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 95% </a:t>
            </a:r>
            <a:r>
              <a:rPr lang="en-US" dirty="0"/>
              <a:t>of </a:t>
            </a:r>
            <a:r>
              <a:rPr lang="en-US" dirty="0" smtClean="0"/>
              <a:t>the top one million domains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dirty="0"/>
              <a:t>It runs 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99.6%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top 500 </a:t>
            </a:r>
            <a:r>
              <a:rPr lang="en-US" dirty="0" smtClean="0"/>
              <a:t>supercomputers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**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huge demand </a:t>
            </a:r>
            <a:r>
              <a:rPr lang="en-US" dirty="0" smtClean="0"/>
              <a:t>for Linux skills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is 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challenging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0639" y="6013592"/>
            <a:ext cx="706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*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www.linuxfoundation.org/about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**</a:t>
            </a:r>
            <a:r>
              <a:rPr lang="en-US" sz="2000" dirty="0"/>
              <a:t> https://itsfoss.com/linux-99-percent-top-500-supercomputers/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9657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/>
              <a:t> the complete OS, it is just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Kernel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Often</a:t>
            </a:r>
            <a:r>
              <a:rPr lang="en-US" dirty="0" smtClean="0"/>
              <a:t> the term is used to refer to the whole OS</a:t>
            </a:r>
          </a:p>
          <a:p>
            <a:pPr>
              <a:lnSpc>
                <a:spcPct val="100000"/>
              </a:lnSpc>
            </a:pPr>
            <a:r>
              <a:rPr lang="en-US" dirty="0"/>
              <a:t>A Linux-based system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modular Unix-like </a:t>
            </a:r>
            <a:r>
              <a:rPr lang="en-US" dirty="0"/>
              <a:t>operating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Linux kernel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monolithic</a:t>
            </a:r>
            <a:r>
              <a:rPr lang="en-US" dirty="0"/>
              <a:t> kernel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(not) Linux?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General knowledge about Linux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</a:t>
            </a:r>
            <a:r>
              <a:rPr lang="en-US" dirty="0" smtClean="0"/>
              <a:t>users, groups, and permissions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files and folders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Handling some basic network related tasks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Software and services management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bash scripting skills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need</a:t>
            </a:r>
            <a:r>
              <a:rPr lang="en-US" dirty="0"/>
              <a:t> </a:t>
            </a:r>
            <a:r>
              <a:rPr lang="en-US" dirty="0" smtClean="0"/>
              <a:t>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Bash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/>
              <a:t>Structure. Flow Control. </a:t>
            </a:r>
            <a:r>
              <a:rPr lang="en-US" sz="3600" dirty="0" smtClean="0"/>
              <a:t>Sourcing. Execution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Execution: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 hello.sh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./hello.sh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just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54735" y="1151118"/>
            <a:ext cx="5526088" cy="44876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#!/bin/bash</a:t>
            </a:r>
          </a:p>
          <a:p>
            <a:endParaRPr lang="en-US" sz="3000" dirty="0"/>
          </a:p>
          <a:p>
            <a:r>
              <a:rPr lang="en-US" sz="3000" dirty="0" smtClean="0"/>
              <a:t>#</a:t>
            </a:r>
          </a:p>
          <a:p>
            <a:r>
              <a:rPr lang="en-US" sz="3000" dirty="0" smtClean="0"/>
              <a:t># hello.sh</a:t>
            </a:r>
          </a:p>
          <a:p>
            <a:r>
              <a:rPr lang="en-US" sz="3000" dirty="0" smtClean="0"/>
              <a:t>#</a:t>
            </a:r>
          </a:p>
          <a:p>
            <a:endParaRPr lang="en-US" sz="3000" dirty="0"/>
          </a:p>
          <a:p>
            <a:r>
              <a:rPr lang="en-US" sz="3000" dirty="0" err="1" smtClean="0"/>
              <a:t>attn</a:t>
            </a:r>
            <a:r>
              <a:rPr lang="en-US" sz="3000" dirty="0" smtClean="0"/>
              <a:t> = "dear" </a:t>
            </a:r>
          </a:p>
          <a:p>
            <a:endParaRPr lang="en-US" sz="3000" dirty="0"/>
          </a:p>
          <a:p>
            <a:r>
              <a:rPr lang="en-US" sz="3000" dirty="0" smtClean="0"/>
              <a:t>echo "Hello $</a:t>
            </a:r>
            <a:r>
              <a:rPr lang="en-US" sz="3000" dirty="0" err="1" smtClean="0"/>
              <a:t>attn</a:t>
            </a:r>
            <a:r>
              <a:rPr lang="en-US" sz="3000" dirty="0" smtClean="0"/>
              <a:t> $USER"</a:t>
            </a:r>
            <a:endParaRPr lang="en-US" sz="3000" dirty="0"/>
          </a:p>
        </p:txBody>
      </p:sp>
      <p:sp>
        <p:nvSpPr>
          <p:cNvPr id="12" name="Left Brace 11"/>
          <p:cNvSpPr/>
          <p:nvPr/>
        </p:nvSpPr>
        <p:spPr>
          <a:xfrm>
            <a:off x="6035144" y="1151118"/>
            <a:ext cx="160322" cy="44114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Left Brace 12"/>
          <p:cNvSpPr/>
          <p:nvPr/>
        </p:nvSpPr>
        <p:spPr>
          <a:xfrm>
            <a:off x="6035144" y="2192518"/>
            <a:ext cx="160322" cy="130421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Left Brace 13"/>
          <p:cNvSpPr/>
          <p:nvPr/>
        </p:nvSpPr>
        <p:spPr>
          <a:xfrm>
            <a:off x="6035144" y="4012500"/>
            <a:ext cx="160322" cy="44114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Left Brace 14"/>
          <p:cNvSpPr/>
          <p:nvPr/>
        </p:nvSpPr>
        <p:spPr>
          <a:xfrm>
            <a:off x="6035144" y="4925843"/>
            <a:ext cx="160322" cy="44114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471449" y="1110080"/>
            <a:ext cx="2531534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Script Signature</a:t>
            </a:r>
            <a:endParaRPr lang="bg-B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71449" y="2583015"/>
            <a:ext cx="2531534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Comments</a:t>
            </a:r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449" y="3971462"/>
            <a:ext cx="2531534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Local Variable</a:t>
            </a:r>
            <a:endParaRPr lang="bg-B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449" y="4884805"/>
            <a:ext cx="2531534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Command</a:t>
            </a:r>
            <a:endParaRPr lang="bg-BG" sz="2800" dirty="0"/>
          </a:p>
        </p:txBody>
      </p:sp>
      <p:cxnSp>
        <p:nvCxnSpPr>
          <p:cNvPr id="21" name="Straight Connector 20"/>
          <p:cNvCxnSpPr>
            <a:stCxn id="12" idx="1"/>
            <a:endCxn id="16" idx="3"/>
          </p:cNvCxnSpPr>
          <p:nvPr/>
        </p:nvCxnSpPr>
        <p:spPr>
          <a:xfrm flipH="1" flipV="1">
            <a:off x="3002983" y="1371690"/>
            <a:ext cx="303216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1"/>
            <a:endCxn id="17" idx="3"/>
          </p:cNvCxnSpPr>
          <p:nvPr/>
        </p:nvCxnSpPr>
        <p:spPr>
          <a:xfrm flipH="1" flipV="1">
            <a:off x="3002983" y="2844625"/>
            <a:ext cx="303216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1"/>
            <a:endCxn id="18" idx="3"/>
          </p:cNvCxnSpPr>
          <p:nvPr/>
        </p:nvCxnSpPr>
        <p:spPr>
          <a:xfrm flipH="1" flipV="1">
            <a:off x="3002983" y="4233072"/>
            <a:ext cx="303216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1"/>
            <a:endCxn id="19" idx="3"/>
          </p:cNvCxnSpPr>
          <p:nvPr/>
        </p:nvCxnSpPr>
        <p:spPr>
          <a:xfrm flipH="1" flipV="1">
            <a:off x="3002983" y="5146415"/>
            <a:ext cx="3032161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line of text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[</a:t>
            </a:r>
            <a:r>
              <a:rPr lang="en-US" sz="3000" dirty="0" err="1" smtClean="0"/>
              <a:t>user@host</a:t>
            </a:r>
            <a:r>
              <a:rPr lang="en-US" sz="3000" dirty="0" smtClean="0"/>
              <a:t> ~]$ echo 'Hello world!‘</a:t>
            </a:r>
          </a:p>
          <a:p>
            <a:r>
              <a:rPr lang="en-US" sz="3000" dirty="0" smtClean="0"/>
              <a:t>'Hello world!'</a:t>
            </a:r>
          </a:p>
          <a:p>
            <a:endParaRPr lang="en-US" sz="3000" dirty="0" smtClean="0"/>
          </a:p>
          <a:p>
            <a:r>
              <a:rPr lang="en-US" sz="3000" dirty="0" smtClean="0"/>
              <a:t>[</a:t>
            </a:r>
            <a:r>
              <a:rPr lang="en-US" sz="3000" dirty="0" err="1"/>
              <a:t>user@host</a:t>
            </a:r>
            <a:r>
              <a:rPr lang="en-US" sz="3000" dirty="0"/>
              <a:t> </a:t>
            </a:r>
            <a:r>
              <a:rPr lang="en-US" sz="3000" dirty="0" smtClean="0"/>
              <a:t>~]$</a:t>
            </a:r>
          </a:p>
          <a:p>
            <a:r>
              <a:rPr lang="en-US" sz="3000" dirty="0" smtClean="0"/>
              <a:t>...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066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 line from the standard input and split it into fields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[</a:t>
            </a:r>
            <a:r>
              <a:rPr lang="en-US" sz="3000" dirty="0" err="1" smtClean="0"/>
              <a:t>user@host</a:t>
            </a:r>
            <a:r>
              <a:rPr lang="en-US" sz="3000" dirty="0" smtClean="0"/>
              <a:t> ~]$ read -p "Enter name:" NM_ENT</a:t>
            </a:r>
          </a:p>
          <a:p>
            <a:r>
              <a:rPr lang="en-US" sz="3000" dirty="0" smtClean="0"/>
              <a:t>Enter name: James</a:t>
            </a:r>
          </a:p>
          <a:p>
            <a:endParaRPr lang="en-US" sz="3000" dirty="0" smtClean="0"/>
          </a:p>
          <a:p>
            <a:r>
              <a:rPr lang="en-US" sz="3000" dirty="0"/>
              <a:t>[</a:t>
            </a:r>
            <a:r>
              <a:rPr lang="en-US" sz="3000" dirty="0" err="1"/>
              <a:t>user@host</a:t>
            </a:r>
            <a:r>
              <a:rPr lang="en-US" sz="3000" dirty="0"/>
              <a:t> </a:t>
            </a:r>
            <a:r>
              <a:rPr lang="en-US" sz="3000" dirty="0" smtClean="0"/>
              <a:t>~]$ echo $NM_ENT</a:t>
            </a:r>
          </a:p>
          <a:p>
            <a:r>
              <a:rPr lang="en-US" sz="3000" dirty="0" smtClean="0"/>
              <a:t>James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811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 commands based on conditional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count=1</a:t>
            </a:r>
          </a:p>
          <a:p>
            <a:r>
              <a:rPr lang="en-US" sz="3000" dirty="0" smtClean="0"/>
              <a:t>if [ $count -</a:t>
            </a:r>
            <a:r>
              <a:rPr lang="en-US" sz="3000" dirty="0" err="1" smtClean="0"/>
              <a:t>eq</a:t>
            </a:r>
            <a:r>
              <a:rPr lang="en-US" sz="3000" dirty="0" smtClean="0"/>
              <a:t> 0 ]; then</a:t>
            </a:r>
          </a:p>
          <a:p>
            <a:r>
              <a:rPr lang="en-US" sz="3000" dirty="0" smtClean="0"/>
              <a:t>echo 'Equal to 0'</a:t>
            </a:r>
          </a:p>
          <a:p>
            <a:r>
              <a:rPr lang="en-US" sz="3000" dirty="0" smtClean="0"/>
              <a:t>else</a:t>
            </a:r>
          </a:p>
          <a:p>
            <a:r>
              <a:rPr lang="en-US" sz="3000" dirty="0" smtClean="0"/>
              <a:t>echo 'Not equal to 0'</a:t>
            </a:r>
          </a:p>
          <a:p>
            <a:r>
              <a:rPr lang="en-US" sz="3000" dirty="0" smtClean="0"/>
              <a:t>fi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71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No, but you can go over the Class Practice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One date </a:t>
            </a:r>
            <a:r>
              <a:rPr lang="en-US" dirty="0" smtClean="0"/>
              <a:t>– 07.01.2018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Practical exam – max 100 pts.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and </a:t>
            </a:r>
            <a:r>
              <a:rPr lang="en-US" dirty="0" smtClean="0"/>
              <a:t>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Evaluate conditional expression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399"/>
            <a:ext cx="11049000" cy="34205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# Compare numbers: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OP1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eq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-ne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lt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-le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gt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ge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OP2</a:t>
            </a:r>
          </a:p>
          <a:p>
            <a:endParaRPr lang="en-US" sz="3000" dirty="0" smtClean="0"/>
          </a:p>
          <a:p>
            <a:r>
              <a:rPr lang="en-US" sz="3000" dirty="0" smtClean="0"/>
              <a:t># Compare strings: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ST1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!=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ST2</a:t>
            </a:r>
          </a:p>
          <a:p>
            <a:endParaRPr lang="en-US" sz="3000" dirty="0" smtClean="0"/>
          </a:p>
          <a:p>
            <a:r>
              <a:rPr lang="en-US" sz="3000" dirty="0" smtClean="0"/>
              <a:t># Compare files: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FL1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nt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000" dirty="0" err="1" smtClean="0">
                <a:solidFill>
                  <a:schemeClr val="tx2">
                    <a:lumMod val="50000"/>
                  </a:schemeClr>
                </a:solidFill>
              </a:rPr>
              <a:t>ot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FL2</a:t>
            </a:r>
          </a:p>
          <a:p>
            <a:endParaRPr lang="en-US" sz="3000" dirty="0" smtClean="0"/>
          </a:p>
          <a:p>
            <a:r>
              <a:rPr lang="en-US" sz="3000" dirty="0" smtClean="0"/>
              <a:t># File tests: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-d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-e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-f</a:t>
            </a:r>
            <a:r>
              <a:rPr lang="en-US" sz="3000" dirty="0" smtClean="0"/>
              <a:t>|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-x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 command for each member in a list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# List all files with prefix “item:”</a:t>
            </a:r>
          </a:p>
          <a:p>
            <a:endParaRPr lang="en-US" sz="3000" dirty="0" smtClean="0"/>
          </a:p>
          <a:p>
            <a:r>
              <a:rPr lang="en-US" sz="3000" dirty="0" smtClean="0"/>
              <a:t>for </a:t>
            </a:r>
            <a:r>
              <a:rPr lang="en-US" sz="3000" dirty="0" err="1" smtClean="0"/>
              <a:t>i</a:t>
            </a:r>
            <a:r>
              <a:rPr lang="en-US" sz="3000" dirty="0" smtClean="0"/>
              <a:t> in $( </a:t>
            </a:r>
            <a:r>
              <a:rPr lang="en-US" sz="3000" dirty="0" err="1" smtClean="0"/>
              <a:t>ls</a:t>
            </a:r>
            <a:r>
              <a:rPr lang="en-US" sz="3000" dirty="0" smtClean="0"/>
              <a:t> ); do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echo item: $</a:t>
            </a:r>
            <a:r>
              <a:rPr lang="en-US" sz="3000" dirty="0" err="1" smtClean="0"/>
              <a:t>i</a:t>
            </a:r>
            <a:endParaRPr lang="en-US" sz="3000" dirty="0" smtClean="0"/>
          </a:p>
          <a:p>
            <a:r>
              <a:rPr lang="en-US" sz="3000" dirty="0" smtClean="0"/>
              <a:t>done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568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 commands as long as a test succeeds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# Print numbers from 1 to 5</a:t>
            </a:r>
          </a:p>
          <a:p>
            <a:r>
              <a:rPr lang="en-US" sz="3000" dirty="0" smtClean="0"/>
              <a:t>count=1</a:t>
            </a:r>
          </a:p>
          <a:p>
            <a:r>
              <a:rPr lang="en-US" sz="3000" dirty="0" smtClean="0"/>
              <a:t>while [ $count -le 5 ]; do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echo $count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count=$((count+1))</a:t>
            </a:r>
          </a:p>
          <a:p>
            <a:r>
              <a:rPr lang="en-US" sz="3000" dirty="0" smtClean="0"/>
              <a:t>done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78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 commands as long as a test does not succeed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# Print numbers from 1 to 5</a:t>
            </a:r>
          </a:p>
          <a:p>
            <a:r>
              <a:rPr lang="en-US" sz="3000" dirty="0"/>
              <a:t>count=1</a:t>
            </a:r>
          </a:p>
          <a:p>
            <a:r>
              <a:rPr lang="en-US" sz="3000" dirty="0" smtClean="0"/>
              <a:t>until [ </a:t>
            </a:r>
            <a:r>
              <a:rPr lang="en-US" sz="3000" dirty="0"/>
              <a:t>$count </a:t>
            </a:r>
            <a:r>
              <a:rPr lang="en-US" sz="3000" dirty="0" smtClean="0"/>
              <a:t>-</a:t>
            </a:r>
            <a:r>
              <a:rPr lang="en-US" sz="3000" dirty="0" err="1" smtClean="0"/>
              <a:t>gt</a:t>
            </a:r>
            <a:r>
              <a:rPr lang="en-US" sz="3000" dirty="0" smtClean="0"/>
              <a:t> </a:t>
            </a:r>
            <a:r>
              <a:rPr lang="en-US" sz="3000" dirty="0"/>
              <a:t>5 ]; do</a:t>
            </a:r>
          </a:p>
          <a:p>
            <a:r>
              <a:rPr lang="en-US" sz="3000" dirty="0"/>
              <a:t>  echo $count</a:t>
            </a:r>
          </a:p>
          <a:p>
            <a:r>
              <a:rPr lang="en-US" sz="3000" dirty="0"/>
              <a:t>  count=$((count+1))</a:t>
            </a:r>
          </a:p>
          <a:p>
            <a:r>
              <a:rPr lang="en-US" sz="30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86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subshell is created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Any variables set become part of the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Methods: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script.sh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script.sh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Subshell is always created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subshell if using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 ./script.sh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vs.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Source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Files Lifecycle. Basic 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Distributed Version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Created by the Linux development community in 2005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on-premise and </a:t>
            </a:r>
            <a:r>
              <a:rPr lang="en-US" dirty="0" smtClean="0"/>
              <a:t>in the </a:t>
            </a:r>
            <a:r>
              <a:rPr lang="en-US" dirty="0"/>
              <a:t>cloud</a:t>
            </a:r>
          </a:p>
          <a:p>
            <a:pPr>
              <a:lnSpc>
                <a:spcPct val="100000"/>
              </a:lnSpc>
            </a:pPr>
            <a:r>
              <a:rPr lang="en-US" dirty="0"/>
              <a:t>Snapshot based</a:t>
            </a:r>
          </a:p>
          <a:p>
            <a:pPr>
              <a:lnSpc>
                <a:spcPct val="100000"/>
              </a:lnSpc>
            </a:pPr>
            <a:r>
              <a:rPr lang="en-US" dirty="0"/>
              <a:t>Three states </a:t>
            </a:r>
            <a:r>
              <a:rPr lang="en-US" dirty="0" smtClean="0"/>
              <a:t>- </a:t>
            </a:r>
            <a:r>
              <a:rPr lang="en-US" dirty="0"/>
              <a:t>Committed, Modified, and </a:t>
            </a:r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5466" y="1595196"/>
            <a:ext cx="21251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Not Tracked</a:t>
            </a:r>
            <a:endParaRPr lang="en-US" sz="2800" dirty="0"/>
          </a:p>
          <a:p>
            <a:pPr algn="ctr"/>
            <a:r>
              <a:rPr lang="en-US" sz="1400" b="1" dirty="0" smtClean="0"/>
              <a:t>(outside the scope)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799" y="1592263"/>
            <a:ext cx="21251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Staged</a:t>
            </a:r>
          </a:p>
          <a:p>
            <a:pPr algn="ctr"/>
            <a:r>
              <a:rPr lang="en-US" sz="1400" b="1" dirty="0" smtClean="0"/>
              <a:t>(about to be committed)</a:t>
            </a:r>
            <a:endParaRPr lang="bg-BG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6062132" y="1592263"/>
            <a:ext cx="21251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Modified</a:t>
            </a:r>
          </a:p>
          <a:p>
            <a:pPr algn="ctr"/>
            <a:r>
              <a:rPr lang="en-US" sz="1400" b="1" dirty="0" smtClean="0"/>
              <a:t>(changed)</a:t>
            </a:r>
            <a:endParaRPr lang="bg-BG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8390465" y="1592263"/>
            <a:ext cx="21251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Committed</a:t>
            </a:r>
          </a:p>
          <a:p>
            <a:pPr algn="ctr"/>
            <a:r>
              <a:rPr lang="en-US" sz="1400" b="1" dirty="0" smtClean="0"/>
              <a:t>(not modified)</a:t>
            </a:r>
            <a:endParaRPr lang="bg-BG" sz="1400" b="1" dirty="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2468033" y="2196329"/>
            <a:ext cx="0" cy="382693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83666" y="2193396"/>
            <a:ext cx="0" cy="382693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03532" y="2193396"/>
            <a:ext cx="0" cy="382693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8799" y="2193396"/>
            <a:ext cx="0" cy="382693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556934" y="2348725"/>
            <a:ext cx="2133600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the file</a:t>
            </a:r>
            <a:endParaRPr lang="bg-BG" sz="1600" dirty="0"/>
          </a:p>
        </p:txBody>
      </p:sp>
      <p:sp>
        <p:nvSpPr>
          <p:cNvPr id="16" name="Right Arrow 15"/>
          <p:cNvSpPr/>
          <p:nvPr/>
        </p:nvSpPr>
        <p:spPr>
          <a:xfrm>
            <a:off x="4874682" y="2966792"/>
            <a:ext cx="4449233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Commit</a:t>
            </a:r>
            <a:endParaRPr lang="bg-BG" sz="1600" dirty="0"/>
          </a:p>
        </p:txBody>
      </p:sp>
      <p:sp>
        <p:nvSpPr>
          <p:cNvPr id="17" name="Right Arrow 16"/>
          <p:cNvSpPr/>
          <p:nvPr/>
        </p:nvSpPr>
        <p:spPr>
          <a:xfrm flipH="1">
            <a:off x="7209366" y="3700033"/>
            <a:ext cx="2133600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 the file</a:t>
            </a:r>
            <a:endParaRPr lang="bg-BG" sz="1600" dirty="0"/>
          </a:p>
        </p:txBody>
      </p:sp>
      <p:sp>
        <p:nvSpPr>
          <p:cNvPr id="18" name="Right Arrow 17"/>
          <p:cNvSpPr/>
          <p:nvPr/>
        </p:nvSpPr>
        <p:spPr>
          <a:xfrm flipH="1">
            <a:off x="4874682" y="4358255"/>
            <a:ext cx="2133600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Stage the file</a:t>
            </a:r>
            <a:endParaRPr lang="bg-BG" sz="1600" dirty="0"/>
          </a:p>
        </p:txBody>
      </p:sp>
      <p:sp>
        <p:nvSpPr>
          <p:cNvPr id="19" name="Right Arrow 18"/>
          <p:cNvSpPr/>
          <p:nvPr/>
        </p:nvSpPr>
        <p:spPr>
          <a:xfrm flipH="1">
            <a:off x="2556934" y="5131651"/>
            <a:ext cx="6786032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the file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230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Create an empty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Clone an existing repository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Show repository objects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Show different states of files in working directory and staging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</a:t>
            </a:r>
            <a:r>
              <a:rPr lang="en-US" sz="3000" dirty="0" err="1" smtClean="0"/>
              <a:t>init</a:t>
            </a:r>
            <a:endParaRPr lang="en-US" sz="30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clone https://github.com/user/repo 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show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64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files from working directory to staging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a file from staging and working directory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Move or rename file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Commit the staged changes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add file.txt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/>
              <a:t> </a:t>
            </a:r>
            <a:r>
              <a:rPr lang="en-US" sz="3000" dirty="0" err="1"/>
              <a:t>rm</a:t>
            </a:r>
            <a:r>
              <a:rPr lang="en-US" sz="3000" dirty="0"/>
              <a:t> </a:t>
            </a:r>
            <a:r>
              <a:rPr lang="en-US" sz="3000" dirty="0" smtClean="0"/>
              <a:t>old_file.txt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/>
              <a:t>git</a:t>
            </a:r>
            <a:r>
              <a:rPr lang="en-US" sz="3000" dirty="0"/>
              <a:t> mv </a:t>
            </a:r>
            <a:r>
              <a:rPr lang="en-US" sz="3000" dirty="0" smtClean="0"/>
              <a:t>old_file.txt </a:t>
            </a:r>
            <a:r>
              <a:rPr lang="en-US" sz="3000" dirty="0"/>
              <a:t>new_file.txt</a:t>
            </a:r>
            <a:endParaRPr lang="en-US" sz="3000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commit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17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 smtClean="0"/>
              <a:t>Wednesday (25.10 </a:t>
            </a:r>
            <a:r>
              <a:rPr lang="en-US" dirty="0" smtClean="0"/>
              <a:t>– </a:t>
            </a:r>
            <a:r>
              <a:rPr lang="en-US" dirty="0" smtClean="0"/>
              <a:t>13.12) </a:t>
            </a:r>
            <a:r>
              <a:rPr lang="en-US" dirty="0" smtClean="0"/>
              <a:t>at 18:30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Schedule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18:30 – 19:30	Module X-1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19:30 – 19:45	Break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19:45 – 20:45	Module X-2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20:45 – 21:00	Break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21:00 – 22:00	Module X-3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Get all not existing objects from remote repository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Get and merge changed objects from remote repository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Push the changes to a remote repository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fetch https://github.com/user/repo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/>
              <a:t> </a:t>
            </a:r>
            <a:r>
              <a:rPr lang="en-US" sz="3000" dirty="0" smtClean="0"/>
              <a:t>pull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en-US" sz="3000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030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</a:t>
            </a:r>
            <a:r>
              <a:rPr lang="en-US" dirty="0" smtClean="0"/>
              <a:t>Non-automated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Vagrant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Introduction. Basic </a:t>
            </a:r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Building and managing virtual machine environments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Providers like </a:t>
            </a:r>
            <a:r>
              <a:rPr lang="en-US" dirty="0" err="1" smtClean="0"/>
              <a:t>VirtualBox</a:t>
            </a:r>
            <a:r>
              <a:rPr lang="en-US" dirty="0" smtClean="0"/>
              <a:t>, VMware, AWS,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Provisioning tools such as shell scripts, Chef, or Puppet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with source control </a:t>
            </a:r>
            <a:r>
              <a:rPr lang="en-US" dirty="0" smtClean="0"/>
              <a:t>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Public boxes catalog: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atlas.hashicorp.com/boxes/search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Local storage for boxes: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~/.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vagrant.d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/boxes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Ruby syntax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One file per environment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General file structure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7412" y="3161071"/>
            <a:ext cx="11049000" cy="2826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a-DK" dirty="0"/>
              <a:t># -*- mode: ruby -*-</a:t>
            </a:r>
          </a:p>
          <a:p>
            <a:r>
              <a:rPr lang="da-DK" dirty="0"/>
              <a:t># vi: set ft=ruby :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Vagrant.configure</a:t>
            </a:r>
            <a:r>
              <a:rPr lang="en-US" dirty="0"/>
              <a:t>("2") do |</a:t>
            </a:r>
            <a:r>
              <a:rPr lang="en-US" dirty="0" err="1"/>
              <a:t>config</a:t>
            </a:r>
            <a:r>
              <a:rPr lang="en-US" dirty="0" smtClean="0"/>
              <a:t>|</a:t>
            </a:r>
          </a:p>
          <a:p>
            <a:r>
              <a:rPr lang="en-US" dirty="0"/>
              <a:t> </a:t>
            </a:r>
            <a:r>
              <a:rPr lang="en-US" dirty="0" err="1"/>
              <a:t>config.vm.box</a:t>
            </a:r>
            <a:r>
              <a:rPr lang="en-US" dirty="0"/>
              <a:t> = "</a:t>
            </a:r>
            <a:r>
              <a:rPr lang="en-US" dirty="0" err="1" smtClean="0"/>
              <a:t>shekeriev</a:t>
            </a:r>
            <a:r>
              <a:rPr lang="en-US" dirty="0" smtClean="0"/>
              <a:t>/centos-7-32-minimal“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1774" y="1170785"/>
            <a:ext cx="11536936" cy="5550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a-DK" dirty="0" smtClean="0"/>
              <a:t>Vagrant.configure</a:t>
            </a:r>
            <a:r>
              <a:rPr lang="da-DK" dirty="0"/>
              <a:t>("2") do |config|</a:t>
            </a:r>
          </a:p>
          <a:p>
            <a:r>
              <a:rPr lang="da-DK" dirty="0"/>
              <a:t>  config.vm.box = "</a:t>
            </a:r>
            <a:r>
              <a:rPr lang="da-DK" dirty="0" smtClean="0"/>
              <a:t>shekeriev/centos-7-32-minimal”</a:t>
            </a:r>
          </a:p>
          <a:p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a-DK" dirty="0" smtClean="0">
                <a:solidFill>
                  <a:schemeClr val="tx2">
                    <a:lumMod val="75000"/>
                  </a:schemeClr>
                </a:solidFill>
              </a:rPr>
              <a:t> # Provider settings</a:t>
            </a:r>
            <a:endParaRPr lang="da-DK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a-DK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config.vm.provider "virtualbox" do |vb|</a:t>
            </a:r>
          </a:p>
          <a:p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     # Display the VirtualBox GUI when booting the machine</a:t>
            </a:r>
          </a:p>
          <a:p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     vb.gui = true</a:t>
            </a:r>
          </a:p>
          <a:p>
            <a:r>
              <a:rPr lang="da-DK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# Customize the amount of memory on the VM:</a:t>
            </a:r>
          </a:p>
          <a:p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     vb.memory = "1024"</a:t>
            </a:r>
          </a:p>
          <a:p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   end</a:t>
            </a:r>
          </a:p>
          <a:p>
            <a:r>
              <a:rPr lang="da-D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# Provisioning section</a:t>
            </a:r>
          </a:p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config.vm.provision 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"shell", inline: &lt;&lt;-SHELL</a:t>
            </a:r>
          </a:p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da-D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yum -y 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da-D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yum 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 -y </a:t>
            </a:r>
            <a:r>
              <a:rPr lang="da-D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httpd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SHELL</a:t>
            </a:r>
          </a:p>
          <a:p>
            <a:r>
              <a:rPr lang="da-DK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the environment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Login to </a:t>
            </a:r>
            <a:r>
              <a:rPr lang="en-US" dirty="0" err="1" smtClean="0"/>
              <a:t>HashiCorp’s</a:t>
            </a:r>
            <a:r>
              <a:rPr lang="en-US" dirty="0" smtClean="0"/>
              <a:t> Atlas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Connect to machine via SSH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Check status of a vagrant machine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Vagrant 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</a:t>
            </a:r>
            <a:r>
              <a:rPr lang="en-US" sz="3000" dirty="0" err="1" smtClean="0"/>
              <a:t>init</a:t>
            </a:r>
            <a:r>
              <a:rPr lang="en-US" sz="3000" dirty="0" smtClean="0"/>
              <a:t> [options] [box]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login 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</a:t>
            </a:r>
            <a:r>
              <a:rPr lang="en-US" sz="3000" dirty="0" err="1" smtClean="0"/>
              <a:t>ssh</a:t>
            </a:r>
            <a:r>
              <a:rPr lang="en-US" sz="3000" dirty="0" smtClean="0"/>
              <a:t> [options] [</a:t>
            </a:r>
            <a:r>
              <a:rPr lang="en-US" sz="3000" dirty="0" err="1" smtClean="0"/>
              <a:t>name|id</a:t>
            </a:r>
            <a:r>
              <a:rPr lang="en-US" sz="3000" dirty="0" smtClean="0"/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status [</a:t>
            </a:r>
            <a:r>
              <a:rPr lang="en-US" sz="3000" dirty="0" err="1" smtClean="0"/>
              <a:t>name|id</a:t>
            </a:r>
            <a:r>
              <a:rPr lang="en-US" sz="3000" dirty="0" smtClean="0"/>
              <a:t>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01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Start and provision grant environment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Stop a vagrant machine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Stop and delete vagrant machine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boxes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Vagrant 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up [options] [</a:t>
            </a:r>
            <a:r>
              <a:rPr lang="en-US" sz="3000" dirty="0" err="1" smtClean="0"/>
              <a:t>name|id</a:t>
            </a:r>
            <a:r>
              <a:rPr lang="en-US" sz="3000" dirty="0" smtClean="0"/>
              <a:t>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halt [options] [</a:t>
            </a:r>
            <a:r>
              <a:rPr lang="en-US" sz="3000" dirty="0" err="1" smtClean="0"/>
              <a:t>name|id</a:t>
            </a:r>
            <a:r>
              <a:rPr lang="en-US" sz="3000" dirty="0" smtClean="0"/>
              <a:t>]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324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destroy [options] [</a:t>
            </a:r>
            <a:r>
              <a:rPr lang="en-US" sz="3000" dirty="0" err="1" smtClean="0"/>
              <a:t>name|id</a:t>
            </a:r>
            <a:r>
              <a:rPr lang="en-US" sz="3000" dirty="0" smtClean="0"/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vagrant box &lt;subcommand&gt; [&lt;arguments&gt;]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32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Vagrant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Vagrant site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www.vagrantup.com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Vagrant boxes repository (Vagrant Cloud)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app.vagrantup.com/boxes/search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CentOS download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https://www.vagrantup.com/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CentOS (</a:t>
            </a:r>
            <a:r>
              <a:rPr lang="en-US" sz="3200" dirty="0" smtClean="0"/>
              <a:t>Red Hat</a:t>
            </a:r>
            <a:r>
              <a:rPr lang="en-US" sz="3200" dirty="0"/>
              <a:t>) documentation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5"/>
              </a:rPr>
              <a:t>https://access.redhat.com/documentation/en/red-hat-enterprise-linux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About 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Dimitar Zahariev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During office hours – BI/DI Consultant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openSUSE</a:t>
            </a:r>
            <a:r>
              <a:rPr lang="en-US" dirty="0" smtClean="0"/>
              <a:t> Advocate and Virtualization Enthusiast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Communication channels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SoftUni</a:t>
            </a:r>
            <a:r>
              <a:rPr lang="en-US" dirty="0" smtClean="0"/>
              <a:t>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dimitar@zahariev.pro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Skype: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zahariev.dimitar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sli.do: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SU-DBO-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(where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 is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DevOps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Is for companies of any size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Adds value and flow improvement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DevOps is a combination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Cultural changes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Organizational changes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are not alone – there is a toolkit to help us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Vagrant allows us to automate infrastructure life-cycle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About you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tinyurl.com/su-dob-in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Few words about you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expectations/suggestions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819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2098</TotalTime>
  <Words>2953</Words>
  <Application>Microsoft Office PowerPoint</Application>
  <PresentationFormat>Custom</PresentationFormat>
  <Paragraphs>804</Paragraphs>
  <Slides>82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Wingdings</vt:lpstr>
      <vt:lpstr>Wingdings 2</vt:lpstr>
      <vt:lpstr>SoftUni 16x9</vt:lpstr>
      <vt:lpstr>Introduction to DevOps</vt:lpstr>
      <vt:lpstr>Table of Contents</vt:lpstr>
      <vt:lpstr>About this Course</vt:lpstr>
      <vt:lpstr>Content</vt:lpstr>
      <vt:lpstr>Infrastructure</vt:lpstr>
      <vt:lpstr>Homework and Exam</vt:lpstr>
      <vt:lpstr>Logistics</vt:lpstr>
      <vt:lpstr>About me</vt:lpstr>
      <vt:lpstr>About you</vt:lpstr>
      <vt:lpstr>Have a Question?</vt:lpstr>
      <vt:lpstr>Introduction Summary</vt:lpstr>
      <vt:lpstr>The Big Picture</vt:lpstr>
      <vt:lpstr>Typical Company Organization</vt:lpstr>
      <vt:lpstr>Typical IT Organization</vt:lpstr>
      <vt:lpstr>Typical Challenges</vt:lpstr>
      <vt:lpstr>Main Pain Points</vt:lpstr>
      <vt:lpstr>Outages</vt:lpstr>
      <vt:lpstr>Low value</vt:lpstr>
      <vt:lpstr>Slow IT</vt:lpstr>
      <vt:lpstr>Fighting</vt:lpstr>
      <vt:lpstr>Causes</vt:lpstr>
      <vt:lpstr>Lack of Knowledge</vt:lpstr>
      <vt:lpstr>Slow Processes</vt:lpstr>
      <vt:lpstr>Over-something</vt:lpstr>
      <vt:lpstr>Logistics</vt:lpstr>
      <vt:lpstr>Goals and Benefits</vt:lpstr>
      <vt:lpstr>How can DevOps help?</vt:lpstr>
      <vt:lpstr>DevOps is Lean for IT</vt:lpstr>
      <vt:lpstr>Core Values* of DevOps Movement</vt:lpstr>
      <vt:lpstr>Adoption</vt:lpstr>
      <vt:lpstr>Change Culture</vt:lpstr>
      <vt:lpstr>Change Organization (understand &amp; asses)</vt:lpstr>
      <vt:lpstr>Change Organization (change &amp; improve)</vt:lpstr>
      <vt:lpstr>Objections</vt:lpstr>
      <vt:lpstr>The Three Ways</vt:lpstr>
      <vt:lpstr>The First Way</vt:lpstr>
      <vt:lpstr>The Second Way</vt:lpstr>
      <vt:lpstr>The Third Way</vt:lpstr>
      <vt:lpstr>Mentality and Tools</vt:lpstr>
      <vt:lpstr>Mentality</vt:lpstr>
      <vt:lpstr>Tools</vt:lpstr>
      <vt:lpstr>Virtualization</vt:lpstr>
      <vt:lpstr>What is Virtualization?</vt:lpstr>
      <vt:lpstr>Hypervisors</vt:lpstr>
      <vt:lpstr>Use Cases</vt:lpstr>
      <vt:lpstr>Our Case</vt:lpstr>
      <vt:lpstr>VirtualBox</vt:lpstr>
      <vt:lpstr>Containerization</vt:lpstr>
      <vt:lpstr>What is Containerization?</vt:lpstr>
      <vt:lpstr>Containerization vs. Virtualization</vt:lpstr>
      <vt:lpstr>Linux</vt:lpstr>
      <vt:lpstr>Why Linux?</vt:lpstr>
      <vt:lpstr>What is (not) Linux?</vt:lpstr>
      <vt:lpstr>What we need to know?</vt:lpstr>
      <vt:lpstr>Bash Scripting</vt:lpstr>
      <vt:lpstr>Structure</vt:lpstr>
      <vt:lpstr>echo</vt:lpstr>
      <vt:lpstr>read</vt:lpstr>
      <vt:lpstr>if</vt:lpstr>
      <vt:lpstr>test</vt:lpstr>
      <vt:lpstr>for</vt:lpstr>
      <vt:lpstr>while</vt:lpstr>
      <vt:lpstr>until</vt:lpstr>
      <vt:lpstr>Sourcing vs. Execution</vt:lpstr>
      <vt:lpstr>Source Control</vt:lpstr>
      <vt:lpstr>General Information</vt:lpstr>
      <vt:lpstr>Files Lifecycle</vt:lpstr>
      <vt:lpstr>Basic Git Commands</vt:lpstr>
      <vt:lpstr>Basic Git Commands</vt:lpstr>
      <vt:lpstr>Basic Git Commands</vt:lpstr>
      <vt:lpstr>Practice: Non-automated Way</vt:lpstr>
      <vt:lpstr>Vagrant</vt:lpstr>
      <vt:lpstr>Introduction</vt:lpstr>
      <vt:lpstr>Vagrant file</vt:lpstr>
      <vt:lpstr>Vagrant file</vt:lpstr>
      <vt:lpstr>Basic Vagrant Commands</vt:lpstr>
      <vt:lpstr>Basic Vagrant Commands</vt:lpstr>
      <vt:lpstr>Practice: Vagrant in Action</vt:lpstr>
      <vt:lpstr>Resources</vt:lpstr>
      <vt:lpstr>Summary</vt:lpstr>
      <vt:lpstr>Introduction to DevOps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DOB-W1-Introduction-to-DevOps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188</cp:revision>
  <dcterms:created xsi:type="dcterms:W3CDTF">2014-01-02T17:00:34Z</dcterms:created>
  <dcterms:modified xsi:type="dcterms:W3CDTF">2017-10-25T11:05:37Z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