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274" r:id="rId3"/>
    <p:sldId id="529" r:id="rId4"/>
    <p:sldId id="402" r:id="rId5"/>
    <p:sldId id="533" r:id="rId6"/>
    <p:sldId id="531" r:id="rId7"/>
    <p:sldId id="532" r:id="rId8"/>
    <p:sldId id="353" r:id="rId9"/>
    <p:sldId id="560" r:id="rId10"/>
    <p:sldId id="561" r:id="rId11"/>
    <p:sldId id="562" r:id="rId12"/>
    <p:sldId id="570" r:id="rId13"/>
    <p:sldId id="564" r:id="rId14"/>
    <p:sldId id="565" r:id="rId15"/>
    <p:sldId id="596" r:id="rId16"/>
    <p:sldId id="566" r:id="rId17"/>
    <p:sldId id="567" r:id="rId18"/>
    <p:sldId id="571" r:id="rId19"/>
    <p:sldId id="569" r:id="rId20"/>
    <p:sldId id="572" r:id="rId21"/>
    <p:sldId id="416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8" r:id="rId46"/>
    <p:sldId id="559" r:id="rId47"/>
    <p:sldId id="418" r:id="rId48"/>
    <p:sldId id="419" r:id="rId49"/>
    <p:sldId id="574" r:id="rId50"/>
    <p:sldId id="575" r:id="rId51"/>
    <p:sldId id="593" r:id="rId52"/>
    <p:sldId id="577" r:id="rId53"/>
    <p:sldId id="578" r:id="rId54"/>
    <p:sldId id="579" r:id="rId55"/>
    <p:sldId id="580" r:id="rId56"/>
    <p:sldId id="581" r:id="rId57"/>
    <p:sldId id="582" r:id="rId58"/>
    <p:sldId id="583" r:id="rId59"/>
    <p:sldId id="584" r:id="rId60"/>
    <p:sldId id="585" r:id="rId61"/>
    <p:sldId id="586" r:id="rId62"/>
    <p:sldId id="587" r:id="rId63"/>
    <p:sldId id="594" r:id="rId64"/>
    <p:sldId id="589" r:id="rId65"/>
    <p:sldId id="595" r:id="rId66"/>
    <p:sldId id="591" r:id="rId67"/>
    <p:sldId id="421" r:id="rId68"/>
    <p:sldId id="349" r:id="rId69"/>
    <p:sldId id="428" r:id="rId70"/>
    <p:sldId id="401" r:id="rId71"/>
    <p:sldId id="405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  <p14:sldId id="533"/>
          </p14:sldIdLst>
        </p14:section>
        <p14:section name="Recap" id="{4B647F58-1A51-47CB-9756-90FB954D4C55}">
          <p14:sldIdLst>
            <p14:sldId id="531"/>
            <p14:sldId id="532"/>
          </p14:sldIdLst>
        </p14:section>
        <p14:section name="Part 1 - The Big Picture" id="{BC4A3995-4CED-4320-A673-95328C9C809D}">
          <p14:sldIdLst>
            <p14:sldId id="353"/>
            <p14:sldId id="560"/>
            <p14:sldId id="561"/>
            <p14:sldId id="562"/>
            <p14:sldId id="570"/>
            <p14:sldId id="564"/>
            <p14:sldId id="565"/>
            <p14:sldId id="596"/>
            <p14:sldId id="566"/>
            <p14:sldId id="567"/>
            <p14:sldId id="571"/>
            <p14:sldId id="569"/>
            <p14:sldId id="572"/>
          </p14:sldIdLst>
        </p14:section>
        <p14:section name="Part 2 - Working with Docker" id="{525158E7-006A-4268-97B6-E4C0694AF69F}">
          <p14:sldIdLst>
            <p14:sldId id="416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418"/>
          </p14:sldIdLst>
        </p14:section>
        <p14:section name="Part 3 - Creating Docker Images" id="{92B8F4C8-76F1-42BA-AD9F-A00A1E7185E0}">
          <p14:sldIdLst>
            <p14:sldId id="419"/>
            <p14:sldId id="574"/>
            <p14:sldId id="575"/>
            <p14:sldId id="593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94"/>
            <p14:sldId id="589"/>
            <p14:sldId id="595"/>
            <p14:sldId id="591"/>
            <p14:sldId id="421"/>
          </p14:sldIdLst>
        </p14:section>
        <p14:section name="Conclusion" id="{10E03AB1-9AA8-4E86-9A64-D741901E50A2}">
          <p14:sldIdLst>
            <p14:sldId id="349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97" d="100"/>
          <a:sy n="97" d="100"/>
        </p:scale>
        <p:origin x="103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228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24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179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001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981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84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754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695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19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1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" TargetMode="External"/><Relationship Id="rId2" Type="http://schemas.openxmlformats.org/officeDocument/2006/relationships/hyperlink" Target="https://www.ubuntu.com/containers/lx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k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ocs.docker.com/registry/" TargetMode="External"/><Relationship Id="rId4" Type="http://schemas.openxmlformats.org/officeDocument/2006/relationships/hyperlink" Target="https://docs.docker.com/docker-hub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Work with Images and Containers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LXD by Canonical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Container hypervisor (system containers)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www.ubuntu.com/containers/lxd</a:t>
            </a: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err="1" smtClean="0"/>
              <a:t>rkt</a:t>
            </a:r>
            <a:r>
              <a:rPr lang="en-US" b="1" dirty="0" smtClean="0"/>
              <a:t> by </a:t>
            </a:r>
            <a:r>
              <a:rPr lang="en-US" b="1" dirty="0" err="1" smtClean="0"/>
              <a:t>CoreOS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/>
              <a:t>Application </a:t>
            </a:r>
            <a:r>
              <a:rPr lang="en-US" b="1" smtClean="0"/>
              <a:t>container engine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hlinkClick r:id="rId3"/>
              </a:rPr>
              <a:t>https://coreos.com/rkt</a:t>
            </a: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err="1" smtClean="0"/>
              <a:t>Docker</a:t>
            </a:r>
            <a:r>
              <a:rPr lang="en-US" b="1" dirty="0" smtClean="0"/>
              <a:t> by </a:t>
            </a: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err="1" smtClean="0"/>
              <a:t>Inc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/>
              <a:t>Application container engine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4"/>
              </a:rPr>
              <a:t>https://www.docker.com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72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Whole New 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Mission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0612" y="2971800"/>
            <a:ext cx="2107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</a:rPr>
              <a:t>BUILD.</a:t>
            </a:r>
            <a:endParaRPr lang="bg-BG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078" y="2971800"/>
            <a:ext cx="161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</a:rPr>
              <a:t>SHIP.</a:t>
            </a:r>
            <a:endParaRPr lang="bg-BG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527" y="2971800"/>
            <a:ext cx="2520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</a:rPr>
              <a:t>DEPLOY.</a:t>
            </a:r>
            <a:endParaRPr lang="bg-BG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Client-server application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/>
              <a:t>dockerd</a:t>
            </a:r>
            <a:r>
              <a:rPr lang="en-US" b="1" dirty="0" smtClean="0"/>
              <a:t> daemon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REST API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/>
              <a:t>docker</a:t>
            </a:r>
            <a:r>
              <a:rPr lang="en-US" b="1" dirty="0" smtClean="0"/>
              <a:t> CLI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057400"/>
            <a:ext cx="4686300" cy="3667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995" y="6340336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https://docs.docker.com/engine/docker-overview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9416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Provided by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Cloud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Hub (</a:t>
            </a:r>
            <a:r>
              <a:rPr lang="en-US" u="sng" dirty="0">
                <a:hlinkClick r:id="rId2"/>
              </a:rPr>
              <a:t>https://hub.docker.com/explore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Store (</a:t>
            </a:r>
            <a:r>
              <a:rPr lang="en-US" u="sng" dirty="0">
                <a:hlinkClick r:id="rId3"/>
              </a:rPr>
              <a:t>https://store.docker.com</a:t>
            </a:r>
            <a:r>
              <a:rPr lang="en-US" u="sng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On-premise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Standalone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Containerized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Provided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Quay.io, </a:t>
            </a:r>
            <a:r>
              <a:rPr lang="en-US" dirty="0" err="1" smtClean="0"/>
              <a:t>Artifactory</a:t>
            </a:r>
            <a:r>
              <a:rPr lang="en-US" dirty="0"/>
              <a:t>, Google Container Registry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8" y="1066800"/>
            <a:ext cx="9602032" cy="5019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2995" y="6340336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https://docs.docker.com/engine/docker-overview</a:t>
            </a:r>
            <a:endParaRPr lang="bg-BG" sz="1800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182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Down Arrow 12"/>
          <p:cNvSpPr/>
          <p:nvPr/>
        </p:nvSpPr>
        <p:spPr>
          <a:xfrm>
            <a:off x="7085012" y="21336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Oval 13"/>
          <p:cNvSpPr/>
          <p:nvPr/>
        </p:nvSpPr>
        <p:spPr>
          <a:xfrm>
            <a:off x="989012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5" name="Oval 14"/>
          <p:cNvSpPr/>
          <p:nvPr/>
        </p:nvSpPr>
        <p:spPr>
          <a:xfrm>
            <a:off x="989012" y="2819400"/>
            <a:ext cx="381000" cy="3810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bg-BG" dirty="0"/>
          </a:p>
        </p:txBody>
      </p:sp>
      <p:sp>
        <p:nvSpPr>
          <p:cNvPr id="16" name="Right Arrow 15"/>
          <p:cNvSpPr/>
          <p:nvPr/>
        </p:nvSpPr>
        <p:spPr>
          <a:xfrm rot="19131640">
            <a:off x="3265623" y="2472696"/>
            <a:ext cx="1330391" cy="228600"/>
          </a:xfrm>
          <a:prstGeom prst="rightArrow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7" name="Right Arrow 16"/>
          <p:cNvSpPr/>
          <p:nvPr/>
        </p:nvSpPr>
        <p:spPr>
          <a:xfrm rot="2787180">
            <a:off x="5485913" y="2580187"/>
            <a:ext cx="1330391" cy="228600"/>
          </a:xfrm>
          <a:prstGeom prst="rightArrow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Right Arrow 17"/>
          <p:cNvSpPr/>
          <p:nvPr/>
        </p:nvSpPr>
        <p:spPr>
          <a:xfrm flipH="1">
            <a:off x="5484812" y="3200400"/>
            <a:ext cx="1060915" cy="228600"/>
          </a:xfrm>
          <a:prstGeom prst="rightArrow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Oval 18"/>
          <p:cNvSpPr/>
          <p:nvPr/>
        </p:nvSpPr>
        <p:spPr>
          <a:xfrm>
            <a:off x="989012" y="2286000"/>
            <a:ext cx="381000" cy="381000"/>
          </a:xfrm>
          <a:prstGeom prst="ellipse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0" name="Right Arrow 19"/>
          <p:cNvSpPr/>
          <p:nvPr/>
        </p:nvSpPr>
        <p:spPr>
          <a:xfrm rot="20207379">
            <a:off x="3364212" y="2171699"/>
            <a:ext cx="791896" cy="228600"/>
          </a:xfrm>
          <a:prstGeom prst="rightArrow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1" name="Right Arrow 20"/>
          <p:cNvSpPr/>
          <p:nvPr/>
        </p:nvSpPr>
        <p:spPr>
          <a:xfrm rot="1693015">
            <a:off x="7783820" y="2321219"/>
            <a:ext cx="1101063" cy="228600"/>
          </a:xfrm>
          <a:prstGeom prst="rightArrow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2" name="Right Arrow 21"/>
          <p:cNvSpPr/>
          <p:nvPr/>
        </p:nvSpPr>
        <p:spPr>
          <a:xfrm rot="9144126">
            <a:off x="7347827" y="3573934"/>
            <a:ext cx="1668771" cy="228600"/>
          </a:xfrm>
          <a:prstGeom prst="rightArrow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6772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Together: VMs and Containers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4" y="1447800"/>
            <a:ext cx="8991600" cy="4333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1341" y="6338232"/>
            <a:ext cx="404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https://www.docker.com/what-container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0498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Two Editions </a:t>
            </a:r>
            <a:r>
              <a:rPr lang="en-US" dirty="0" smtClean="0"/>
              <a:t>(Community and Enterprise)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Native Options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for Linux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for MAC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for Windows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for Cloud (AWS/Azure)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 smtClean="0"/>
              <a:t>Docker</a:t>
            </a:r>
            <a:r>
              <a:rPr lang="en-US" b="1" dirty="0" smtClean="0"/>
              <a:t> Toolbox </a:t>
            </a:r>
            <a:r>
              <a:rPr lang="en-US" dirty="0" smtClean="0"/>
              <a:t>(deprecated) - All-in-one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Mac and 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612" y="2438400"/>
            <a:ext cx="3505200" cy="6858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" name="Straight Connector 6"/>
          <p:cNvCxnSpPr/>
          <p:nvPr/>
        </p:nvCxnSpPr>
        <p:spPr>
          <a:xfrm>
            <a:off x="3122612" y="1676400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56293"/>
            <a:ext cx="11125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Installation. 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Docker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Docker</a:t>
            </a:r>
            <a:r>
              <a:rPr lang="en-US" dirty="0"/>
              <a:t> in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Create </a:t>
            </a:r>
            <a:r>
              <a:rPr lang="en-US" dirty="0" smtClean="0"/>
              <a:t>Our Own Images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Working with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Syntax varies amongst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style – still 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Style – </a:t>
            </a:r>
            <a:r>
              <a:rPr lang="en-US" dirty="0" err="1" smtClean="0"/>
              <a:t>preffered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Grouped by 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Management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 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 the </a:t>
            </a:r>
            <a:r>
              <a:rPr lang="en-US" dirty="0" err="1" smtClean="0"/>
              <a:t>Docker</a:t>
            </a:r>
            <a:r>
              <a:rPr lang="en-US" dirty="0" smtClean="0"/>
              <a:t> Hub for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search [OPTIONS] TERM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search </a:t>
            </a:r>
            <a:r>
              <a:rPr lang="en-US" sz="2800" dirty="0" err="1" smtClean="0"/>
              <a:t>ubuntu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078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Pull an image or a repository from a registry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pull [OPTIONS] NAME[:TAG|@DIGEST]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image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pull [OPTIONS] NAME[:TAG|@DIGEST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pull </a:t>
            </a:r>
            <a:r>
              <a:rPr lang="en-US" sz="2800" dirty="0" err="1" smtClean="0"/>
              <a:t>ubuntu:latest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9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Run a command in a new container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run [OPTIONS] IMAGE [COMMAND] [ARG]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container run [OPTIONS] IMAGE [COMMAND] [ARG]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run -it </a:t>
            </a:r>
            <a:r>
              <a:rPr lang="en-US" sz="2800" dirty="0" err="1" smtClean="0"/>
              <a:t>ubuntu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List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images [OPTIONS] [REPOSITORY[:TAG]]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image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[OPTIONS] [REPOSITORY[:TAG]]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</a:t>
            </a:r>
            <a:r>
              <a:rPr lang="en-US" sz="2800" dirty="0" err="1" smtClean="0"/>
              <a:t>ls</a:t>
            </a:r>
            <a:r>
              <a:rPr lang="en-US" sz="2800" dirty="0" smtClean="0"/>
              <a:t> fedora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84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List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err="1" smtClean="0"/>
              <a:t>ps</a:t>
            </a:r>
            <a:r>
              <a:rPr lang="en-US" sz="2800" dirty="0" smtClean="0"/>
              <a:t> [OPTIONS]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container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[OPTIONS]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</a:t>
            </a:r>
            <a:r>
              <a:rPr lang="en-US" sz="2800" dirty="0" err="1" smtClean="0"/>
              <a:t>ls</a:t>
            </a:r>
            <a:r>
              <a:rPr lang="en-US" sz="2800" dirty="0" smtClean="0"/>
              <a:t> –a -q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0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one or more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err="1" smtClean="0"/>
              <a:t>rm</a:t>
            </a:r>
            <a:r>
              <a:rPr lang="en-US" sz="2800" dirty="0" smtClean="0"/>
              <a:t> [OPTIONS] 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container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[OPTIONS] CONTAINER [CONTAINER]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</a:t>
            </a:r>
            <a:r>
              <a:rPr lang="en-US" sz="2800" dirty="0" err="1" smtClean="0"/>
              <a:t>rm</a:t>
            </a:r>
            <a:r>
              <a:rPr lang="en-US" sz="2800" dirty="0" smtClean="0"/>
              <a:t> </a:t>
            </a:r>
            <a:r>
              <a:rPr lang="en-US" sz="2800" dirty="0" err="1" smtClean="0"/>
              <a:t>weezy_snake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63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one or more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rmi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err="1" smtClean="0"/>
              <a:t>rmi</a:t>
            </a:r>
            <a:r>
              <a:rPr lang="en-US" sz="2800" dirty="0" smtClean="0"/>
              <a:t> [OPTIONS] IMAGE [IMAGE]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[OPTIONS]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IMAGE [IMAGE]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</a:t>
            </a:r>
            <a:r>
              <a:rPr lang="en-US" sz="2800" dirty="0" err="1" smtClean="0"/>
              <a:t>rm</a:t>
            </a:r>
            <a:r>
              <a:rPr lang="en-US" sz="2800" dirty="0" smtClean="0"/>
              <a:t> </a:t>
            </a:r>
            <a:r>
              <a:rPr lang="en-US" sz="2800" dirty="0" err="1" smtClean="0"/>
              <a:t>ubuntu</a:t>
            </a:r>
            <a:r>
              <a:rPr lang="en-US" sz="2800" dirty="0" smtClean="0"/>
              <a:t> fedora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3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Create a new container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/>
              <a:t>create [OPTIONS] IMAGE [COMMAND] [</a:t>
            </a:r>
            <a:r>
              <a:rPr lang="en-US" sz="2800" dirty="0" smtClean="0"/>
              <a:t>ARG]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create [OPTIONS] IMAGE [COMMAND] [ARG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it-IT" sz="2800" dirty="0"/>
              <a:t>docker </a:t>
            </a:r>
            <a:r>
              <a:rPr lang="it-IT" sz="2800" dirty="0" smtClean="0"/>
              <a:t>container create </a:t>
            </a:r>
            <a:r>
              <a:rPr lang="it-IT" sz="2800" dirty="0"/>
              <a:t>-t -i fedora bash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1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SU-DOB-M2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Rename a container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rename CONTAINER NEW_NAME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rename CONTAINER NEW_NAME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it-IT" sz="2800" dirty="0"/>
              <a:t>docker </a:t>
            </a:r>
            <a:r>
              <a:rPr lang="it-IT" sz="2800" dirty="0" smtClean="0"/>
              <a:t>container rename cont1 newcont1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3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Kill one or more running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kill [OPTIONS</a:t>
            </a:r>
            <a:r>
              <a:rPr lang="en-US" sz="2800" dirty="0"/>
              <a:t>] </a:t>
            </a:r>
            <a:r>
              <a:rPr lang="en-US" sz="2800" dirty="0" smtClean="0"/>
              <a:t>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container kill [OPTIONS] CONTAINER [CONTAINER]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it-IT" sz="2800" dirty="0"/>
              <a:t>docker </a:t>
            </a:r>
            <a:r>
              <a:rPr lang="it-IT" sz="2800" dirty="0" smtClean="0"/>
              <a:t>container kill </a:t>
            </a:r>
            <a:r>
              <a:rPr lang="en-US" sz="2800" dirty="0"/>
              <a:t>0cbf27183</a:t>
            </a:r>
          </a:p>
        </p:txBody>
      </p:sp>
    </p:spTree>
    <p:extLst>
      <p:ext uri="{BB962C8B-B14F-4D97-AF65-F5344CB8AC3E}">
        <p14:creationId xmlns:p14="http://schemas.microsoft.com/office/powerpoint/2010/main" val="19356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Start one or more stopped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start [OPTIONS] 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start [OPTIONS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[CONTAINER]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start -a -</a:t>
            </a:r>
            <a:r>
              <a:rPr lang="en-US" sz="2800" dirty="0" err="1" smtClean="0"/>
              <a:t>i</a:t>
            </a:r>
            <a:r>
              <a:rPr lang="en-US" sz="2800" dirty="0" smtClean="0"/>
              <a:t> 0cbf27183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3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Restart a container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24108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restart [OPTIONS] 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24108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restart [OPTIONS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[CONTAINER]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24108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restart 0cbf27183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Stop one or more running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stop [OPTIONS] 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stop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[OPTIONS]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[CONTAINER]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</a:t>
            </a:r>
            <a:r>
              <a:rPr lang="en-US" sz="2800" dirty="0"/>
              <a:t>stop 0cbf27183</a:t>
            </a:r>
          </a:p>
        </p:txBody>
      </p:sp>
    </p:spTree>
    <p:extLst>
      <p:ext uri="{BB962C8B-B14F-4D97-AF65-F5344CB8AC3E}">
        <p14:creationId xmlns:p14="http://schemas.microsoft.com/office/powerpoint/2010/main" val="35452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Pause all processes within one or more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pause 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pause CONTAINER [CONTAINER]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pause 0cbf27183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2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Unpause</a:t>
            </a:r>
            <a:r>
              <a:rPr lang="en-US" dirty="0" smtClean="0"/>
              <a:t> all processes within one or more containers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unpause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err="1" smtClean="0"/>
              <a:t>unpause</a:t>
            </a:r>
            <a:r>
              <a:rPr lang="en-US" sz="2800" dirty="0" smtClean="0"/>
              <a:t> CONTAINER [CONTAINER]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container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unpause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CONTAINER [CONTAINER]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</a:t>
            </a:r>
            <a:r>
              <a:rPr lang="en-US" sz="2800" dirty="0" err="1" smtClean="0"/>
              <a:t>unpause</a:t>
            </a:r>
            <a:r>
              <a:rPr lang="en-US" sz="2800" dirty="0" smtClean="0"/>
              <a:t> 0cbf27183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Attach to a running container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attach [OPTIONS] </a:t>
            </a:r>
            <a:r>
              <a:rPr lang="en-US" sz="2800" dirty="0" smtClean="0"/>
              <a:t>CONTAINER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container attach [OPTIONS] CONTAINER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attach 0cbf27183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0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Tag an image into a repository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tag SOURCE_IMAGE[:TAG] TARGET_IMAGE[:TAG]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image tag SOURCE_IMAGE[:TAG] TARGET_IMAGE[:TAG]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tag test:1.0 repo-name/</a:t>
            </a:r>
            <a:r>
              <a:rPr lang="en-US" sz="2800" dirty="0" err="1" smtClean="0"/>
              <a:t>test:latest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22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Push an image or repository to a registry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push [OPTIONS] NAME[:TAG]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image push [OPTIONS] NAME[:TAG]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push repo-name/</a:t>
            </a:r>
            <a:r>
              <a:rPr lang="en-US" sz="2800" dirty="0" err="1" smtClean="0"/>
              <a:t>test:latest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5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Environment Setup M2 / M</a:t>
            </a:r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0038" y="3597910"/>
            <a:ext cx="2851417" cy="55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Docker</a:t>
            </a:r>
            <a:endParaRPr lang="bg-BG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2033992" y="2667000"/>
            <a:ext cx="84444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C1</a:t>
            </a:r>
            <a:endParaRPr lang="bg-BG" b="1" dirty="0"/>
          </a:p>
        </p:txBody>
      </p:sp>
      <p:sp>
        <p:nvSpPr>
          <p:cNvPr id="20" name="Rectangle 19"/>
          <p:cNvSpPr/>
          <p:nvPr/>
        </p:nvSpPr>
        <p:spPr>
          <a:xfrm>
            <a:off x="2022230" y="4322210"/>
            <a:ext cx="28592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Host OS</a:t>
            </a:r>
          </a:p>
          <a:p>
            <a:pPr algn="ctr"/>
            <a:r>
              <a:rPr lang="en-US" sz="2000" b="1" dirty="0" smtClean="0"/>
              <a:t>(Win, Linux, Mac)</a:t>
            </a:r>
            <a:endParaRPr lang="bg-BG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3036296" y="2667000"/>
            <a:ext cx="84444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C2</a:t>
            </a:r>
            <a:endParaRPr lang="bg-BG" b="1" dirty="0"/>
          </a:p>
        </p:txBody>
      </p:sp>
      <p:sp>
        <p:nvSpPr>
          <p:cNvPr id="22" name="Rectangle 21"/>
          <p:cNvSpPr/>
          <p:nvPr/>
        </p:nvSpPr>
        <p:spPr>
          <a:xfrm>
            <a:off x="4037012" y="2667000"/>
            <a:ext cx="84444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…</a:t>
            </a:r>
            <a:endParaRPr lang="bg-BG" b="1" dirty="0"/>
          </a:p>
        </p:txBody>
      </p:sp>
      <p:sp>
        <p:nvSpPr>
          <p:cNvPr id="23" name="Rectangle 22"/>
          <p:cNvSpPr/>
          <p:nvPr/>
        </p:nvSpPr>
        <p:spPr>
          <a:xfrm>
            <a:off x="5843992" y="3597910"/>
            <a:ext cx="3970308" cy="55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VirtualBox</a:t>
            </a:r>
            <a:endParaRPr lang="en-US" sz="20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47946" y="1921510"/>
            <a:ext cx="1219200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VM1</a:t>
            </a:r>
            <a:endParaRPr lang="bg-BG" b="1" dirty="0"/>
          </a:p>
        </p:txBody>
      </p:sp>
      <p:sp>
        <p:nvSpPr>
          <p:cNvPr id="25" name="Rectangle 24"/>
          <p:cNvSpPr/>
          <p:nvPr/>
        </p:nvSpPr>
        <p:spPr>
          <a:xfrm>
            <a:off x="5836184" y="4322210"/>
            <a:ext cx="397811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Host OS</a:t>
            </a:r>
          </a:p>
          <a:p>
            <a:pPr algn="ctr"/>
            <a:r>
              <a:rPr lang="en-US" sz="2000" b="1" dirty="0" smtClean="0"/>
              <a:t>(Win, Linux, Mac)</a:t>
            </a:r>
            <a:endParaRPr lang="bg-B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924146" y="30645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5924146" y="26962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Docker</a:t>
            </a:r>
            <a:endParaRPr lang="bg-BG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59241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C1</a:t>
            </a:r>
            <a:endParaRPr lang="bg-BG" sz="900" b="1" dirty="0"/>
          </a:p>
        </p:txBody>
      </p:sp>
      <p:sp>
        <p:nvSpPr>
          <p:cNvPr id="30" name="Rectangle 29"/>
          <p:cNvSpPr/>
          <p:nvPr/>
        </p:nvSpPr>
        <p:spPr>
          <a:xfrm>
            <a:off x="63051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C2</a:t>
            </a:r>
            <a:endParaRPr lang="bg-BG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6686146" y="2325820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…</a:t>
            </a:r>
            <a:endParaRPr lang="bg-BG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7219546" y="1921510"/>
            <a:ext cx="1219200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VM2</a:t>
            </a:r>
            <a:endParaRPr lang="bg-BG" b="1" dirty="0"/>
          </a:p>
        </p:txBody>
      </p:sp>
      <p:sp>
        <p:nvSpPr>
          <p:cNvPr id="34" name="Rectangle 33"/>
          <p:cNvSpPr/>
          <p:nvPr/>
        </p:nvSpPr>
        <p:spPr>
          <a:xfrm>
            <a:off x="7295746" y="30645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7295746" y="26962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Docker</a:t>
            </a:r>
            <a:endParaRPr lang="bg-BG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72957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C1</a:t>
            </a:r>
            <a:endParaRPr lang="bg-BG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76767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C2</a:t>
            </a:r>
            <a:endParaRPr lang="bg-BG" sz="900" b="1" dirty="0"/>
          </a:p>
        </p:txBody>
      </p:sp>
      <p:sp>
        <p:nvSpPr>
          <p:cNvPr id="38" name="Rectangle 37"/>
          <p:cNvSpPr/>
          <p:nvPr/>
        </p:nvSpPr>
        <p:spPr>
          <a:xfrm>
            <a:off x="8057746" y="2325820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…</a:t>
            </a:r>
            <a:endParaRPr lang="bg-BG" sz="900" b="1" dirty="0"/>
          </a:p>
        </p:txBody>
      </p:sp>
      <p:sp>
        <p:nvSpPr>
          <p:cNvPr id="39" name="Rectangle 38"/>
          <p:cNvSpPr/>
          <p:nvPr/>
        </p:nvSpPr>
        <p:spPr>
          <a:xfrm>
            <a:off x="8595100" y="1921510"/>
            <a:ext cx="1219200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…</a:t>
            </a:r>
            <a:endParaRPr lang="bg-BG" b="1" dirty="0"/>
          </a:p>
        </p:txBody>
      </p:sp>
      <p:sp>
        <p:nvSpPr>
          <p:cNvPr id="40" name="Rectangle 39"/>
          <p:cNvSpPr/>
          <p:nvPr/>
        </p:nvSpPr>
        <p:spPr>
          <a:xfrm>
            <a:off x="8671300" y="30645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8671300" y="26962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Docker</a:t>
            </a:r>
            <a:endParaRPr lang="bg-BG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8671300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C1</a:t>
            </a:r>
            <a:endParaRPr lang="bg-BG" sz="900" b="1" dirty="0"/>
          </a:p>
        </p:txBody>
      </p:sp>
      <p:sp>
        <p:nvSpPr>
          <p:cNvPr id="43" name="Rectangle 42"/>
          <p:cNvSpPr/>
          <p:nvPr/>
        </p:nvSpPr>
        <p:spPr>
          <a:xfrm>
            <a:off x="9052300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C2</a:t>
            </a:r>
            <a:endParaRPr lang="bg-BG" sz="900" b="1" dirty="0"/>
          </a:p>
        </p:txBody>
      </p:sp>
      <p:sp>
        <p:nvSpPr>
          <p:cNvPr id="44" name="Rectangle 43"/>
          <p:cNvSpPr/>
          <p:nvPr/>
        </p:nvSpPr>
        <p:spPr>
          <a:xfrm>
            <a:off x="9433300" y="2325820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…</a:t>
            </a:r>
            <a:endParaRPr lang="bg-BG" sz="900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3210489" y="3881968"/>
            <a:ext cx="457200" cy="31413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ight Brace 44"/>
          <p:cNvSpPr/>
          <p:nvPr/>
        </p:nvSpPr>
        <p:spPr>
          <a:xfrm rot="5400000">
            <a:off x="7593966" y="3312446"/>
            <a:ext cx="457200" cy="428035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557277" y="582103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 #2</a:t>
            </a:r>
            <a:endParaRPr lang="bg-BG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338994" y="5824412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Modules #2 and #3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2046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8" grpId="0" animBg="1"/>
      <p:bldP spid="45" grpId="0" animBg="1"/>
      <p:bldP spid="9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 into a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login [OPTIONS] [SERVER]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login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64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 out from a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logout [SERVER]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logout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94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Export a container’s </a:t>
            </a:r>
            <a:r>
              <a:rPr lang="en-US" dirty="0" err="1" smtClean="0"/>
              <a:t>filesystem</a:t>
            </a:r>
            <a:r>
              <a:rPr lang="en-US" dirty="0" smtClean="0"/>
              <a:t> as a tar archive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export [OPTIONS] CONTAINER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container export [OPTIONS] CONTAINER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export -o file.tar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Import the contents from a </a:t>
            </a:r>
            <a:r>
              <a:rPr lang="en-US" dirty="0" err="1" smtClean="0"/>
              <a:t>tarball</a:t>
            </a:r>
            <a:r>
              <a:rPr lang="en-US" dirty="0" smtClean="0"/>
              <a:t> to create a </a:t>
            </a:r>
            <a:r>
              <a:rPr lang="en-US" dirty="0" err="1" smtClean="0"/>
              <a:t>filesystem</a:t>
            </a:r>
            <a:r>
              <a:rPr lang="en-US" dirty="0" smtClean="0"/>
              <a:t> image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import [OPTIONS] </a:t>
            </a:r>
            <a:r>
              <a:rPr lang="en-US" sz="2800" dirty="0" err="1"/>
              <a:t>file|URL</a:t>
            </a:r>
            <a:r>
              <a:rPr lang="en-US" sz="2800" dirty="0"/>
              <a:t>|- [REPOSITORY[:TAG]]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image import [OPTIONS]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file|URL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|- [REPOSITORY[:TAG]]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import file.tar new-test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74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Save one or more images to a tar archive or STDOUT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save [OPTIONS] IMAGE [</a:t>
            </a:r>
            <a:r>
              <a:rPr lang="en-US" sz="2800" dirty="0" smtClean="0"/>
              <a:t>IMAGE]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image save [OPTIONS] IMAGE [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IMAGE]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save </a:t>
            </a:r>
            <a:r>
              <a:rPr lang="en-US" sz="2800" dirty="0"/>
              <a:t>-o busybox.tar </a:t>
            </a:r>
            <a:r>
              <a:rPr lang="en-US" sz="2800" dirty="0" err="1"/>
              <a:t>busybox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9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Load an image from a tar archive or STDIN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load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image load [OPTIONS]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/>
              <a:t>image load -</a:t>
            </a:r>
            <a:r>
              <a:rPr lang="en-US" sz="2800" dirty="0" err="1"/>
              <a:t>i</a:t>
            </a:r>
            <a:r>
              <a:rPr lang="en-US" sz="2800" dirty="0"/>
              <a:t> busybox.tar</a:t>
            </a:r>
          </a:p>
        </p:txBody>
      </p:sp>
    </p:spTree>
    <p:extLst>
      <p:ext uri="{BB962C8B-B14F-4D97-AF65-F5344CB8AC3E}">
        <p14:creationId xmlns:p14="http://schemas.microsoft.com/office/powerpoint/2010/main" val="34225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63796"/>
            <a:ext cx="11125200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Search. Pull. Push. Load. Save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Image from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Commit </a:t>
            </a:r>
            <a:r>
              <a:rPr lang="en-US" dirty="0"/>
              <a:t>a container’s file changes </a:t>
            </a:r>
            <a:r>
              <a:rPr lang="en-US" dirty="0" smtClean="0"/>
              <a:t>to </a:t>
            </a:r>
            <a:r>
              <a:rPr lang="en-US" dirty="0"/>
              <a:t>a new </a:t>
            </a:r>
            <a:r>
              <a:rPr lang="en-US" dirty="0" smtClean="0"/>
              <a:t>image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running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stopped </a:t>
            </a:r>
            <a:r>
              <a:rPr lang="en-US" dirty="0" smtClean="0"/>
              <a:t>container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running, all processes are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paused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Mounted volumes’ data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not included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It is advisable to use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Dockerfile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instead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with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Create a new image from a container’s changes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commit [OPTIONS] CONTAINER [REPOSITORY[:TAG]]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container commit [OPTIONS] CONTAINER [REPOSITORY[:TAG]]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container commit 0cf23a31 new-</a:t>
            </a:r>
            <a:r>
              <a:rPr lang="en-US" sz="2800" dirty="0" err="1" smtClean="0"/>
              <a:t>cont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DOB Week </a:t>
            </a:r>
            <a:r>
              <a:rPr lang="en-US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Image from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General Structure and Common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Script, composed of commands and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begins with FROM instruction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 (</a:t>
            </a:r>
            <a:r>
              <a:rPr lang="en-US" dirty="0" err="1" smtClean="0"/>
              <a:t>Dockerfile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431562" y="2588734"/>
            <a:ext cx="7799716" cy="3637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# Set the base image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nginx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 Set the maintainer</a:t>
            </a:r>
          </a:p>
          <a:p>
            <a:r>
              <a:rPr lang="en-US" sz="2800" dirty="0" smtClean="0"/>
              <a:t>MAINTAINER John Smith</a:t>
            </a:r>
          </a:p>
          <a:p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800" dirty="0"/>
              <a:t> </a:t>
            </a:r>
            <a:r>
              <a:rPr lang="en-US" sz="2800" dirty="0" smtClean="0"/>
              <a:t>Copy files</a:t>
            </a:r>
          </a:p>
          <a:p>
            <a:r>
              <a:rPr lang="en-US" sz="2800" dirty="0" smtClean="0"/>
              <a:t>COPY index.html /</a:t>
            </a:r>
            <a:r>
              <a:rPr lang="en-US" sz="2800" dirty="0" err="1" smtClean="0"/>
              <a:t>usr</a:t>
            </a:r>
            <a:r>
              <a:rPr lang="en-US" sz="2800" dirty="0" smtClean="0"/>
              <a:t>/share/</a:t>
            </a:r>
            <a:r>
              <a:rPr lang="en-US" sz="2800" dirty="0" err="1" smtClean="0"/>
              <a:t>nginx</a:t>
            </a:r>
            <a:r>
              <a:rPr lang="en-US" sz="2800" dirty="0" smtClean="0"/>
              <a:t>/html/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00399" y="2588734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614681" y="2603862"/>
            <a:ext cx="1620982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Comment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32368" y="4130499"/>
            <a:ext cx="1985608" cy="95410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Command</a:t>
            </a:r>
          </a:p>
          <a:p>
            <a:pPr algn="ctr"/>
            <a:r>
              <a:rPr lang="en-US" sz="2800" dirty="0" smtClean="0"/>
              <a:t>(Instruction)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200399" y="4330815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Connector 5"/>
          <p:cNvCxnSpPr>
            <a:stCxn id="8" idx="1"/>
            <a:endCxn id="9" idx="3"/>
          </p:cNvCxnSpPr>
          <p:nvPr/>
        </p:nvCxnSpPr>
        <p:spPr>
          <a:xfrm flipH="1" flipV="1">
            <a:off x="2235663" y="2865472"/>
            <a:ext cx="964736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1"/>
            <a:endCxn id="10" idx="3"/>
          </p:cNvCxnSpPr>
          <p:nvPr/>
        </p:nvCxnSpPr>
        <p:spPr>
          <a:xfrm flipH="1" flipV="1">
            <a:off x="2417976" y="4607553"/>
            <a:ext cx="782423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Defines </a:t>
            </a:r>
            <a:r>
              <a:rPr lang="en-US" dirty="0"/>
              <a:t>the base image to use to start the build process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FROM [image name]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FROM </a:t>
            </a:r>
            <a:r>
              <a:rPr lang="en-US" sz="2800" dirty="0" err="1" smtClean="0">
                <a:solidFill>
                  <a:schemeClr val="tx1"/>
                </a:solidFill>
              </a:rPr>
              <a:t>ubuntu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Sets the author field of the image. It is deprecated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MAINTAINER [name]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MAINTAINER John Smith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LABEL maintainer </a:t>
            </a:r>
            <a:r>
              <a:rPr lang="en-US" sz="2800" dirty="0" smtClean="0">
                <a:solidFill>
                  <a:schemeClr val="tx1"/>
                </a:solidFill>
              </a:rPr>
              <a:t>"John Smith"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during build process to add software (forms another layer)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RUN [command]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RUN apt-get -y update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Copy files between the host and the container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COPY [source or </a:t>
            </a:r>
            <a:r>
              <a:rPr lang="en-US" sz="2800" dirty="0"/>
              <a:t>URL] [</a:t>
            </a:r>
            <a:r>
              <a:rPr lang="en-US" sz="2800" dirty="0" smtClean="0"/>
              <a:t>destination]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COPY /</a:t>
            </a:r>
            <a:r>
              <a:rPr lang="en-US" sz="2800" dirty="0" err="1" smtClean="0">
                <a:solidFill>
                  <a:schemeClr val="tx1"/>
                </a:solidFill>
              </a:rPr>
              <a:t>my_app_folder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my_app_folder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Informs </a:t>
            </a:r>
            <a:r>
              <a:rPr lang="en-US" dirty="0" err="1"/>
              <a:t>Docker</a:t>
            </a:r>
            <a:r>
              <a:rPr lang="en-US" dirty="0"/>
              <a:t> that the container listens on the </a:t>
            </a:r>
            <a:r>
              <a:rPr lang="en-US" dirty="0" smtClean="0"/>
              <a:t>specified ports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EXPOSE &lt;port&gt; [&lt;port&gt;...]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EXPOSE 80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Allows you to configure a container that will run as an executable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ENTRYPOINT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00895"/>
            <a:ext cx="11049000" cy="3524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# </a:t>
            </a:r>
            <a:r>
              <a:rPr lang="en-US" sz="2800" dirty="0"/>
              <a:t>exec form, this is the preferred form</a:t>
            </a:r>
            <a:endParaRPr lang="en-US" sz="2800" dirty="0" smtClean="0"/>
          </a:p>
          <a:p>
            <a:r>
              <a:rPr lang="en-US" sz="2800" dirty="0">
                <a:solidFill>
                  <a:schemeClr val="tx1"/>
                </a:solidFill>
              </a:rPr>
              <a:t>ENTRYPOINT ["executable", "param1", "param2</a:t>
            </a:r>
            <a:r>
              <a:rPr lang="en-US" sz="2800" dirty="0" smtClean="0">
                <a:solidFill>
                  <a:schemeClr val="tx1"/>
                </a:solidFill>
              </a:rPr>
              <a:t>"]</a:t>
            </a:r>
          </a:p>
          <a:p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800" dirty="0"/>
              <a:t> </a:t>
            </a:r>
            <a:r>
              <a:rPr lang="en-US" sz="2800" dirty="0" smtClean="0"/>
              <a:t>shell form</a:t>
            </a:r>
          </a:p>
          <a:p>
            <a:r>
              <a:rPr lang="en-US" sz="2800" dirty="0">
                <a:solidFill>
                  <a:schemeClr val="tx1"/>
                </a:solidFill>
              </a:rPr>
              <a:t>ENTRYPOINT command param1 </a:t>
            </a:r>
            <a:r>
              <a:rPr lang="en-US" sz="2800" dirty="0" smtClean="0">
                <a:solidFill>
                  <a:schemeClr val="tx1"/>
                </a:solidFill>
              </a:rPr>
              <a:t>param2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446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Main purpose is </a:t>
            </a:r>
            <a:r>
              <a:rPr lang="en-US" dirty="0"/>
              <a:t>to provide defaults for an executing </a:t>
            </a:r>
            <a:r>
              <a:rPr lang="en-US" dirty="0" smtClean="0"/>
              <a:t>container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00895"/>
            <a:ext cx="11049000" cy="3524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# </a:t>
            </a:r>
            <a:r>
              <a:rPr lang="en-US" sz="2800" dirty="0"/>
              <a:t>exec form, this is the preferred form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CMD </a:t>
            </a:r>
            <a:r>
              <a:rPr lang="en-US" sz="2800" dirty="0">
                <a:solidFill>
                  <a:schemeClr val="tx1"/>
                </a:solidFill>
              </a:rPr>
              <a:t>["executable","param1","param2</a:t>
            </a:r>
            <a:r>
              <a:rPr lang="en-US" sz="2800" dirty="0" smtClean="0">
                <a:solidFill>
                  <a:schemeClr val="tx1"/>
                </a:solidFill>
              </a:rPr>
              <a:t>"]</a:t>
            </a:r>
          </a:p>
          <a:p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800" dirty="0"/>
              <a:t> as default parameters to ENTRYPOINT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CMD </a:t>
            </a:r>
            <a:r>
              <a:rPr lang="en-US" sz="2800" dirty="0">
                <a:solidFill>
                  <a:schemeClr val="tx1"/>
                </a:solidFill>
              </a:rPr>
              <a:t>["param1","param2</a:t>
            </a:r>
            <a:r>
              <a:rPr lang="en-US" sz="2800" dirty="0" smtClean="0">
                <a:solidFill>
                  <a:schemeClr val="tx1"/>
                </a:solidFill>
              </a:rPr>
              <a:t>"]</a:t>
            </a:r>
          </a:p>
          <a:p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/>
              <a:t>shell </a:t>
            </a:r>
            <a:r>
              <a:rPr lang="en-US" sz="2800" dirty="0" smtClean="0"/>
              <a:t>form</a:t>
            </a:r>
            <a:endParaRPr lang="en-US" sz="2800" dirty="0"/>
          </a:p>
          <a:p>
            <a:r>
              <a:rPr lang="en-US" sz="2800" dirty="0" smtClean="0">
                <a:solidFill>
                  <a:schemeClr val="tx1"/>
                </a:solidFill>
              </a:rPr>
              <a:t>CMD </a:t>
            </a:r>
            <a:r>
              <a:rPr lang="en-US" sz="2800" dirty="0">
                <a:solidFill>
                  <a:schemeClr val="tx1"/>
                </a:solidFill>
              </a:rPr>
              <a:t>command param1 </a:t>
            </a:r>
            <a:r>
              <a:rPr lang="en-US" sz="2800" dirty="0" smtClean="0">
                <a:solidFill>
                  <a:schemeClr val="tx1"/>
                </a:solidFill>
              </a:rPr>
              <a:t>param2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Both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what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command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gets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executed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when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 </a:t>
            </a:r>
            <a:r>
              <a:rPr lang="en-US" sz="2800" dirty="0" smtClean="0"/>
              <a:t>container</a:t>
            </a:r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Dockerfile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should specify at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least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them</a:t>
            </a:r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ENTRYPOINT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should be defined when using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container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as 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executable</a:t>
            </a:r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should be used as a way of defining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for 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ENTRYPOINT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command or 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executing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ad-hoc</a:t>
            </a:r>
            <a:r>
              <a:rPr lang="en-US" sz="2800" dirty="0"/>
              <a:t> command in a </a:t>
            </a:r>
            <a:r>
              <a:rPr lang="en-US" sz="2800" dirty="0" smtClean="0"/>
              <a:t>container</a:t>
            </a:r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will be overridden when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the container with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alternative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arguments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and 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About this Course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Big Picture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Main Pain Points and Causes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Goals and Benefits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Adoption and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Toolkit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</a:t>
            </a:r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 Week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Both have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exec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and shell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form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When used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together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use their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exec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form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and ENTRYPOINT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89525"/>
              </p:ext>
            </p:extLst>
          </p:nvPr>
        </p:nvGraphicFramePr>
        <p:xfrm>
          <a:off x="379412" y="2971800"/>
          <a:ext cx="11430000" cy="209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431"/>
                <a:gridCol w="1992969"/>
                <a:gridCol w="2362200"/>
                <a:gridCol w="2590800"/>
                <a:gridCol w="4038600"/>
              </a:tblGrid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ENTRYPOINT</a:t>
                      </a:r>
                      <a:endParaRPr lang="bg-BG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</a:tr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exec_entry</a:t>
                      </a:r>
                      <a:r>
                        <a:rPr lang="en-US" sz="1400" b="1" baseline="0" dirty="0" smtClean="0"/>
                        <a:t> p1_entry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[“</a:t>
                      </a:r>
                      <a:r>
                        <a:rPr lang="en-US" sz="1400" b="1" dirty="0" err="1" smtClean="0"/>
                        <a:t>exec_entry</a:t>
                      </a:r>
                      <a:r>
                        <a:rPr lang="en-US" sz="1400" b="1" dirty="0" smtClean="0"/>
                        <a:t>”, “p1_entry”]</a:t>
                      </a:r>
                      <a:endParaRPr lang="bg-BG" sz="1400" b="1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CMD</a:t>
                      </a:r>
                      <a:endParaRPr lang="bg-BG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Error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/bin/</a:t>
                      </a:r>
                      <a:r>
                        <a:rPr lang="en-US" sz="1400" dirty="0" err="1" smtClean="0"/>
                        <a:t>sh</a:t>
                      </a:r>
                      <a:r>
                        <a:rPr lang="en-US" sz="1400" dirty="0" smtClean="0"/>
                        <a:t> -c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exec_entry</a:t>
                      </a:r>
                      <a:r>
                        <a:rPr lang="en-US" sz="1400" baseline="0" dirty="0" smtClean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exec_entry</a:t>
                      </a:r>
                      <a:r>
                        <a:rPr lang="en-US" sz="1400" dirty="0" smtClean="0"/>
                        <a:t> p1_entry</a:t>
                      </a:r>
                      <a:endParaRPr lang="bg-BG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[“</a:t>
                      </a:r>
                      <a:r>
                        <a:rPr lang="en-US" sz="1400" b="1" dirty="0" err="1" smtClean="0"/>
                        <a:t>exec_cmd</a:t>
                      </a:r>
                      <a:r>
                        <a:rPr lang="en-US" sz="1400" b="1" dirty="0" smtClean="0"/>
                        <a:t>”, “p1_cmd”]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exec_cmd</a:t>
                      </a:r>
                      <a:r>
                        <a:rPr lang="en-US" sz="1400" dirty="0" smtClean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/bin/</a:t>
                      </a:r>
                      <a:r>
                        <a:rPr lang="en-US" sz="1400" dirty="0" err="1" smtClean="0"/>
                        <a:t>sh</a:t>
                      </a:r>
                      <a:r>
                        <a:rPr lang="en-US" sz="1400" dirty="0" smtClean="0"/>
                        <a:t> -c </a:t>
                      </a:r>
                      <a:r>
                        <a:rPr lang="en-US" sz="1400" dirty="0" err="1" smtClean="0"/>
                        <a:t>exec_entry</a:t>
                      </a:r>
                      <a:r>
                        <a:rPr lang="en-US" sz="1400" dirty="0" smtClean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exec_entry</a:t>
                      </a:r>
                      <a:r>
                        <a:rPr lang="en-US" sz="1400" b="1" dirty="0" smtClean="0"/>
                        <a:t> p1_entry </a:t>
                      </a:r>
                      <a:r>
                        <a:rPr lang="en-US" sz="1400" b="1" dirty="0" err="1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exec_cmd</a:t>
                      </a:r>
                      <a:r>
                        <a:rPr lang="en-US" sz="1400" b="1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p1_cmd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[“p1_cmd”, “p2_cmd”]</a:t>
                      </a:r>
                      <a:endParaRPr lang="bg-BG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p1_cmd</a:t>
                      </a:r>
                      <a:r>
                        <a:rPr lang="en-US" sz="1400" baseline="0" dirty="0" smtClean="0"/>
                        <a:t> p2_cmd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/bin/</a:t>
                      </a:r>
                      <a:r>
                        <a:rPr lang="en-US" sz="1400" dirty="0" err="1" smtClean="0"/>
                        <a:t>sh</a:t>
                      </a:r>
                      <a:r>
                        <a:rPr lang="en-US" sz="1400" dirty="0" smtClean="0"/>
                        <a:t> -c </a:t>
                      </a:r>
                      <a:r>
                        <a:rPr lang="en-US" sz="1400" dirty="0" err="1" smtClean="0"/>
                        <a:t>exec_entry</a:t>
                      </a:r>
                      <a:r>
                        <a:rPr lang="en-US" sz="1400" dirty="0" smtClean="0"/>
                        <a:t> p1_entry</a:t>
                      </a:r>
                      <a:endParaRPr lang="bg-BG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exec_entry</a:t>
                      </a:r>
                      <a:r>
                        <a:rPr lang="en-US" sz="1400" b="1" dirty="0" smtClean="0"/>
                        <a:t> p1_entry </a:t>
                      </a:r>
                      <a:r>
                        <a:rPr lang="en-US" sz="1400" b="1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p1_cmd p2_cmd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err="1" smtClean="0"/>
                        <a:t>exec_cmd</a:t>
                      </a:r>
                      <a:r>
                        <a:rPr lang="en-US" sz="1400" b="1" baseline="0" dirty="0" smtClean="0"/>
                        <a:t> p1_cmd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/bin/</a:t>
                      </a:r>
                      <a:r>
                        <a:rPr lang="en-US" sz="1400" dirty="0" err="1" smtClean="0"/>
                        <a:t>sh</a:t>
                      </a:r>
                      <a:r>
                        <a:rPr lang="en-US" sz="1400" dirty="0" smtClean="0"/>
                        <a:t> -c </a:t>
                      </a:r>
                      <a:r>
                        <a:rPr lang="en-US" sz="1400" dirty="0" err="1" smtClean="0"/>
                        <a:t>exec_cmd</a:t>
                      </a:r>
                      <a:r>
                        <a:rPr lang="en-US" sz="1400" dirty="0" smtClean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/bin/</a:t>
                      </a:r>
                      <a:r>
                        <a:rPr lang="en-US" sz="1400" dirty="0" err="1" smtClean="0"/>
                        <a:t>sh</a:t>
                      </a:r>
                      <a:r>
                        <a:rPr lang="en-US" sz="1400" dirty="0" smtClean="0"/>
                        <a:t> -c </a:t>
                      </a:r>
                      <a:r>
                        <a:rPr lang="en-US" sz="1400" dirty="0" err="1" smtClean="0"/>
                        <a:t>exec_entry</a:t>
                      </a:r>
                      <a:r>
                        <a:rPr lang="en-US" sz="1400" dirty="0" smtClean="0"/>
                        <a:t> p1_entry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C00000"/>
                          </a:solidFill>
                        </a:rPr>
                        <a:t>exec_entry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 p1_entry /bin/</a:t>
                      </a:r>
                      <a:r>
                        <a:rPr lang="en-US" sz="1400" dirty="0" err="1" smtClean="0">
                          <a:solidFill>
                            <a:srgbClr val="C00000"/>
                          </a:solidFill>
                        </a:rPr>
                        <a:t>sh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 -c </a:t>
                      </a:r>
                      <a:r>
                        <a:rPr lang="en-US" sz="1400" dirty="0" err="1" smtClean="0">
                          <a:solidFill>
                            <a:srgbClr val="C00000"/>
                          </a:solidFill>
                        </a:rPr>
                        <a:t>exec_cmd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 p1_cmd</a:t>
                      </a:r>
                      <a:endParaRPr lang="bg-B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770812" y="3962400"/>
            <a:ext cx="4038600" cy="7620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/>
          <p:cNvSpPr txBox="1"/>
          <p:nvPr/>
        </p:nvSpPr>
        <p:spPr>
          <a:xfrm>
            <a:off x="1370012" y="6260068"/>
            <a:ext cx="944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https://docs.docker.com/engine/reference/builder/#understand-how-cmd-and-entrypoint-interact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6741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Build an image from a </a:t>
            </a:r>
            <a:r>
              <a:rPr lang="en-US" dirty="0" err="1" smtClean="0"/>
              <a:t>Dockerfile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syntax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docker</a:t>
            </a:r>
            <a:r>
              <a:rPr lang="en-US" sz="2800" dirty="0"/>
              <a:t> build [OPTIONS] PATH | URL | -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image build [OPTIONS] PATH | URL | -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57415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image build -t new-image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77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Don’t create large </a:t>
            </a:r>
            <a:r>
              <a:rPr lang="en-US" dirty="0" smtClean="0"/>
              <a:t>images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use only the “latest” </a:t>
            </a:r>
            <a:r>
              <a:rPr lang="en-US" dirty="0" smtClean="0"/>
              <a:t>tag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run more than one process in a single </a:t>
            </a:r>
            <a:r>
              <a:rPr lang="en-US" dirty="0" smtClean="0"/>
              <a:t>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rely on IP </a:t>
            </a:r>
            <a:r>
              <a:rPr lang="en-US" dirty="0" smtClean="0"/>
              <a:t>addresses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information about the author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6276109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http://www.projectatomic.io/docs/docker-image-author-guidance/</a:t>
            </a:r>
            <a:endParaRPr lang="bg-BG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5959005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https://developers.redhat.com/blog/2016/02/24/10-things-to-avoid-in-docker-containers/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330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 smtClean="0"/>
              <a:t>Heredoc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Why not?!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Create a new image on the fly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Heredoc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32615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err="1"/>
              <a:t>docker</a:t>
            </a:r>
            <a:r>
              <a:rPr lang="en-US" sz="3600" dirty="0"/>
              <a:t> build -t </a:t>
            </a:r>
            <a:r>
              <a:rPr lang="en-US" sz="3600" dirty="0" err="1"/>
              <a:t>htop</a:t>
            </a:r>
            <a:r>
              <a:rPr lang="en-US" sz="3600" dirty="0"/>
              <a:t> - &lt;&lt; EOF</a:t>
            </a:r>
          </a:p>
          <a:p>
            <a:r>
              <a:rPr lang="en-US" sz="3600" dirty="0"/>
              <a:t>FROM alpine</a:t>
            </a:r>
          </a:p>
          <a:p>
            <a:r>
              <a:rPr lang="en-US" sz="3600" dirty="0"/>
              <a:t>RUN </a:t>
            </a:r>
            <a:r>
              <a:rPr lang="en-US" sz="3600" dirty="0" err="1"/>
              <a:t>apk</a:t>
            </a:r>
            <a:r>
              <a:rPr lang="en-US" sz="3600" dirty="0"/>
              <a:t> --no-cache add </a:t>
            </a:r>
            <a:r>
              <a:rPr lang="en-US" sz="3600" dirty="0" err="1"/>
              <a:t>htop</a:t>
            </a:r>
            <a:endParaRPr lang="en-US" sz="3600" dirty="0"/>
          </a:p>
          <a:p>
            <a:r>
              <a:rPr lang="en-US" sz="3600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1293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Create Few 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Docker</a:t>
            </a:r>
            <a:r>
              <a:rPr lang="en-US" sz="3200" dirty="0" smtClean="0"/>
              <a:t> Documentation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3"/>
              </a:rPr>
              <a:t>https://docs.docker.com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Docker</a:t>
            </a:r>
            <a:r>
              <a:rPr lang="en-US" sz="3200" dirty="0" smtClean="0"/>
              <a:t> Hub Documentation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4"/>
              </a:rPr>
              <a:t>https://docs.docker.com/docker-hub</a:t>
            </a:r>
            <a:r>
              <a:rPr lang="en-US" sz="3000" dirty="0" smtClean="0">
                <a:hlinkClick r:id="rId4"/>
              </a:rPr>
              <a:t>/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Docker</a:t>
            </a:r>
            <a:r>
              <a:rPr lang="en-US" sz="3200" dirty="0" smtClean="0"/>
              <a:t> Registry Documentation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5"/>
              </a:rPr>
              <a:t>https://docs.docker.com/registry</a:t>
            </a:r>
            <a:r>
              <a:rPr lang="en-US" sz="3000" dirty="0" smtClean="0">
                <a:hlinkClick r:id="rId5"/>
              </a:rPr>
              <a:t>/</a:t>
            </a:r>
            <a:r>
              <a:rPr lang="en-US" sz="3000" dirty="0" smtClean="0"/>
              <a:t> 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Containerization is a hot topic, but it isn’t something new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Docker</a:t>
            </a:r>
            <a:r>
              <a:rPr lang="en-US" sz="3200" dirty="0" smtClean="0"/>
              <a:t> is de-facto a standard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Docker</a:t>
            </a:r>
            <a:r>
              <a:rPr lang="en-US" sz="3200" dirty="0" smtClean="0"/>
              <a:t> is offered in two versions – CE and EE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several installation options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Images can be published to private or public registries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Two sets of commands are still available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multiple ways to create an image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Past. Present.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Containers</a:t>
            </a:r>
            <a:endParaRPr lang="en-US" b="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1812" y="3886200"/>
            <a:ext cx="1112520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3716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ounded Rectangle 11"/>
          <p:cNvSpPr/>
          <p:nvPr/>
        </p:nvSpPr>
        <p:spPr>
          <a:xfrm>
            <a:off x="1402507" y="4517789"/>
            <a:ext cx="1101947" cy="96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1999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1) Capabilities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2)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AppArmor</a:t>
            </a:r>
            <a:endParaRPr lang="en-US" sz="11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3)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SELinux</a:t>
            </a:r>
            <a:endParaRPr lang="bg-BG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99916" y="39624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2437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ounded Rectangle 15"/>
          <p:cNvSpPr/>
          <p:nvPr/>
        </p:nvSpPr>
        <p:spPr>
          <a:xfrm>
            <a:off x="1916651" y="2362200"/>
            <a:ext cx="1299616" cy="892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2000 - 2001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1) FreeBSD Jails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2)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Virtuozzo</a:t>
            </a:r>
            <a:endParaRPr lang="en-US" sz="1100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3) Linux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VServer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>
            <a:off x="2566459" y="3254610"/>
            <a:ext cx="2178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81473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2" name="Rounded Rectangle 21"/>
          <p:cNvSpPr/>
          <p:nvPr/>
        </p:nvSpPr>
        <p:spPr>
          <a:xfrm>
            <a:off x="2687229" y="4517790"/>
            <a:ext cx="157838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2002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Mount Namespaces</a:t>
            </a:r>
            <a:endParaRPr lang="bg-BG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457673" y="39624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83652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5" name="Rounded Rectangle 24"/>
          <p:cNvSpPr/>
          <p:nvPr/>
        </p:nvSpPr>
        <p:spPr>
          <a:xfrm>
            <a:off x="3351932" y="1581837"/>
            <a:ext cx="1415014" cy="71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2004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Solaris Containers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(zones)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  <a:endCxn id="24" idx="0"/>
          </p:cNvCxnSpPr>
          <p:nvPr/>
        </p:nvCxnSpPr>
        <p:spPr>
          <a:xfrm>
            <a:off x="4059439" y="2292114"/>
            <a:ext cx="413" cy="15178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45442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Rounded Rectangle 27"/>
          <p:cNvSpPr/>
          <p:nvPr/>
        </p:nvSpPr>
        <p:spPr>
          <a:xfrm>
            <a:off x="4622501" y="2682200"/>
            <a:ext cx="1398281" cy="60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2005</a:t>
            </a:r>
          </a:p>
          <a:p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Virtuozzo</a:t>
            </a:r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OpenVZ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  <a:endCxn id="27" idx="0"/>
          </p:cNvCxnSpPr>
          <p:nvPr/>
        </p:nvCxnSpPr>
        <p:spPr>
          <a:xfrm>
            <a:off x="5321642" y="3285686"/>
            <a:ext cx="0" cy="524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5593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1" name="Rounded Rectangle 30"/>
          <p:cNvSpPr/>
          <p:nvPr/>
        </p:nvSpPr>
        <p:spPr>
          <a:xfrm>
            <a:off x="4741096" y="4519243"/>
            <a:ext cx="2781394" cy="724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2006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1) Process Containers (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cgroups</a:t>
            </a:r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) by Google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2) UTS and IPC Namespaces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31793" y="39624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4003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4" name="Rounded Rectangle 33"/>
          <p:cNvSpPr/>
          <p:nvPr/>
        </p:nvSpPr>
        <p:spPr>
          <a:xfrm>
            <a:off x="232795" y="4517790"/>
            <a:ext cx="99481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1979</a:t>
            </a:r>
          </a:p>
          <a:p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chroot</a:t>
            </a:r>
            <a:endParaRPr lang="bg-BG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30203" y="39624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08813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7" name="Rounded Rectangle 36"/>
          <p:cNvSpPr/>
          <p:nvPr/>
        </p:nvSpPr>
        <p:spPr>
          <a:xfrm>
            <a:off x="6399212" y="257492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2007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HP-UX Containers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IBM WPAR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>
          <a:xfrm flipH="1">
            <a:off x="7085013" y="3254610"/>
            <a:ext cx="216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36165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5" name="Rounded Rectangle 44"/>
          <p:cNvSpPr/>
          <p:nvPr/>
        </p:nvSpPr>
        <p:spPr>
          <a:xfrm>
            <a:off x="8367592" y="4495800"/>
            <a:ext cx="2270938" cy="106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2008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1)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cgroups</a:t>
            </a:r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 in kernel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2) PID and Network Namespaces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3) User Namespace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4) LXC</a:t>
            </a:r>
          </a:p>
        </p:txBody>
      </p:sp>
      <p:sp>
        <p:nvSpPr>
          <p:cNvPr id="63" name="Oval 62"/>
          <p:cNvSpPr/>
          <p:nvPr/>
        </p:nvSpPr>
        <p:spPr>
          <a:xfrm>
            <a:off x="9580326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4" name="Rounded Rectangle 63"/>
          <p:cNvSpPr/>
          <p:nvPr/>
        </p:nvSpPr>
        <p:spPr>
          <a:xfrm>
            <a:off x="8970725" y="257492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2013</a:t>
            </a:r>
          </a:p>
          <a:p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Docker</a:t>
            </a:r>
            <a:endParaRPr lang="en-US" sz="11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By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Docker</a:t>
            </a:r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Inc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5" name="Straight Connector 64"/>
          <p:cNvCxnSpPr>
            <a:stCxn id="64" idx="2"/>
            <a:endCxn id="63" idx="0"/>
          </p:cNvCxnSpPr>
          <p:nvPr/>
        </p:nvCxnSpPr>
        <p:spPr>
          <a:xfrm flipH="1">
            <a:off x="9656526" y="3254610"/>
            <a:ext cx="216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1071845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2" name="Rounded Rectangle 71"/>
          <p:cNvSpPr/>
          <p:nvPr/>
        </p:nvSpPr>
        <p:spPr>
          <a:xfrm>
            <a:off x="10462244" y="257492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chemeClr val="accent1">
                    <a:lumMod val="50000"/>
                  </a:schemeClr>
                </a:solidFill>
              </a:rPr>
              <a:t>2014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Rkt</a:t>
            </a:r>
            <a:endParaRPr lang="en-US" sz="11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By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CoreOS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73" name="Straight Connector 72"/>
          <p:cNvCxnSpPr>
            <a:stCxn id="72" idx="2"/>
            <a:endCxn id="71" idx="0"/>
          </p:cNvCxnSpPr>
          <p:nvPr/>
        </p:nvCxnSpPr>
        <p:spPr>
          <a:xfrm flipH="1">
            <a:off x="11148045" y="3254610"/>
            <a:ext cx="216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4" idx="4"/>
            <a:endCxn id="45" idx="1"/>
          </p:cNvCxnSpPr>
          <p:nvPr/>
        </p:nvCxnSpPr>
        <p:spPr>
          <a:xfrm rot="16200000" flipH="1">
            <a:off x="7708107" y="4366657"/>
            <a:ext cx="1063743" cy="25522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91257" y="38099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8" name="Rounded Rectangle 77"/>
          <p:cNvSpPr/>
          <p:nvPr/>
        </p:nvSpPr>
        <p:spPr>
          <a:xfrm>
            <a:off x="8081440" y="180087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2011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Warden</a:t>
            </a:r>
          </a:p>
          <a:p>
            <a:r>
              <a:rPr lang="en-US" sz="1100" b="1" dirty="0" smtClean="0">
                <a:solidFill>
                  <a:schemeClr val="tx2">
                    <a:lumMod val="10000"/>
                  </a:schemeClr>
                </a:solidFill>
              </a:rPr>
              <a:t>By </a:t>
            </a:r>
            <a:r>
              <a:rPr lang="en-US" sz="1100" b="1" dirty="0" err="1" smtClean="0">
                <a:solidFill>
                  <a:schemeClr val="tx2">
                    <a:lumMod val="10000"/>
                  </a:schemeClr>
                </a:solidFill>
              </a:rPr>
              <a:t>CloudFoundry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79" name="Straight Connector 78"/>
          <p:cNvCxnSpPr>
            <a:stCxn id="78" idx="2"/>
            <a:endCxn id="77" idx="0"/>
          </p:cNvCxnSpPr>
          <p:nvPr/>
        </p:nvCxnSpPr>
        <p:spPr>
          <a:xfrm>
            <a:off x="8767457" y="2480560"/>
            <a:ext cx="0" cy="1329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63434" y="84325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Companies and Solutions</a:t>
            </a:r>
            <a:endParaRPr lang="bg-BG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4146291" y="5920164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Enablement Technologies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35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4" grpId="0" animBg="1"/>
      <p:bldP spid="45" grpId="0" animBg="1"/>
      <p:bldP spid="63" grpId="0" animBg="1"/>
      <p:bldP spid="64" grpId="0" animBg="1"/>
      <p:bldP spid="71" grpId="0" animBg="1"/>
      <p:bldP spid="72" grpId="0" animBg="1"/>
      <p:bldP spid="77" grpId="0" animBg="1"/>
      <p:bldP spid="78" grpId="0" animBg="1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6565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Containers are processes with much more isolation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Images provide a way for simpler software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7313612" y="48768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ubuntu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7313612" y="39624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mariadb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313612" y="3048000"/>
            <a:ext cx="35670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writable layer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7161212" y="2895600"/>
            <a:ext cx="38862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298482" y="5867400"/>
            <a:ext cx="161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Container</a:t>
            </a:r>
            <a:endParaRPr lang="bg-BG" sz="2800" dirty="0"/>
          </a:p>
        </p:txBody>
      </p:sp>
      <p:sp>
        <p:nvSpPr>
          <p:cNvPr id="10" name="Right Brace 9"/>
          <p:cNvSpPr/>
          <p:nvPr/>
        </p:nvSpPr>
        <p:spPr>
          <a:xfrm>
            <a:off x="11123612" y="3048000"/>
            <a:ext cx="152400" cy="762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Brace 10"/>
          <p:cNvSpPr/>
          <p:nvPr/>
        </p:nvSpPr>
        <p:spPr>
          <a:xfrm>
            <a:off x="11123612" y="3936298"/>
            <a:ext cx="152400" cy="1702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972006" y="4520848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Layers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880946" y="3167390"/>
            <a:ext cx="133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Volume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311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2408</TotalTime>
  <Words>2471</Words>
  <Application>Microsoft Office PowerPoint</Application>
  <PresentationFormat>Custom</PresentationFormat>
  <Paragraphs>739</Paragraphs>
  <Slides>70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Wingdings</vt:lpstr>
      <vt:lpstr>Wingdings 2</vt:lpstr>
      <vt:lpstr>SoftUni 16x9</vt:lpstr>
      <vt:lpstr>Introduction to Docker</vt:lpstr>
      <vt:lpstr>Table of Contents</vt:lpstr>
      <vt:lpstr>Have a Question?</vt:lpstr>
      <vt:lpstr>Proposed Environment Setup M2 / M3</vt:lpstr>
      <vt:lpstr>Quick Recap</vt:lpstr>
      <vt:lpstr>DOB Week 1</vt:lpstr>
      <vt:lpstr>Containers and Docker</vt:lpstr>
      <vt:lpstr>Road to Containers</vt:lpstr>
      <vt:lpstr>Definitions</vt:lpstr>
      <vt:lpstr>Solutions</vt:lpstr>
      <vt:lpstr>Docker</vt:lpstr>
      <vt:lpstr>Docker Mission</vt:lpstr>
      <vt:lpstr>Docker Engine</vt:lpstr>
      <vt:lpstr>Registries</vt:lpstr>
      <vt:lpstr>Workflow</vt:lpstr>
      <vt:lpstr>Together: VMs and Containers</vt:lpstr>
      <vt:lpstr>Docker Installation</vt:lpstr>
      <vt:lpstr>Installation Options</vt:lpstr>
      <vt:lpstr>Practice: Installation. Hello World</vt:lpstr>
      <vt:lpstr>Working with Docker</vt:lpstr>
      <vt:lpstr>Command Specifics</vt:lpstr>
      <vt:lpstr>search</vt:lpstr>
      <vt:lpstr>pull</vt:lpstr>
      <vt:lpstr>run</vt:lpstr>
      <vt:lpstr>images</vt:lpstr>
      <vt:lpstr>ps</vt:lpstr>
      <vt:lpstr>rm</vt:lpstr>
      <vt:lpstr>rmi</vt:lpstr>
      <vt:lpstr>create</vt:lpstr>
      <vt:lpstr>rename</vt:lpstr>
      <vt:lpstr>kill</vt:lpstr>
      <vt:lpstr>start</vt:lpstr>
      <vt:lpstr>restart</vt:lpstr>
      <vt:lpstr>stop</vt:lpstr>
      <vt:lpstr>pause</vt:lpstr>
      <vt:lpstr>unpause</vt:lpstr>
      <vt:lpstr>attach</vt:lpstr>
      <vt:lpstr>tag</vt:lpstr>
      <vt:lpstr>push</vt:lpstr>
      <vt:lpstr>login</vt:lpstr>
      <vt:lpstr>logout</vt:lpstr>
      <vt:lpstr>export</vt:lpstr>
      <vt:lpstr>import</vt:lpstr>
      <vt:lpstr>save</vt:lpstr>
      <vt:lpstr>load</vt:lpstr>
      <vt:lpstr>Practice: Search. Pull. Push. Load. Save</vt:lpstr>
      <vt:lpstr>Image from Container</vt:lpstr>
      <vt:lpstr>Create with Commit</vt:lpstr>
      <vt:lpstr>commit</vt:lpstr>
      <vt:lpstr>Image from File</vt:lpstr>
      <vt:lpstr>General Structure (Dockerfile)</vt:lpstr>
      <vt:lpstr>FROM</vt:lpstr>
      <vt:lpstr>MAINTAINER</vt:lpstr>
      <vt:lpstr>RUN</vt:lpstr>
      <vt:lpstr>COPY</vt:lpstr>
      <vt:lpstr>EXPOSE</vt:lpstr>
      <vt:lpstr>ENTRYPOINT</vt:lpstr>
      <vt:lpstr>CMD</vt:lpstr>
      <vt:lpstr>CMD and ENTRYPOINT</vt:lpstr>
      <vt:lpstr>CMD and ENTRYPOINT</vt:lpstr>
      <vt:lpstr>build</vt:lpstr>
      <vt:lpstr>Recommendations</vt:lpstr>
      <vt:lpstr>Recommendations</vt:lpstr>
      <vt:lpstr>Heredoc Container</vt:lpstr>
      <vt:lpstr>Heredoc Container</vt:lpstr>
      <vt:lpstr>Practice: Create Few Containers</vt:lpstr>
      <vt:lpstr>Resources</vt:lpstr>
      <vt:lpstr>Summary</vt:lpstr>
      <vt:lpstr>Introduction to Docker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DOB-W2-Introduction-to-Docker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207</cp:revision>
  <dcterms:created xsi:type="dcterms:W3CDTF">2014-01-02T17:00:34Z</dcterms:created>
  <dcterms:modified xsi:type="dcterms:W3CDTF">2017-11-02T11:51:19Z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