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529" r:id="rId4"/>
    <p:sldId id="402" r:id="rId5"/>
    <p:sldId id="531" r:id="rId6"/>
    <p:sldId id="750" r:id="rId7"/>
    <p:sldId id="751" r:id="rId8"/>
    <p:sldId id="353" r:id="rId9"/>
    <p:sldId id="752" r:id="rId10"/>
    <p:sldId id="749" r:id="rId11"/>
    <p:sldId id="685" r:id="rId12"/>
    <p:sldId id="753" r:id="rId13"/>
    <p:sldId id="754" r:id="rId14"/>
    <p:sldId id="428" r:id="rId15"/>
    <p:sldId id="401" r:id="rId16"/>
    <p:sldId id="40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</p14:sldIdLst>
        </p14:section>
        <p14:section name="Recap" id="{4B647F58-1A51-47CB-9756-90FB954D4C55}">
          <p14:sldIdLst>
            <p14:sldId id="531"/>
            <p14:sldId id="750"/>
            <p14:sldId id="751"/>
          </p14:sldIdLst>
        </p14:section>
        <p14:section name="Part 1 - The Case" id="{BC4A3995-4CED-4320-A673-95328C9C809D}">
          <p14:sldIdLst>
            <p14:sldId id="353"/>
            <p14:sldId id="752"/>
            <p14:sldId id="749"/>
            <p14:sldId id="685"/>
          </p14:sldIdLst>
        </p14:section>
        <p14:section name="Part 2 - Few improvements" id="{525158E7-006A-4268-97B6-E4C0694AF69F}">
          <p14:sldIdLst>
            <p14:sldId id="753"/>
          </p14:sldIdLst>
        </p14:section>
        <p14:section name="Part 3 - Few final touches" id="{92B8F4C8-76F1-42BA-AD9F-A00A1E7185E0}">
          <p14:sldIdLst>
            <p14:sldId id="754"/>
          </p14:sldIdLst>
        </p14:section>
        <p14:section name="Conclusion" id="{10E03AB1-9AA8-4E86-9A64-D741901E50A2}">
          <p14:sldIdLst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97" d="100"/>
          <a:sy n="97" d="100"/>
        </p:scale>
        <p:origin x="103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938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002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Recap and Exam Preparation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 smtClean="0"/>
              <a:t>Now let’s try to solve it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 smtClean="0"/>
              <a:t>Let’s improve it a little bit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 smtClean="0"/>
              <a:t>Few final touches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We learnt few new tools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Each one covering one or more areas of DevOps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For sure we kno</a:t>
            </a:r>
            <a:r>
              <a:rPr lang="en-US" sz="3200" dirty="0" smtClean="0"/>
              <a:t>w thing or two about each tool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Furthermore we can make them work for us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at the end we managed to combine all the tools together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saw in a lab environment how a “real” scenario can be handled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… and of course this is just the beginning of the DevOps journey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Recap </a:t>
            </a:r>
          </a:p>
          <a:p>
            <a:pPr>
              <a:lnSpc>
                <a:spcPct val="100000"/>
              </a:lnSpc>
            </a:pPr>
            <a:r>
              <a:rPr lang="en-US" dirty="0"/>
              <a:t>Practice or exam simulation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all the pieces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SU-DOB-M7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What we went though so far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Nagios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Nagios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Commands, Templates, Time periods, and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Groups and Remote Monitoring (Agentless)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Nagios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Dependencies, Event Handlers, and Escalations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Monitoring (NRPE)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</a:t>
            </a:r>
            <a:r>
              <a:rPr lang="en-US" dirty="0" err="1"/>
              <a:t>MariaDB</a:t>
            </a:r>
            <a:r>
              <a:rPr lang="en-US" dirty="0"/>
              <a:t> and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Virtualization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VirtualBox</a:t>
            </a:r>
            <a:r>
              <a:rPr lang="en-US" dirty="0" smtClean="0"/>
              <a:t> and Vagrant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Containerization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in stand-alone and cluster mode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Tools – </a:t>
            </a:r>
            <a:r>
              <a:rPr lang="en-US" dirty="0" err="1" smtClean="0"/>
              <a:t>docker</a:t>
            </a:r>
            <a:r>
              <a:rPr lang="en-US" dirty="0" smtClean="0"/>
              <a:t>-machine and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CI/CD with Jenkins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Monitoring with Nagios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to week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 have application based on two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want to automate the provision and configuration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same applies to building and deployment of the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should build four machines in total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Ansible</a:t>
            </a:r>
            <a:r>
              <a:rPr lang="en-US" dirty="0" smtClean="0"/>
              <a:t>, Jenkins, </a:t>
            </a:r>
            <a:r>
              <a:rPr lang="en-US" dirty="0" err="1" smtClean="0"/>
              <a:t>Docker</a:t>
            </a:r>
            <a:r>
              <a:rPr lang="en-US" dirty="0" smtClean="0"/>
              <a:t>, and Nagios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Automation </a:t>
            </a:r>
            <a:r>
              <a:rPr lang="en-US" dirty="0"/>
              <a:t>distribution amongst hosts is not </a:t>
            </a:r>
            <a:r>
              <a:rPr lang="en-US" dirty="0" smtClean="0"/>
              <a:t>regulated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Application project is hosted on GitHub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9435" y="5953780"/>
            <a:ext cx="8652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VirtualBox</a:t>
            </a:r>
            <a:r>
              <a:rPr lang="en-US" sz="2800" dirty="0" smtClean="0"/>
              <a:t> </a:t>
            </a:r>
            <a:r>
              <a:rPr lang="en-US" sz="2800" dirty="0" smtClean="0"/>
              <a:t>+ Vagrant +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+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+ Jenkins + Nagios</a:t>
            </a:r>
            <a:endParaRPr lang="bg-BG" sz="2800" dirty="0"/>
          </a:p>
        </p:txBody>
      </p:sp>
      <p:sp>
        <p:nvSpPr>
          <p:cNvPr id="18" name="Freeform 17"/>
          <p:cNvSpPr/>
          <p:nvPr/>
        </p:nvSpPr>
        <p:spPr>
          <a:xfrm>
            <a:off x="3301380" y="3615268"/>
            <a:ext cx="5478492" cy="664610"/>
          </a:xfrm>
          <a:custGeom>
            <a:avLst/>
            <a:gdLst>
              <a:gd name="connsiteX0" fmla="*/ 0 w 3970308"/>
              <a:gd name="connsiteY0" fmla="*/ 0 h 664610"/>
              <a:gd name="connsiteX1" fmla="*/ 3970308 w 3970308"/>
              <a:gd name="connsiteY1" fmla="*/ 0 h 664610"/>
              <a:gd name="connsiteX2" fmla="*/ 3970308 w 3970308"/>
              <a:gd name="connsiteY2" fmla="*/ 307995 h 664610"/>
              <a:gd name="connsiteX3" fmla="*/ 2216171 w 3970308"/>
              <a:gd name="connsiteY3" fmla="*/ 307995 h 664610"/>
              <a:gd name="connsiteX4" fmla="*/ 2216171 w 3970308"/>
              <a:gd name="connsiteY4" fmla="*/ 664610 h 664610"/>
              <a:gd name="connsiteX5" fmla="*/ 0 w 3970308"/>
              <a:gd name="connsiteY5" fmla="*/ 664610 h 6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0308" h="664610">
                <a:moveTo>
                  <a:pt x="0" y="0"/>
                </a:moveTo>
                <a:lnTo>
                  <a:pt x="3970308" y="0"/>
                </a:lnTo>
                <a:lnTo>
                  <a:pt x="3970308" y="307995"/>
                </a:lnTo>
                <a:lnTo>
                  <a:pt x="2216171" y="307995"/>
                </a:lnTo>
                <a:lnTo>
                  <a:pt x="2216171" y="664610"/>
                </a:lnTo>
                <a:lnTo>
                  <a:pt x="0" y="66461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b="1" dirty="0" smtClean="0"/>
              <a:t>         </a:t>
            </a:r>
            <a:r>
              <a:rPr lang="en-US" sz="2000" b="1" dirty="0" err="1" smtClean="0"/>
              <a:t>VirtualBox</a:t>
            </a:r>
            <a:endParaRPr lang="en-US" sz="20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301380" y="1938868"/>
            <a:ext cx="910446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VM1</a:t>
            </a:r>
          </a:p>
          <a:p>
            <a:pPr algn="ctr"/>
            <a:r>
              <a:rPr lang="en-US" sz="1800" b="1" dirty="0" err="1" smtClean="0"/>
              <a:t>Ansible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.100</a:t>
            </a:r>
            <a:endParaRPr lang="bg-BG" sz="1800" b="1" dirty="0"/>
          </a:p>
        </p:txBody>
      </p:sp>
      <p:sp>
        <p:nvSpPr>
          <p:cNvPr id="25" name="Rectangle 24"/>
          <p:cNvSpPr/>
          <p:nvPr/>
        </p:nvSpPr>
        <p:spPr>
          <a:xfrm>
            <a:off x="3301380" y="4339568"/>
            <a:ext cx="547849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(Linux)</a:t>
            </a:r>
            <a:endParaRPr lang="bg-B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377580" y="3081868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45" name="Right Brace 44"/>
          <p:cNvSpPr/>
          <p:nvPr/>
        </p:nvSpPr>
        <p:spPr>
          <a:xfrm rot="5400000">
            <a:off x="5819270" y="2647293"/>
            <a:ext cx="457200" cy="564538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4825380" y="1938868"/>
            <a:ext cx="910446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VM2</a:t>
            </a:r>
          </a:p>
          <a:p>
            <a:pPr algn="ctr"/>
            <a:r>
              <a:rPr lang="en-US" sz="1800" b="1" dirty="0" smtClean="0"/>
              <a:t>Jenkins</a:t>
            </a:r>
          </a:p>
          <a:p>
            <a:pPr algn="ctr"/>
            <a:r>
              <a:rPr lang="en-US" sz="1800" b="1" dirty="0" smtClean="0"/>
              <a:t>.101</a:t>
            </a:r>
            <a:endParaRPr lang="bg-BG" b="1" dirty="0"/>
          </a:p>
        </p:txBody>
      </p:sp>
      <p:sp>
        <p:nvSpPr>
          <p:cNvPr id="69" name="Rectangle 68"/>
          <p:cNvSpPr/>
          <p:nvPr/>
        </p:nvSpPr>
        <p:spPr>
          <a:xfrm>
            <a:off x="4901580" y="3081868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347403" y="1938868"/>
            <a:ext cx="910446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VM3</a:t>
            </a:r>
          </a:p>
          <a:p>
            <a:pPr algn="ctr"/>
            <a:r>
              <a:rPr lang="en-US" sz="1800" b="1" dirty="0" smtClean="0"/>
              <a:t>Nagios</a:t>
            </a:r>
            <a:endParaRPr lang="en-US" b="1" dirty="0"/>
          </a:p>
          <a:p>
            <a:pPr algn="ctr"/>
            <a:r>
              <a:rPr lang="en-US" sz="1800" b="1" dirty="0" smtClean="0"/>
              <a:t>.102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23603" y="3081868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415695" y="3968442"/>
            <a:ext cx="2364177" cy="31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Vagrant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69426" y="1950132"/>
            <a:ext cx="910446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VM3</a:t>
            </a:r>
          </a:p>
          <a:p>
            <a:pPr algn="ctr"/>
            <a:r>
              <a:rPr lang="en-US" sz="1800" b="1" dirty="0" err="1" smtClean="0"/>
              <a:t>Docker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.103</a:t>
            </a:r>
            <a:endParaRPr lang="bg-BG" b="1" dirty="0"/>
          </a:p>
        </p:txBody>
      </p:sp>
      <p:sp>
        <p:nvSpPr>
          <p:cNvPr id="17" name="Rectangle 16"/>
          <p:cNvSpPr/>
          <p:nvPr/>
        </p:nvSpPr>
        <p:spPr>
          <a:xfrm>
            <a:off x="7945626" y="3093132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685652" y="1159417"/>
            <a:ext cx="1277993" cy="470840"/>
            <a:chOff x="7540235" y="1019120"/>
            <a:chExt cx="1277993" cy="470840"/>
          </a:xfrm>
        </p:grpSpPr>
        <p:sp>
          <p:nvSpPr>
            <p:cNvPr id="5" name="Rectangle 4"/>
            <p:cNvSpPr/>
            <p:nvPr/>
          </p:nvSpPr>
          <p:spPr>
            <a:xfrm>
              <a:off x="7540235" y="1032760"/>
              <a:ext cx="45324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C1</a:t>
              </a:r>
              <a:endParaRPr lang="bg-BG" sz="18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64982" y="1019120"/>
              <a:ext cx="45324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C2</a:t>
              </a:r>
              <a:endParaRPr lang="bg-BG" sz="1800" b="1" dirty="0"/>
            </a:p>
          </p:txBody>
        </p:sp>
      </p:grpSp>
      <p:cxnSp>
        <p:nvCxnSpPr>
          <p:cNvPr id="9" name="Straight Connector 8"/>
          <p:cNvCxnSpPr>
            <a:stCxn id="5" idx="2"/>
            <a:endCxn id="16" idx="0"/>
          </p:cNvCxnSpPr>
          <p:nvPr/>
        </p:nvCxnSpPr>
        <p:spPr>
          <a:xfrm>
            <a:off x="7912275" y="1630257"/>
            <a:ext cx="412374" cy="3198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6" idx="0"/>
          </p:cNvCxnSpPr>
          <p:nvPr/>
        </p:nvCxnSpPr>
        <p:spPr>
          <a:xfrm flipH="1">
            <a:off x="8324649" y="1616617"/>
            <a:ext cx="412373" cy="333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8" grpId="0" animBg="1"/>
      <p:bldP spid="24" grpId="0" animBg="1"/>
      <p:bldP spid="25" grpId="0" animBg="1"/>
      <p:bldP spid="7" grpId="0" animBg="1"/>
      <p:bldP spid="45" grpId="0" animBg="1"/>
      <p:bldP spid="68" grpId="0" animBg="1"/>
      <p:bldP spid="69" grpId="0" animBg="1"/>
      <p:bldP spid="70" grpId="0" animBg="1"/>
      <p:bldP spid="71" grpId="0" animBg="1"/>
      <p:bldP spid="19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3109</TotalTime>
  <Words>574</Words>
  <Application>Microsoft Office PowerPoint</Application>
  <PresentationFormat>Custom</PresentationFormat>
  <Paragraphs>133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SoftUni 16x9</vt:lpstr>
      <vt:lpstr>Outro</vt:lpstr>
      <vt:lpstr>Table of Contents</vt:lpstr>
      <vt:lpstr>Have a Question?</vt:lpstr>
      <vt:lpstr>Quick Recap</vt:lpstr>
      <vt:lpstr>Previous week</vt:lpstr>
      <vt:lpstr>Week 1 to week 6</vt:lpstr>
      <vt:lpstr>The Case</vt:lpstr>
      <vt:lpstr>The Case</vt:lpstr>
      <vt:lpstr>Proposed Environment Setup</vt:lpstr>
      <vt:lpstr>Practice: Now let’s try to solve it</vt:lpstr>
      <vt:lpstr>Practice: Let’s improve it a little bit</vt:lpstr>
      <vt:lpstr>Practice: Few final touches</vt:lpstr>
      <vt:lpstr>Summary</vt:lpstr>
      <vt:lpstr>Outro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DOB-M8-Outro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258</cp:revision>
  <dcterms:created xsi:type="dcterms:W3CDTF">2014-01-02T17:00:34Z</dcterms:created>
  <dcterms:modified xsi:type="dcterms:W3CDTF">2017-12-06T14:28:34Z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