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03" r:id="rId4"/>
    <p:sldId id="443" r:id="rId5"/>
    <p:sldId id="476" r:id="rId6"/>
    <p:sldId id="478" r:id="rId7"/>
    <p:sldId id="465" r:id="rId8"/>
    <p:sldId id="466" r:id="rId9"/>
    <p:sldId id="468" r:id="rId10"/>
    <p:sldId id="477" r:id="rId11"/>
    <p:sldId id="469" r:id="rId12"/>
    <p:sldId id="470" r:id="rId13"/>
    <p:sldId id="471" r:id="rId14"/>
    <p:sldId id="472" r:id="rId15"/>
    <p:sldId id="473" r:id="rId16"/>
    <p:sldId id="479" r:id="rId17"/>
    <p:sldId id="475" r:id="rId18"/>
    <p:sldId id="464" r:id="rId19"/>
    <p:sldId id="480" r:id="rId20"/>
    <p:sldId id="400" r:id="rId21"/>
    <p:sldId id="39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ASP.NET Core Overview" id="{77DDDE8D-FA07-449E-AA7C-A0DD1EC5B51E}">
          <p14:sldIdLst>
            <p14:sldId id="476"/>
            <p14:sldId id="478"/>
            <p14:sldId id="465"/>
            <p14:sldId id="466"/>
            <p14:sldId id="468"/>
          </p14:sldIdLst>
        </p14:section>
        <p14:section name="ASP.NET Core MVC" id="{044E6A22-B2DB-4F8F-B0F8-04FDA1F90E26}">
          <p14:sldIdLst>
            <p14:sldId id="477"/>
            <p14:sldId id="469"/>
            <p14:sldId id="470"/>
            <p14:sldId id="471"/>
            <p14:sldId id="472"/>
          </p14:sldIdLst>
        </p14:section>
        <p14:section name="Lab" id="{2E5F6113-EEE3-4DF2-8370-72776DBF6934}">
          <p14:sldIdLst>
            <p14:sldId id="473"/>
            <p14:sldId id="479"/>
            <p14:sldId id="475"/>
          </p14:sldIdLst>
        </p14:section>
        <p14:section name="Conclusion" id="{10E03AB1-9AA8-4E86-9A64-D741901E50A2}">
          <p14:sldIdLst>
            <p14:sldId id="464"/>
            <p14:sldId id="480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learn/get-started/window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hyperlink" Target="https://softuni.bg/courses/asp-net-mvc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16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ebdev/2018/05/30/asp-net-core-2-1-0-now-avail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Environment Setup</a:t>
            </a:r>
            <a:r>
              <a:rPr lang="en-US" dirty="0"/>
              <a:t>, First </a:t>
            </a:r>
            <a:r>
              <a:rPr lang="en-US" dirty="0" smtClean="0"/>
              <a:t>Look, </a:t>
            </a:r>
            <a:r>
              <a:rPr lang="en-US" dirty="0"/>
              <a:t>Components,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78D69D-772B-4E4D-9FF3-E5F8D86C9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91" y="3435857"/>
            <a:ext cx="5060482" cy="25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95AEE-AF67-4BEB-BFD9-2B22394EA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02107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sz="2800" dirty="0"/>
              <a:t>is a rich framework for building web apps and APIs</a:t>
            </a:r>
          </a:p>
          <a:p>
            <a:pPr lvl="1"/>
            <a:r>
              <a:rPr lang="en-US" sz="2800" dirty="0"/>
              <a:t>Uses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Model-View-Controller</a:t>
            </a:r>
            <a:r>
              <a:rPr lang="en-US" sz="2800" dirty="0"/>
              <a:t> design pattern</a:t>
            </a:r>
          </a:p>
          <a:p>
            <a:pPr lvl="1"/>
            <a:r>
              <a:rPr lang="en-US" sz="2800" dirty="0"/>
              <a:t>Lightweight, Open Source &amp; Highly Testable</a:t>
            </a:r>
          </a:p>
          <a:p>
            <a:pPr lvl="1"/>
            <a:r>
              <a:rPr lang="en-US" sz="2800" dirty="0"/>
              <a:t>Optimized for use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ASP.NET Core</a:t>
            </a:r>
          </a:p>
          <a:p>
            <a:pPr lvl="1"/>
            <a:r>
              <a:rPr lang="en-US" sz="2800" dirty="0"/>
              <a:t>Provides patterns-based ways to build dynamic websites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17" y="3200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DAA63-703B-49B9-9D1B-44047B30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92FB-5C64-4685-B598-B563ED10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151121"/>
            <a:ext cx="8839200" cy="50210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ASP.NET Core MVC</a:t>
            </a:r>
            <a:r>
              <a:rPr lang="en-US" sz="3000" dirty="0"/>
              <a:t> makes it easy to:</a:t>
            </a:r>
          </a:p>
          <a:p>
            <a:pPr lvl="1"/>
            <a:r>
              <a:rPr lang="en-US" sz="3000" dirty="0"/>
              <a:t>Create SEO-friendly URLs</a:t>
            </a:r>
          </a:p>
          <a:p>
            <a:pPr lvl="1"/>
            <a:r>
              <a:rPr lang="en-US" sz="3000" dirty="0"/>
              <a:t>Create Single Page applications</a:t>
            </a:r>
          </a:p>
          <a:p>
            <a:pPr lvl="1"/>
            <a:r>
              <a:rPr lang="en-US" sz="3000" dirty="0"/>
              <a:t>Achieve Separation of Concerns</a:t>
            </a:r>
          </a:p>
          <a:p>
            <a:pPr lvl="1"/>
            <a:r>
              <a:rPr lang="en-US" sz="3000" dirty="0"/>
              <a:t>Adopt REST concepts</a:t>
            </a:r>
          </a:p>
          <a:p>
            <a:pPr lvl="1"/>
            <a:r>
              <a:rPr lang="en-US" sz="3000" dirty="0"/>
              <a:t>Implement Test Driven Development</a:t>
            </a:r>
          </a:p>
          <a:p>
            <a:pPr lvl="1"/>
            <a:r>
              <a:rPr lang="en-US" sz="3000" dirty="0"/>
              <a:t>Achieve high-quality architecture design, optimizing developer work (</a:t>
            </a:r>
            <a:r>
              <a:rPr lang="en-US" b="1" dirty="0"/>
              <a:t>Convention over Configuration</a:t>
            </a:r>
            <a:r>
              <a:rPr lang="en-US" sz="3000" dirty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12EEF-EE48-4679-87A4-8522768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F1C4D-62CE-4C2B-B137-0841569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1371600"/>
            <a:ext cx="4476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228C4-C142-456A-B946-E12DA719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347F-6410-4F51-B439-354A3DE6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dirty="0"/>
              <a:t>provides cool features like: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Razor View Engine</a:t>
            </a:r>
          </a:p>
          <a:p>
            <a:pPr lvl="2"/>
            <a:r>
              <a:rPr lang="en-US" dirty="0"/>
              <a:t>One of the greatest view engines</a:t>
            </a:r>
          </a:p>
          <a:p>
            <a:pPr lvl="2"/>
            <a:r>
              <a:rPr lang="en-US" dirty="0"/>
              <a:t>With IntelliSense, integrated in Visual Studio</a:t>
            </a:r>
          </a:p>
          <a:p>
            <a:pPr lvl="1"/>
            <a:r>
              <a:rPr lang="en-US" dirty="0"/>
              <a:t>Support for building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/>
              <a:t>s</a:t>
            </a:r>
          </a:p>
          <a:p>
            <a:pPr lvl="2"/>
            <a:r>
              <a:rPr lang="en-US" dirty="0"/>
              <a:t>Building services that can reach a broad range of clients</a:t>
            </a:r>
          </a:p>
          <a:p>
            <a:pPr lvl="2"/>
            <a:r>
              <a:rPr lang="en-US" dirty="0"/>
              <a:t>Support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cross-origin resource sharing </a:t>
            </a:r>
            <a:r>
              <a:rPr lang="en-US" dirty="0"/>
              <a:t>(CORS)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EA4B0-B29D-4DE7-9AA1-EF9CB90E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28271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Model binding &amp; </a:t>
            </a:r>
            <a:r>
              <a:rPr lang="en-US" dirty="0" smtClean="0"/>
              <a:t>model validation</a:t>
            </a:r>
            <a:endParaRPr lang="en-US" dirty="0"/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  <a:p>
            <a:pPr lvl="1"/>
            <a:r>
              <a:rPr lang="en-US" dirty="0" smtClean="0"/>
              <a:t>Strongly-typed views </a:t>
            </a:r>
            <a:r>
              <a:rPr lang="en-US" dirty="0"/>
              <a:t>&amp; </a:t>
            </a:r>
            <a:r>
              <a:rPr lang="en-US" dirty="0" smtClean="0"/>
              <a:t>view components</a:t>
            </a:r>
            <a:endParaRPr lang="en-US" dirty="0"/>
          </a:p>
          <a:p>
            <a:pPr lvl="1"/>
            <a:r>
              <a:rPr lang="en-US" dirty="0"/>
              <a:t>Tag </a:t>
            </a:r>
            <a:r>
              <a:rPr lang="en-US" dirty="0" smtClean="0"/>
              <a:t>helpers</a:t>
            </a:r>
            <a:endParaRPr lang="en-US" dirty="0"/>
          </a:p>
          <a:p>
            <a:pPr lvl="1"/>
            <a:r>
              <a:rPr lang="en-US" dirty="0"/>
              <a:t>And many </a:t>
            </a:r>
            <a:r>
              <a:rPr lang="en-US" dirty="0" smtClean="0"/>
              <a:t>more…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12" y="2133600"/>
            <a:ext cx="3657600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4511593"/>
            <a:ext cx="2857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736436" cy="820600"/>
          </a:xfrm>
        </p:spPr>
        <p:txBody>
          <a:bodyPr/>
          <a:lstStyle/>
          <a:p>
            <a:r>
              <a:rPr lang="en-US" noProof="1"/>
              <a:t>Setting up </a:t>
            </a:r>
            <a:r>
              <a:rPr lang="en-US" noProof="1" smtClean="0"/>
              <a:t>the SDK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481" y="5697400"/>
            <a:ext cx="10184236" cy="719034"/>
          </a:xfrm>
        </p:spPr>
        <p:txBody>
          <a:bodyPr/>
          <a:lstStyle/>
          <a:p>
            <a:r>
              <a:rPr lang="en-US" dirty="0" smtClean="0"/>
              <a:t>Installation </a:t>
            </a:r>
            <a:r>
              <a:rPr lang="en-US" dirty="0"/>
              <a:t>and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dirty="0"/>
              <a:t>Install the .NET Core </a:t>
            </a:r>
            <a:r>
              <a:rPr lang="en-US" dirty="0" smtClean="0"/>
              <a:t>SDK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www.microsoft.com/net/learn/get-started/windows</a:t>
            </a:r>
            <a:endParaRPr lang="en-US" dirty="0" smtClean="0"/>
          </a:p>
          <a:p>
            <a:pPr lvl="1"/>
            <a:r>
              <a:rPr lang="en-US" dirty="0" smtClean="0"/>
              <a:t>Check installation: open a console and type </a:t>
            </a:r>
            <a:r>
              <a:rPr lang="en-US" dirty="0" smtClean="0">
                <a:latin typeface="Consolas" panose="020B0609020204030204" pitchFamily="49" charset="0"/>
              </a:rPr>
              <a:t>dotnet</a:t>
            </a:r>
          </a:p>
          <a:p>
            <a:r>
              <a:rPr lang="en-US" dirty="0" smtClean="0">
                <a:latin typeface="+mj-lt"/>
              </a:rPr>
              <a:t>Trust development HTTPS certificates</a:t>
            </a:r>
          </a:p>
          <a:p>
            <a:pPr lvl="2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Create and run an app from a template</a:t>
            </a:r>
            <a:endParaRPr lang="en-US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SDK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608012" y="3758739"/>
            <a:ext cx="6553200" cy="525886"/>
          </a:xfrm>
          <a:prstGeom prst="rect">
            <a:avLst/>
          </a:prstGeom>
          <a:solidFill>
            <a:srgbClr val="A19574">
              <a:lumMod val="40000"/>
              <a:lumOff val="60000"/>
              <a:alpha val="2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sz="2000" dirty="0" smtClean="0"/>
              <a:t>dotnet dev-certs https --trust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08012" y="5150471"/>
            <a:ext cx="6553200" cy="1449216"/>
          </a:xfrm>
          <a:prstGeom prst="rect">
            <a:avLst/>
          </a:prstGeom>
          <a:solidFill>
            <a:srgbClr val="A19574">
              <a:lumMod val="40000"/>
              <a:lumOff val="60000"/>
              <a:alpha val="2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dotnet new </a:t>
            </a:r>
            <a:r>
              <a:rPr lang="en-US" sz="2000" dirty="0" err="1"/>
              <a:t>webApp</a:t>
            </a:r>
            <a:r>
              <a:rPr lang="en-US" sz="2000" dirty="0"/>
              <a:t> –o </a:t>
            </a:r>
            <a:r>
              <a:rPr lang="en-US" sz="2000" dirty="0">
                <a:solidFill>
                  <a:srgbClr val="F3BE60"/>
                </a:solidFill>
              </a:rPr>
              <a:t>&lt;app </a:t>
            </a:r>
            <a:r>
              <a:rPr lang="en-US" sz="2000" dirty="0" smtClean="0">
                <a:solidFill>
                  <a:srgbClr val="F3BE60"/>
                </a:solidFill>
              </a:rPr>
              <a:t>name&gt;</a:t>
            </a:r>
          </a:p>
          <a:p>
            <a:pPr lvl="0"/>
            <a:r>
              <a:rPr lang="en-US" sz="2000" dirty="0" smtClean="0"/>
              <a:t>cd </a:t>
            </a:r>
            <a:r>
              <a:rPr lang="en-US" sz="2000" dirty="0">
                <a:solidFill>
                  <a:srgbClr val="F3BE60"/>
                </a:solidFill>
              </a:rPr>
              <a:t>&lt;app name&gt;</a:t>
            </a:r>
          </a:p>
          <a:p>
            <a:pPr lvl="0"/>
            <a:r>
              <a:rPr lang="en-US" sz="2000" dirty="0"/>
              <a:t>dotnet run</a:t>
            </a:r>
          </a:p>
        </p:txBody>
      </p:sp>
    </p:spTree>
    <p:extLst>
      <p:ext uri="{BB962C8B-B14F-4D97-AF65-F5344CB8AC3E}">
        <p14:creationId xmlns:p14="http://schemas.microsoft.com/office/powerpoint/2010/main" val="28903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736436" cy="820600"/>
          </a:xfrm>
        </p:spPr>
        <p:txBody>
          <a:bodyPr/>
          <a:lstStyle/>
          <a:p>
            <a:r>
              <a:rPr lang="en-US" dirty="0"/>
              <a:t>ASP.NET Core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276" y="5725520"/>
            <a:ext cx="10184236" cy="692873"/>
          </a:xfrm>
        </p:spPr>
        <p:txBody>
          <a:bodyPr/>
          <a:lstStyle/>
          <a:p>
            <a:r>
              <a:rPr lang="en-US" dirty="0" smtClean="0"/>
              <a:t>Pages, WebAPI, 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is a great platform for developing </a:t>
            </a:r>
            <a:r>
              <a:rPr lang="en-US" dirty="0" smtClean="0"/>
              <a:t>Web apps</a:t>
            </a:r>
            <a:endParaRPr lang="en-US" dirty="0"/>
          </a:p>
          <a:p>
            <a:pPr lvl="1"/>
            <a:r>
              <a:rPr lang="en-US" dirty="0" smtClean="0"/>
              <a:t>Well-designed</a:t>
            </a:r>
          </a:p>
          <a:p>
            <a:pPr lvl="1"/>
            <a:r>
              <a:rPr lang="en-US" dirty="0" smtClean="0"/>
              <a:t>Easily extensible</a:t>
            </a:r>
            <a:endParaRPr lang="en-US" dirty="0"/>
          </a:p>
          <a:p>
            <a:pPr lvl="1"/>
            <a:r>
              <a:rPr lang="en-US" dirty="0"/>
              <a:t>Highly </a:t>
            </a:r>
            <a:r>
              <a:rPr lang="en-US" dirty="0" smtClean="0"/>
              <a:t>testable</a:t>
            </a:r>
            <a:endParaRPr lang="en-US" dirty="0"/>
          </a:p>
          <a:p>
            <a:r>
              <a:rPr lang="en-US" dirty="0" smtClean="0"/>
              <a:t>Runs on .NET Framework and .NET Core</a:t>
            </a:r>
          </a:p>
          <a:p>
            <a:pPr lvl="1"/>
            <a:r>
              <a:rPr lang="en-US" dirty="0" smtClean="0"/>
              <a:t>Multi-platform support</a:t>
            </a:r>
          </a:p>
          <a:p>
            <a:r>
              <a:rPr lang="en-US" dirty="0" smtClean="0"/>
              <a:t>Has a large (and growing) community</a:t>
            </a:r>
          </a:p>
          <a:p>
            <a:r>
              <a:rPr lang="en-US" dirty="0" smtClean="0"/>
              <a:t>Built from the ground up</a:t>
            </a:r>
          </a:p>
          <a:p>
            <a:pPr lvl="1"/>
            <a:r>
              <a:rPr lang="en-US" dirty="0" smtClean="0"/>
              <a:t>But makes development easier for legacy ASP.NET developers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ASP.NET Core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hlinkClick r:id="rId10"/>
              </a:rPr>
              <a:t>https://softuni.bg/courses/asp-net-mvc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CDC5D02-26D8-4A4C-AF72-2D03907E61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4243527"/>
                  </p:ext>
                </p:extLst>
              </p:nvPr>
            </p:nvGraphicFramePr>
            <p:xfrm>
              <a:off x="760411" y="1371981"/>
              <a:ext cx="4096799" cy="2305050"/>
            </p:xfrm>
            <a:graphic>
              <a:graphicData uri="http://schemas.microsoft.com/office/powerpoint/2016/slidezoom">
                <pslz:sldZm>
                  <pslz:sldZmObj sldId="476" cId="983804540">
                    <pslz:zmPr id="{A88C0C52-1440-4FD4-9298-86E081C21C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CDC5D02-26D8-4A4C-AF72-2D03907E61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411" y="137198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A98444C-590F-4631-BEC5-1B889B3B6A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2662161"/>
                  </p:ext>
                </p:extLst>
              </p:nvPr>
            </p:nvGraphicFramePr>
            <p:xfrm>
              <a:off x="7313612" y="1371981"/>
              <a:ext cx="4096799" cy="2305050"/>
            </p:xfrm>
            <a:graphic>
              <a:graphicData uri="http://schemas.microsoft.com/office/powerpoint/2016/slidezoom">
                <pslz:sldZm>
                  <pslz:sldZmObj sldId="477" cId="2372920379">
                    <pslz:zmPr id="{0EA22D81-7ADD-47D8-9A36-8394F6215CB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A98444C-590F-4631-BEC5-1B889B3B6A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3612" y="137198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CC78FB1F-386C-4377-895A-524D4458CF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440065"/>
                  </p:ext>
                </p:extLst>
              </p:nvPr>
            </p:nvGraphicFramePr>
            <p:xfrm>
              <a:off x="760412" y="3897891"/>
              <a:ext cx="4096799" cy="2305050"/>
            </p:xfrm>
            <a:graphic>
              <a:graphicData uri="http://schemas.microsoft.com/office/powerpoint/2016/slidezoom">
                <pslz:sldZm>
                  <pslz:sldZmObj sldId="473" cId="2193587692">
                    <pslz:zmPr id="{AE63F0EA-A2BC-4431-AA99-82F36C0BFDCE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C78FB1F-386C-4377-895A-524D4458CF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412" y="389789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0D451C57-9575-40B6-8BBE-6D5298B4C0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3265218"/>
                  </p:ext>
                </p:extLst>
              </p:nvPr>
            </p:nvGraphicFramePr>
            <p:xfrm>
              <a:off x="7313612" y="3897891"/>
              <a:ext cx="4096799" cy="2305050"/>
            </p:xfrm>
            <a:graphic>
              <a:graphicData uri="http://schemas.microsoft.com/office/powerpoint/2016/slidezoom">
                <pslz:sldZm>
                  <pslz:sldZmObj sldId="475" cId="537858036">
                    <pslz:zmPr id="{957D8435-3521-4F8C-887A-BBF02C1C24D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D451C57-9575-40B6-8BBE-6D5298B4C0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3612" y="389789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8" y="1524000"/>
            <a:ext cx="6781800" cy="34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NET Core: Bird's Eye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990600"/>
            <a:ext cx="8720138" cy="53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is a cross-platform, open-source framework</a:t>
            </a:r>
          </a:p>
          <a:p>
            <a:pPr lvl="1"/>
            <a:r>
              <a:rPr lang="en-US" dirty="0"/>
              <a:t>You can build web applications and services,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IoT</a:t>
            </a:r>
            <a:r>
              <a:rPr lang="en-US" dirty="0"/>
              <a:t> apps, and mobile backends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Core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 client-side frameworks</a:t>
            </a:r>
            <a:r>
              <a:rPr lang="en-US" dirty="0"/>
              <a:t> 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development workflows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Core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Framework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dirty="0"/>
              <a:t>is a mature framework (v1.0 released January 2002)</a:t>
            </a:r>
          </a:p>
          <a:p>
            <a:pPr lvl="1"/>
            <a:r>
              <a:rPr lang="en-US" dirty="0"/>
              <a:t>Provides the services needed to build enterprise-class, server-based web applications on Windows.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/>
              <a:t>is a relatively new open-source framework (v1.0 released June 2016)</a:t>
            </a:r>
          </a:p>
          <a:p>
            <a:pPr lvl="1"/>
            <a:r>
              <a:rPr lang="en-US" dirty="0"/>
              <a:t>Cross-platform framework </a:t>
            </a:r>
          </a:p>
          <a:p>
            <a:pPr lvl="1"/>
            <a:r>
              <a:rPr lang="en-US" dirty="0"/>
              <a:t>Suitable for building modern, cloud-based web applications on Windows, macOS, or </a:t>
            </a:r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Latest version: 2.1 (</a:t>
            </a:r>
            <a:r>
              <a:rPr lang="en-US" dirty="0" smtClean="0">
                <a:hlinkClick r:id="rId2"/>
              </a:rPr>
              <a:t>2.1.0 – 30 May 2018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Development Stack </a:t>
            </a:r>
            <a:r>
              <a:rPr lang="en-US" dirty="0"/>
              <a:t>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1295400"/>
            <a:ext cx="10887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/>
              <a:t>ASP.NET Core MVC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48" y="1524000"/>
            <a:ext cx="3429000" cy="3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542</TotalTime>
  <Words>611</Words>
  <Application>Microsoft Office PowerPoint</Application>
  <PresentationFormat>Custom</PresentationFormat>
  <Paragraphs>125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ASP.NET Core Introduction</vt:lpstr>
      <vt:lpstr>Table of Contents</vt:lpstr>
      <vt:lpstr>Questions</vt:lpstr>
      <vt:lpstr>ASP.NET Core Overview</vt:lpstr>
      <vt:lpstr>.NET Core: Bird's Eye View</vt:lpstr>
      <vt:lpstr>ASP.NET Core Overview</vt:lpstr>
      <vt:lpstr>ASP.NET vs ASP.NET Core</vt:lpstr>
      <vt:lpstr>ASP.NET Development Stack Overview</vt:lpstr>
      <vt:lpstr>ASP.NET Core MVC Overview</vt:lpstr>
      <vt:lpstr>ASP.NET Core MVC</vt:lpstr>
      <vt:lpstr>ASP.NET Core MVC</vt:lpstr>
      <vt:lpstr>ASP.NET Core MVC</vt:lpstr>
      <vt:lpstr>ASP.NET Core MVC</vt:lpstr>
      <vt:lpstr>Setting up the SDK</vt:lpstr>
      <vt:lpstr>Setting up the SDK</vt:lpstr>
      <vt:lpstr>ASP.NET Core Templates</vt:lpstr>
      <vt:lpstr>Summary</vt:lpstr>
      <vt:lpstr>Introduction to ASP.NET Core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Yordan Darakchiev</cp:lastModifiedBy>
  <cp:revision>216</cp:revision>
  <dcterms:created xsi:type="dcterms:W3CDTF">2014-01-02T17:00:34Z</dcterms:created>
  <dcterms:modified xsi:type="dcterms:W3CDTF">2018-07-04T12:38:35Z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