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43" r:id="rId4"/>
    <p:sldId id="512" r:id="rId5"/>
    <p:sldId id="477" r:id="rId6"/>
    <p:sldId id="478" r:id="rId7"/>
    <p:sldId id="503" r:id="rId8"/>
    <p:sldId id="504" r:id="rId9"/>
    <p:sldId id="506" r:id="rId10"/>
    <p:sldId id="505" r:id="rId11"/>
    <p:sldId id="508" r:id="rId12"/>
    <p:sldId id="507" r:id="rId13"/>
    <p:sldId id="509" r:id="rId14"/>
    <p:sldId id="510" r:id="rId15"/>
    <p:sldId id="511" r:id="rId16"/>
    <p:sldId id="464" r:id="rId17"/>
    <p:sldId id="500" r:id="rId18"/>
    <p:sldId id="501" r:id="rId19"/>
    <p:sldId id="502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43"/>
            <p14:sldId id="512"/>
          </p14:sldIdLst>
        </p14:section>
        <p14:section name="Links and Handlers" id="{205240B0-2EE5-4FAE-A32A-42E8DE7C9AC9}">
          <p14:sldIdLst>
            <p14:sldId id="477"/>
            <p14:sldId id="478"/>
            <p14:sldId id="503"/>
            <p14:sldId id="504"/>
          </p14:sldIdLst>
        </p14:section>
        <p14:section name="Working with Models" id="{1B7D8E97-7AF7-4AB5-B8E7-DA42CE91B60F}">
          <p14:sldIdLst>
            <p14:sldId id="506"/>
            <p14:sldId id="505"/>
            <p14:sldId id="508"/>
            <p14:sldId id="507"/>
          </p14:sldIdLst>
        </p14:section>
        <p14:section name="Lifecycle and Configuration" id="{9A20AF6B-BA70-4639-97E4-12B5140A83F6}">
          <p14:sldIdLst>
            <p14:sldId id="509"/>
            <p14:sldId id="510"/>
            <p14:sldId id="511"/>
          </p14:sldIdLst>
        </p14:section>
        <p14:section name="Conclusion" id="{10E03AB1-9AA8-4E86-9A64-D741901E50A2}">
          <p14:sldIdLst>
            <p14:sldId id="464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1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1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79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hyperlink" Target="https://softuni.bg/courses/asp-net-mvc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Razor Pages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/>
          </a:bodyPr>
          <a:lstStyle/>
          <a:p>
            <a:r>
              <a:rPr lang="en-US" dirty="0" smtClean="0"/>
              <a:t>Going beyond the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99" y="344190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Model: use data annotations</a:t>
            </a:r>
          </a:p>
          <a:p>
            <a:pPr lvl="1"/>
            <a:r>
              <a:rPr lang="en-US" sz="2600" b="1" dirty="0" err="1" smtClean="0">
                <a:latin typeface="Consolas" panose="020B0609020204030204" pitchFamily="49" charset="0"/>
              </a:rPr>
              <a:t>System.ComponentModel.DataAnnotations</a:t>
            </a:r>
            <a:endParaRPr lang="en-US" sz="2800" b="1" dirty="0">
              <a:latin typeface="Consolas" panose="020B0609020204030204" pitchFamily="49" charset="0"/>
            </a:endParaRPr>
          </a:p>
          <a:p>
            <a:pPr lvl="1"/>
            <a:r>
              <a:rPr lang="en-US" sz="2600" dirty="0" smtClean="0">
                <a:latin typeface="+mj-lt"/>
              </a:rPr>
              <a:t>Or write your own, extending </a:t>
            </a:r>
            <a:r>
              <a:rPr lang="en-US" sz="2600" b="1" dirty="0" err="1" smtClean="0">
                <a:latin typeface="Consolas" panose="020B0609020204030204" pitchFamily="49" charset="0"/>
              </a:rPr>
              <a:t>ValidationAttribute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2600" dirty="0" smtClean="0">
                <a:latin typeface="+mj-lt"/>
              </a:rPr>
              <a:t>Check validity: </a:t>
            </a:r>
            <a:r>
              <a:rPr lang="en-US" sz="2600" b="1" dirty="0" err="1" smtClean="0">
                <a:latin typeface="Consolas" panose="020B0609020204030204" pitchFamily="49" charset="0"/>
              </a:rPr>
              <a:t>ModelState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+mj-lt"/>
              </a:rPr>
              <a:t>Razor view</a:t>
            </a:r>
          </a:p>
          <a:p>
            <a:pPr lvl="1"/>
            <a:r>
              <a:rPr lang="en-US" sz="2600" dirty="0" smtClean="0">
                <a:latin typeface="+mj-lt"/>
              </a:rPr>
              <a:t>Tag helpers</a:t>
            </a:r>
          </a:p>
          <a:p>
            <a:pPr lvl="2"/>
            <a:r>
              <a:rPr lang="en-US" sz="2400" b="1" dirty="0" smtClean="0">
                <a:latin typeface="Consolas" panose="020B0609020204030204" pitchFamily="49" charset="0"/>
              </a:rPr>
              <a:t>asp-validation-summary</a:t>
            </a:r>
          </a:p>
          <a:p>
            <a:pPr lvl="2"/>
            <a:r>
              <a:rPr lang="en-US" sz="2400" b="1" dirty="0" smtClean="0">
                <a:latin typeface="Consolas" panose="020B0609020204030204" pitchFamily="49" charset="0"/>
              </a:rPr>
              <a:t>asp-validation-for</a:t>
            </a:r>
          </a:p>
          <a:p>
            <a:r>
              <a:rPr lang="en-US" sz="2800" dirty="0" smtClean="0">
                <a:latin typeface="+mj-lt"/>
              </a:rPr>
              <a:t>It's also possible to write validators in JavaScript (stay tuned…)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43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+mj-lt"/>
              </a:rPr>
              <a:t>Page handlers can be void</a:t>
            </a:r>
          </a:p>
          <a:p>
            <a:pPr lvl="1"/>
            <a:r>
              <a:rPr lang="en-US" sz="2600" dirty="0" smtClean="0">
                <a:latin typeface="+mj-lt"/>
              </a:rPr>
              <a:t>They just change properties on the model</a:t>
            </a:r>
          </a:p>
          <a:p>
            <a:pPr lvl="1"/>
            <a:r>
              <a:rPr lang="en-US" sz="2600" dirty="0" smtClean="0">
                <a:latin typeface="+mj-lt"/>
              </a:rPr>
              <a:t>The framework takes care of the rest</a:t>
            </a:r>
          </a:p>
          <a:p>
            <a:r>
              <a:rPr lang="en-US" sz="2800" dirty="0" smtClean="0">
                <a:latin typeface="+mj-lt"/>
              </a:rPr>
              <a:t>It's also possible to return a result from a handler</a:t>
            </a:r>
          </a:p>
          <a:p>
            <a:pPr lvl="1"/>
            <a:r>
              <a:rPr lang="en-US" sz="2600" dirty="0" smtClean="0">
                <a:latin typeface="+mj-lt"/>
              </a:rPr>
              <a:t>If it's an arbitrary object, the framework will throw an error</a:t>
            </a:r>
          </a:p>
          <a:p>
            <a:pPr lvl="1"/>
            <a:r>
              <a:rPr lang="en-US" sz="2600" dirty="0" smtClean="0">
                <a:latin typeface="+mj-lt"/>
              </a:rPr>
              <a:t>If it's an implementation of </a:t>
            </a:r>
            <a:r>
              <a:rPr lang="en-US" sz="2600" b="1" dirty="0" err="1" smtClean="0">
                <a:latin typeface="Consolas" panose="020B0609020204030204" pitchFamily="49" charset="0"/>
              </a:rPr>
              <a:t>IActionResult</a:t>
            </a:r>
            <a:r>
              <a:rPr lang="en-US" sz="2600" dirty="0" smtClean="0">
                <a:latin typeface="+mj-lt"/>
              </a:rPr>
              <a:t>, you get this result directly</a:t>
            </a:r>
          </a:p>
          <a:p>
            <a:pPr lvl="1"/>
            <a:r>
              <a:rPr lang="en-US" sz="2600" dirty="0" smtClean="0">
                <a:latin typeface="+mj-lt"/>
              </a:rPr>
              <a:t>It can also return a </a:t>
            </a:r>
            <a:r>
              <a:rPr lang="en-US" sz="2600" b="1" dirty="0" smtClean="0">
                <a:latin typeface="Consolas" panose="020B0609020204030204" pitchFamily="49" charset="0"/>
              </a:rPr>
              <a:t>Task</a:t>
            </a:r>
            <a:r>
              <a:rPr lang="en-US" sz="2600" dirty="0" smtClean="0">
                <a:latin typeface="+mj-lt"/>
              </a:rPr>
              <a:t> (if the handler is asynchronous)</a:t>
            </a:r>
          </a:p>
          <a:p>
            <a:r>
              <a:rPr lang="en-US" sz="2800" dirty="0" smtClean="0">
                <a:latin typeface="+mj-lt"/>
              </a:rPr>
              <a:t>Examples</a:t>
            </a:r>
          </a:p>
          <a:p>
            <a:pPr lvl="1"/>
            <a:r>
              <a:rPr lang="en-US" sz="2600" b="1" dirty="0" smtClean="0">
                <a:latin typeface="Consolas" panose="020B0609020204030204" pitchFamily="49" charset="0"/>
              </a:rPr>
              <a:t>return Page(); // the same as a void method</a:t>
            </a:r>
          </a:p>
          <a:p>
            <a:pPr lvl="1"/>
            <a:r>
              <a:rPr lang="en-US" sz="2600" b="1" dirty="0" smtClean="0">
                <a:latin typeface="Consolas" panose="020B0609020204030204" pitchFamily="49" charset="0"/>
              </a:rPr>
              <a:t>return </a:t>
            </a:r>
            <a:r>
              <a:rPr lang="en-US" sz="2600" b="1" dirty="0" err="1" smtClean="0">
                <a:latin typeface="Consolas" panose="020B0609020204030204" pitchFamily="49" charset="0"/>
              </a:rPr>
              <a:t>RedirectToPage</a:t>
            </a:r>
            <a:r>
              <a:rPr lang="en-US" sz="2600" b="1" dirty="0" smtClean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288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 smtClean="0"/>
              <a:t>Lifecycle and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4478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These are also called </a:t>
            </a:r>
            <a:r>
              <a:rPr lang="en-US" sz="3000" dirty="0" smtClean="0">
                <a:solidFill>
                  <a:srgbClr val="FFA72A"/>
                </a:solidFill>
                <a:latin typeface="+mj-lt"/>
              </a:rPr>
              <a:t>filters</a:t>
            </a:r>
          </a:p>
          <a:p>
            <a:pPr lvl="1"/>
            <a:r>
              <a:rPr lang="en-US" sz="2400" dirty="0" smtClean="0">
                <a:latin typeface="+mj-lt"/>
              </a:rPr>
              <a:t>We'll talk in more detail about filters later</a:t>
            </a:r>
          </a:p>
          <a:p>
            <a:r>
              <a:rPr lang="en-US" sz="2600" dirty="0" smtClean="0">
                <a:latin typeface="+mj-lt"/>
              </a:rPr>
              <a:t>Like handlers, these are methods which can perform some operation</a:t>
            </a:r>
          </a:p>
          <a:p>
            <a:pPr lvl="1"/>
            <a:r>
              <a:rPr lang="en-US" sz="2400" dirty="0" smtClean="0">
                <a:latin typeface="+mj-lt"/>
              </a:rPr>
              <a:t>Executed at a specific time</a:t>
            </a:r>
            <a:endParaRPr lang="en-US" sz="2600" dirty="0">
              <a:latin typeface="+mj-lt"/>
            </a:endParaRPr>
          </a:p>
          <a:p>
            <a:pPr lvl="1"/>
            <a:r>
              <a:rPr lang="en-US" sz="2400" b="1" dirty="0" err="1" smtClean="0">
                <a:latin typeface="Consolas" panose="020B0609020204030204" pitchFamily="49" charset="0"/>
              </a:rPr>
              <a:t>OnPageHandler</a:t>
            </a:r>
            <a:r>
              <a:rPr lang="en-US" sz="2400" b="1" dirty="0" err="1" smtClean="0">
                <a:solidFill>
                  <a:srgbClr val="FFA72A"/>
                </a:solidFill>
                <a:latin typeface="Consolas" panose="020B0609020204030204" pitchFamily="49" charset="0"/>
              </a:rPr>
              <a:t>Selected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PageHandlerSelectedContext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1" dirty="0" err="1" smtClean="0">
                <a:latin typeface="Consolas" panose="020B0609020204030204" pitchFamily="49" charset="0"/>
              </a:rPr>
              <a:t>OnPageHandler</a:t>
            </a:r>
            <a:r>
              <a:rPr lang="en-US" sz="2400" b="1" dirty="0" err="1" smtClean="0">
                <a:solidFill>
                  <a:srgbClr val="FFA72A"/>
                </a:solidFill>
                <a:latin typeface="Consolas" panose="020B0609020204030204" pitchFamily="49" charset="0"/>
              </a:rPr>
              <a:t>Executing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PageHandlerExecutingContext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b="1" dirty="0" err="1" smtClean="0">
                <a:latin typeface="Consolas" panose="020B0609020204030204" pitchFamily="49" charset="0"/>
              </a:rPr>
              <a:t>OnPageHandler</a:t>
            </a:r>
            <a:r>
              <a:rPr lang="en-US" sz="2400" b="1" dirty="0" err="1" smtClean="0">
                <a:solidFill>
                  <a:srgbClr val="FFA72A"/>
                </a:solidFill>
                <a:latin typeface="Consolas" panose="020B0609020204030204" pitchFamily="49" charset="0"/>
              </a:rPr>
              <a:t>Executed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PageHandlerExecutedContext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600" dirty="0" smtClean="0">
                <a:latin typeface="+mj-lt"/>
              </a:rPr>
              <a:t>* You can create your own filter classes if needed</a:t>
            </a:r>
          </a:p>
          <a:p>
            <a:pPr lvl="1"/>
            <a:r>
              <a:rPr lang="en-US" sz="2400" dirty="0" smtClean="0">
                <a:latin typeface="+mj-lt"/>
              </a:rPr>
              <a:t>Implement </a:t>
            </a:r>
            <a:r>
              <a:rPr lang="en-US" sz="2400" b="1" dirty="0" err="1" smtClean="0">
                <a:latin typeface="Consolas" panose="020B0609020204030204" pitchFamily="49" charset="0"/>
              </a:rPr>
              <a:t>IPageFilter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dirty="0" err="1" smtClean="0">
                <a:latin typeface="Consolas" panose="020B0609020204030204" pitchFamily="49" charset="0"/>
              </a:rPr>
              <a:t>IAsyncPageFilter</a:t>
            </a:r>
            <a:endParaRPr 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Lifecycle Methods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21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In </a:t>
            </a:r>
            <a:r>
              <a:rPr lang="en-US" sz="3000" b="1" dirty="0" err="1" smtClean="0">
                <a:latin typeface="Consolas" panose="020B0609020204030204" pitchFamily="49" charset="0"/>
              </a:rPr>
              <a:t>Startup.ConfigureServices</a:t>
            </a:r>
            <a:endParaRPr lang="en-US" sz="30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2200" dirty="0" smtClean="0">
                <a:latin typeface="+mj-lt"/>
              </a:rPr>
              <a:t>Use </a:t>
            </a:r>
            <a:r>
              <a:rPr lang="en-US" sz="2200" b="1" dirty="0" err="1" smtClean="0">
                <a:latin typeface="Consolas" panose="020B0609020204030204" pitchFamily="49" charset="0"/>
              </a:rPr>
              <a:t>AddRazorPagesOptions</a:t>
            </a:r>
            <a:r>
              <a:rPr lang="en-US" sz="2200" b="1" dirty="0" smtClean="0">
                <a:latin typeface="Consolas" panose="020B0609020204030204" pitchFamily="49" charset="0"/>
              </a:rPr>
              <a:t>(options)</a:t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r>
              <a:rPr lang="en-US" sz="2200" b="1" dirty="0" smtClean="0">
                <a:latin typeface="Consolas" panose="020B0609020204030204" pitchFamily="49" charset="0"/>
              </a:rPr>
              <a:t/>
            </a:r>
            <a:br>
              <a:rPr lang="en-US" sz="2200" b="1" dirty="0" smtClean="0">
                <a:latin typeface="Consolas" panose="020B0609020204030204" pitchFamily="49" charset="0"/>
              </a:rPr>
            </a:b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+mj-lt"/>
              </a:rPr>
              <a:t>Most con</a:t>
            </a:r>
            <a:r>
              <a:rPr lang="en-US" sz="2200" dirty="0" smtClean="0">
                <a:latin typeface="+mj-lt"/>
              </a:rPr>
              <a:t>venient usage – for conventional page routes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880217" y="2254767"/>
            <a:ext cx="8414595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/>
              <a:t>services.AddMvc</a:t>
            </a:r>
            <a:r>
              <a:rPr lang="en-US" sz="2000" dirty="0" smtClean="0"/>
              <a:t>()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A72A"/>
                </a:solidFill>
              </a:rPr>
              <a:t>.</a:t>
            </a:r>
            <a:r>
              <a:rPr lang="en-US" sz="2000" dirty="0" err="1">
                <a:solidFill>
                  <a:srgbClr val="FFA72A"/>
                </a:solidFill>
              </a:rPr>
              <a:t>AddRazorPagesOptions</a:t>
            </a:r>
            <a:r>
              <a:rPr lang="en-US" sz="2000" dirty="0"/>
              <a:t>(options =&gt;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/>
              <a:t>options.RootDirectory</a:t>
            </a:r>
            <a:r>
              <a:rPr lang="en-US" sz="2000" dirty="0"/>
              <a:t> = "/</a:t>
            </a:r>
            <a:r>
              <a:rPr lang="en-US" sz="2000" dirty="0" err="1"/>
              <a:t>MyPages</a:t>
            </a:r>
            <a:r>
              <a:rPr lang="en-US" sz="2000" dirty="0"/>
              <a:t>";</a:t>
            </a:r>
          </a:p>
          <a:p>
            <a:r>
              <a:rPr lang="en-US" sz="2000" dirty="0" smtClean="0"/>
              <a:t>    });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880217" y="4567149"/>
            <a:ext cx="8414595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/>
              <a:t>services.AddMvc</a:t>
            </a:r>
            <a:r>
              <a:rPr lang="en-US" sz="2000" dirty="0" smtClean="0"/>
              <a:t>()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A72A"/>
                </a:solidFill>
              </a:rPr>
              <a:t>.</a:t>
            </a:r>
            <a:r>
              <a:rPr lang="en-US" sz="2000" dirty="0" err="1">
                <a:solidFill>
                  <a:srgbClr val="FFA72A"/>
                </a:solidFill>
              </a:rPr>
              <a:t>AddRazorPagesOptions</a:t>
            </a:r>
            <a:r>
              <a:rPr lang="en-US" sz="2000" dirty="0"/>
              <a:t>(options =&gt;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options.Conventions.AddPageRoute</a:t>
            </a:r>
            <a:r>
              <a:rPr lang="en-US" sz="2000" dirty="0" smtClean="0"/>
              <a:t>(</a:t>
            </a:r>
            <a:r>
              <a:rPr lang="en-US" sz="2000" dirty="0" err="1" smtClean="0"/>
              <a:t>pageName</a:t>
            </a:r>
            <a:r>
              <a:rPr lang="en-US" sz="2000" dirty="0"/>
              <a:t>, route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/>
              <a:t>    });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/>
          <a:lstStyle/>
          <a:p>
            <a:r>
              <a:rPr lang="en-US" dirty="0" smtClean="0"/>
              <a:t>Writing and </a:t>
            </a:r>
            <a:r>
              <a:rPr lang="en-US" dirty="0" smtClean="0"/>
              <a:t>linking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Razor, </a:t>
            </a:r>
            <a:r>
              <a:rPr lang="en-US" dirty="0" smtClean="0"/>
              <a:t>links, parameters</a:t>
            </a:r>
          </a:p>
          <a:p>
            <a:pPr lvl="1"/>
            <a:r>
              <a:rPr lang="en-US" dirty="0" smtClean="0"/>
              <a:t>User input and output</a:t>
            </a:r>
          </a:p>
          <a:p>
            <a:r>
              <a:rPr lang="en-US" dirty="0" smtClean="0"/>
              <a:t>Handlers</a:t>
            </a:r>
          </a:p>
          <a:p>
            <a:pPr lvl="1"/>
            <a:r>
              <a:rPr lang="en-US" dirty="0" smtClean="0"/>
              <a:t>Parameters, 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async</a:t>
            </a:r>
            <a:r>
              <a:rPr lang="en-US" dirty="0" smtClean="0"/>
              <a:t> methods</a:t>
            </a:r>
          </a:p>
          <a:p>
            <a:r>
              <a:rPr lang="en-US" dirty="0"/>
              <a:t>Model </a:t>
            </a:r>
            <a:r>
              <a:rPr lang="en-US" dirty="0" smtClean="0"/>
              <a:t>validation</a:t>
            </a:r>
            <a:endParaRPr lang="en-US" dirty="0" smtClean="0"/>
          </a:p>
          <a:p>
            <a:r>
              <a:rPr lang="en-US" dirty="0" smtClean="0"/>
              <a:t>Lifecycle and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D0281-04A6-49D9-804D-D8F815B2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392285"/>
            <a:ext cx="3602438" cy="2194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Razor Pages Architecture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  <a:hlinkClick r:id="rId10"/>
              </a:rPr>
              <a:t>https://softuni.bg/courses/asp-net-mvc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and handlers</a:t>
            </a:r>
          </a:p>
          <a:p>
            <a:pPr lvl="1"/>
            <a:r>
              <a:rPr lang="en-US" dirty="0" smtClean="0"/>
              <a:t>Routes, parameters, multiple handlers</a:t>
            </a:r>
          </a:p>
          <a:p>
            <a:r>
              <a:rPr lang="en-US" dirty="0" smtClean="0"/>
              <a:t>Working with models</a:t>
            </a:r>
          </a:p>
          <a:p>
            <a:pPr lvl="1"/>
            <a:r>
              <a:rPr lang="en-US" dirty="0" smtClean="0"/>
              <a:t>Data binding and validation</a:t>
            </a:r>
          </a:p>
          <a:p>
            <a:r>
              <a:rPr lang="en-US" dirty="0" smtClean="0"/>
              <a:t>Page lifecycle methods</a:t>
            </a:r>
          </a:p>
          <a:p>
            <a:r>
              <a:rPr lang="en-US" dirty="0" smtClean="0"/>
              <a:t>Configuration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 smtClean="0"/>
              <a:t>Links and Handlers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48" y="1752600"/>
            <a:ext cx="9144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err="1" smtClean="0">
                <a:latin typeface="Consolas" panose="020B0609020204030204" pitchFamily="49" charset="0"/>
              </a:rPr>
              <a:t>IUrlHelper</a:t>
            </a:r>
            <a:endParaRPr lang="en-US" sz="30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solidFill>
                  <a:srgbClr val="FFA72A"/>
                </a:solidFill>
                <a:latin typeface="Consolas" panose="020B0609020204030204" pitchFamily="49" charset="0"/>
              </a:rPr>
              <a:t>Url.Page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pageName</a:t>
            </a:r>
            <a:r>
              <a:rPr lang="en-US" sz="2800" dirty="0" smtClean="0">
                <a:latin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</a:rPr>
              <a:t>[</a:t>
            </a:r>
            <a:r>
              <a:rPr lang="en-US" sz="2800" dirty="0" err="1" smtClean="0">
                <a:latin typeface="Consolas" panose="020B0609020204030204" pitchFamily="49" charset="0"/>
              </a:rPr>
              <a:t>pageHandler</a:t>
            </a:r>
            <a:r>
              <a:rPr lang="en-US" sz="2800" dirty="0" smtClean="0"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</a:rPr>
              <a:t>routeValues</a:t>
            </a:r>
            <a:r>
              <a:rPr lang="en-US" sz="28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sz="3000" b="1" dirty="0" smtClean="0">
                <a:latin typeface="Consolas" panose="020B0609020204030204" pitchFamily="49" charset="0"/>
              </a:rPr>
              <a:t>&lt;a&gt;</a:t>
            </a:r>
            <a:r>
              <a:rPr lang="en-US" sz="3000" dirty="0" smtClean="0">
                <a:latin typeface="+mj-lt"/>
              </a:rPr>
              <a:t> tag helper</a:t>
            </a:r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&lt;a </a:t>
            </a:r>
            <a:r>
              <a:rPr lang="en-US" sz="2800" dirty="0" smtClean="0">
                <a:solidFill>
                  <a:srgbClr val="FFA72A"/>
                </a:solidFill>
                <a:latin typeface="Consolas" panose="020B0609020204030204" pitchFamily="49" charset="0"/>
              </a:rPr>
              <a:t>asp-page</a:t>
            </a:r>
            <a:r>
              <a:rPr lang="en-US" sz="2800" dirty="0" smtClean="0">
                <a:latin typeface="Consolas" panose="020B0609020204030204" pitchFamily="49" charset="0"/>
              </a:rPr>
              <a:t>="/About"&gt;About&lt;/a&gt;</a:t>
            </a:r>
          </a:p>
          <a:p>
            <a:pPr lvl="2"/>
            <a:r>
              <a:rPr lang="en-US" sz="2600" dirty="0" smtClean="0">
                <a:latin typeface="+mj-lt"/>
              </a:rPr>
              <a:t>Also accepts relative directory paths</a:t>
            </a:r>
          </a:p>
          <a:p>
            <a:pPr lvl="3"/>
            <a:r>
              <a:rPr lang="en-US" sz="2200" dirty="0">
                <a:latin typeface="Consolas" panose="020B0609020204030204" pitchFamily="49" charset="0"/>
              </a:rPr>
              <a:t>&lt;a asp-page</a:t>
            </a:r>
            <a:r>
              <a:rPr lang="en-US" sz="2200" dirty="0" smtClean="0">
                <a:latin typeface="Consolas" panose="020B0609020204030204" pitchFamily="49" charset="0"/>
              </a:rPr>
              <a:t>="</a:t>
            </a:r>
            <a:r>
              <a:rPr lang="en-US" sz="2200" dirty="0" smtClean="0">
                <a:solidFill>
                  <a:srgbClr val="FFA72A"/>
                </a:solidFill>
                <a:latin typeface="Consolas" panose="020B0609020204030204" pitchFamily="49" charset="0"/>
              </a:rPr>
              <a:t>../</a:t>
            </a:r>
            <a:r>
              <a:rPr lang="en-US" sz="2200" dirty="0" smtClean="0">
                <a:latin typeface="Consolas" panose="020B0609020204030204" pitchFamily="49" charset="0"/>
              </a:rPr>
              <a:t>About</a:t>
            </a:r>
            <a:r>
              <a:rPr lang="en-US" sz="2200" dirty="0">
                <a:latin typeface="Consolas" panose="020B0609020204030204" pitchFamily="49" charset="0"/>
              </a:rPr>
              <a:t>"&gt;</a:t>
            </a:r>
            <a:r>
              <a:rPr lang="en-US" sz="2200" dirty="0" smtClean="0">
                <a:latin typeface="Consolas" panose="020B0609020204030204" pitchFamily="49" charset="0"/>
              </a:rPr>
              <a:t>About (one folder up)&lt;/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800" b="1" dirty="0" err="1" smtClean="0">
                <a:latin typeface="Consolas" panose="020B0609020204030204" pitchFamily="49" charset="0"/>
              </a:rPr>
              <a:t>IActionResult</a:t>
            </a:r>
            <a:endParaRPr lang="en-US" sz="28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2600" dirty="0" err="1" smtClean="0">
                <a:solidFill>
                  <a:srgbClr val="FFA72A"/>
                </a:solidFill>
                <a:latin typeface="Consolas" panose="020B0609020204030204" pitchFamily="49" charset="0"/>
              </a:rPr>
              <a:t>RedirectToPage</a:t>
            </a:r>
            <a:r>
              <a:rPr lang="en-US" sz="26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pageName</a:t>
            </a:r>
            <a:r>
              <a:rPr lang="en-US" sz="2400" dirty="0">
                <a:latin typeface="Consolas" panose="020B0609020204030204" pitchFamily="49" charset="0"/>
              </a:rPr>
              <a:t>, [</a:t>
            </a:r>
            <a:r>
              <a:rPr lang="en-US" sz="2400" dirty="0" err="1">
                <a:latin typeface="Consolas" panose="020B0609020204030204" pitchFamily="49" charset="0"/>
              </a:rPr>
              <a:t>pageHandler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routeValues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  <a:r>
              <a:rPr lang="en-US" sz="2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3000" dirty="0"/>
              <a:t>Razor checks whether the passed route is valid</a:t>
            </a:r>
          </a:p>
          <a:p>
            <a:pPr lvl="1"/>
            <a:r>
              <a:rPr lang="en-US" sz="2800" dirty="0"/>
              <a:t>E.g. if you don't have an "/About" page, the link will not be generated</a:t>
            </a:r>
          </a:p>
          <a:p>
            <a:pPr lvl="1"/>
            <a:r>
              <a:rPr lang="en-US" sz="2800" dirty="0"/>
              <a:t>It's not a simple string </a:t>
            </a:r>
            <a:r>
              <a:rPr lang="en-US" sz="2800" dirty="0" smtClean="0"/>
              <a:t>concatenation</a:t>
            </a:r>
            <a:endParaRPr lang="en-US" sz="2600" dirty="0">
              <a:latin typeface="Consolas" panose="020B0609020204030204" pitchFamily="49" charset="0"/>
            </a:endParaRPr>
          </a:p>
          <a:p>
            <a:pPr marL="682634" lvl="2" indent="0">
              <a:buNone/>
            </a:pPr>
            <a:endParaRPr lang="en-US" sz="26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in Razor Pages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Consolas" panose="020B0609020204030204" pitchFamily="49" charset="0"/>
              </a:rPr>
              <a:t>&lt;</a:t>
            </a:r>
            <a:r>
              <a:rPr lang="en-US" sz="3000" b="1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 smtClean="0">
                <a:latin typeface="Consolas" panose="020B0609020204030204" pitchFamily="49" charset="0"/>
              </a:rPr>
              <a:t> asp-page-handler="</a:t>
            </a:r>
            <a:r>
              <a:rPr lang="en-US" sz="3000" b="1" dirty="0" smtClean="0">
                <a:solidFill>
                  <a:srgbClr val="FFA72A"/>
                </a:solidFill>
                <a:latin typeface="Consolas" panose="020B0609020204030204" pitchFamily="49" charset="0"/>
              </a:rPr>
              <a:t>Search</a:t>
            </a:r>
            <a:r>
              <a:rPr lang="en-US" sz="3000" b="1" dirty="0" smtClean="0">
                <a:latin typeface="Consolas" panose="020B0609020204030204" pitchFamily="49" charset="0"/>
              </a:rPr>
              <a:t>"&gt;&lt;/a&gt;</a:t>
            </a:r>
          </a:p>
          <a:p>
            <a:r>
              <a:rPr lang="en-US" sz="3000" b="1" dirty="0" smtClean="0">
                <a:latin typeface="Consolas" panose="020B0609020204030204" pitchFamily="49" charset="0"/>
              </a:rPr>
              <a:t>public void </a:t>
            </a:r>
            <a:r>
              <a:rPr lang="en-US" sz="3000" b="1" dirty="0" err="1" smtClean="0">
                <a:latin typeface="Consolas" panose="020B0609020204030204" pitchFamily="49" charset="0"/>
              </a:rPr>
              <a:t>On</a:t>
            </a:r>
            <a:r>
              <a:rPr lang="en-US" sz="3000" b="1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3000" b="1" dirty="0" err="1" smtClean="0">
                <a:solidFill>
                  <a:srgbClr val="FFA72A"/>
                </a:solidFill>
                <a:latin typeface="Consolas" panose="020B0609020204030204" pitchFamily="49" charset="0"/>
              </a:rPr>
              <a:t>Search</a:t>
            </a:r>
            <a:r>
              <a:rPr lang="en-US" sz="3000" b="1" dirty="0" smtClean="0">
                <a:latin typeface="Consolas" panose="020B0609020204030204" pitchFamily="49" charset="0"/>
              </a:rPr>
              <a:t>() { … }</a:t>
            </a:r>
          </a:p>
          <a:p>
            <a:pPr lvl="1"/>
            <a:r>
              <a:rPr lang="en-US" sz="2400" dirty="0" smtClean="0">
                <a:latin typeface="+mj-lt"/>
              </a:rPr>
              <a:t>There can be multiple handlers per page</a:t>
            </a:r>
          </a:p>
          <a:p>
            <a:pPr lvl="1"/>
            <a:r>
              <a:rPr lang="en-US" sz="2400" dirty="0" smtClean="0">
                <a:latin typeface="+mj-lt"/>
              </a:rPr>
              <a:t>Handlers can accept parameters (</a:t>
            </a:r>
            <a:r>
              <a:rPr lang="en-US" sz="2400" dirty="0" smtClean="0">
                <a:latin typeface="Consolas" panose="020B0609020204030204" pitchFamily="49" charset="0"/>
              </a:rPr>
              <a:t>asp-route-… / asp-all-route-data</a:t>
            </a:r>
            <a:r>
              <a:rPr lang="en-US" sz="2400" dirty="0" smtClean="0">
                <a:latin typeface="+mj-lt"/>
              </a:rPr>
              <a:t>)</a:t>
            </a:r>
          </a:p>
          <a:p>
            <a:pPr lvl="1"/>
            <a:r>
              <a:rPr lang="en-US" sz="2400" b="1" dirty="0" smtClean="0">
                <a:latin typeface="Consolas" panose="020B0609020204030204" pitchFamily="49" charset="0"/>
              </a:rPr>
              <a:t>&lt;a asp-page-handler="Search" </a:t>
            </a:r>
            <a:r>
              <a:rPr lang="en-US" sz="2400" b="1" dirty="0" smtClean="0">
                <a:solidFill>
                  <a:srgbClr val="FFA72A"/>
                </a:solidFill>
                <a:latin typeface="Consolas" panose="020B0609020204030204" pitchFamily="49" charset="0"/>
              </a:rPr>
              <a:t>asp-route-term</a:t>
            </a:r>
            <a:r>
              <a:rPr lang="en-US" sz="2400" b="1" dirty="0" smtClean="0">
                <a:latin typeface="Consolas" panose="020B0609020204030204" pitchFamily="49" charset="0"/>
              </a:rPr>
              <a:t>="Search term"&gt;&lt;/a&gt;</a:t>
            </a:r>
          </a:p>
          <a:p>
            <a:pPr lvl="1"/>
            <a:r>
              <a:rPr lang="en-US" sz="2400" b="1" dirty="0" smtClean="0">
                <a:latin typeface="Consolas" panose="020B0609020204030204" pitchFamily="49" charset="0"/>
              </a:rPr>
              <a:t>public void </a:t>
            </a:r>
            <a:r>
              <a:rPr lang="en-US" sz="2400" b="1" dirty="0" err="1" smtClean="0">
                <a:latin typeface="Consolas" panose="020B0609020204030204" pitchFamily="49" charset="0"/>
              </a:rPr>
              <a:t>OnGetSearch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FFA72A"/>
                </a:solidFill>
                <a:latin typeface="Consolas" panose="020B0609020204030204" pitchFamily="49" charset="0"/>
              </a:rPr>
              <a:t>string term</a:t>
            </a:r>
            <a:r>
              <a:rPr lang="en-US" sz="2400" b="1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2600" dirty="0" smtClean="0">
                <a:latin typeface="+mj-lt"/>
              </a:rPr>
              <a:t>Handlers can also be asynchronous</a:t>
            </a:r>
          </a:p>
          <a:p>
            <a:pPr lvl="1"/>
            <a:r>
              <a:rPr lang="en-US" sz="2400" dirty="0" smtClean="0">
                <a:latin typeface="+mj-lt"/>
              </a:rPr>
              <a:t>It's recommended that their names end on "Async"</a:t>
            </a:r>
          </a:p>
          <a:p>
            <a:pPr lvl="2"/>
            <a:r>
              <a:rPr lang="en-US" sz="2200" dirty="0" smtClean="0">
                <a:latin typeface="+mj-lt"/>
              </a:rPr>
              <a:t>The handler name (e.g. </a:t>
            </a:r>
            <a:r>
              <a:rPr lang="en-US" sz="2200" b="1" dirty="0" smtClean="0">
                <a:latin typeface="Consolas" panose="020B0609020204030204" pitchFamily="49" charset="0"/>
              </a:rPr>
              <a:t>asp-page-handler</a:t>
            </a:r>
            <a:r>
              <a:rPr lang="en-US" sz="2200" dirty="0" smtClean="0">
                <a:latin typeface="+mj-lt"/>
              </a:rPr>
              <a:t>) does not contain "Async"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Handlers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2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Consolas" panose="020B0609020204030204" pitchFamily="49" charset="0"/>
              </a:rPr>
              <a:t>@page</a:t>
            </a:r>
            <a:r>
              <a:rPr lang="en-US" sz="3000" dirty="0" smtClean="0">
                <a:latin typeface="+mj-lt"/>
              </a:rPr>
              <a:t> accepts different paths and parameters</a:t>
            </a: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@page "/Some/Other/Path"</a:t>
            </a: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@page "{</a:t>
            </a:r>
            <a:r>
              <a:rPr lang="en-US" sz="2000" b="1" dirty="0" err="1" smtClean="0">
                <a:latin typeface="Consolas" panose="020B0609020204030204" pitchFamily="49" charset="0"/>
              </a:rPr>
              <a:t>id:int</a:t>
            </a:r>
            <a:r>
              <a:rPr lang="en-US" sz="2000" b="1" dirty="0" smtClean="0">
                <a:latin typeface="Consolas" panose="020B0609020204030204" pitchFamily="49" charset="0"/>
              </a:rPr>
              <a:t>}" / @page{</a:t>
            </a:r>
            <a:r>
              <a:rPr lang="en-US" sz="2000" b="1" dirty="0" err="1" smtClean="0">
                <a:latin typeface="Consolas" panose="020B0609020204030204" pitchFamily="49" charset="0"/>
              </a:rPr>
              <a:t>id:int</a:t>
            </a:r>
            <a:r>
              <a:rPr lang="en-US" sz="2000" b="1" dirty="0" smtClean="0">
                <a:latin typeface="Consolas" panose="020B0609020204030204" pitchFamily="49" charset="0"/>
              </a:rPr>
              <a:t>?} / @page{id?}</a:t>
            </a:r>
          </a:p>
          <a:p>
            <a:pPr lvl="2"/>
            <a:r>
              <a:rPr lang="en-US" sz="1800" b="1" dirty="0" smtClean="0">
                <a:latin typeface="Consolas" panose="020B0609020204030204" pitchFamily="49" charset="0"/>
              </a:rPr>
              <a:t>public void </a:t>
            </a:r>
            <a:r>
              <a:rPr lang="en-US" sz="1800" b="1" dirty="0" err="1" smtClean="0">
                <a:latin typeface="Consolas" panose="020B0609020204030204" pitchFamily="49" charset="0"/>
              </a:rPr>
              <a:t>OnGet</a:t>
            </a:r>
            <a:r>
              <a:rPr lang="en-US" sz="1800" b="1" dirty="0" smtClean="0"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latin typeface="Consolas" panose="020B0609020204030204" pitchFamily="49" charset="0"/>
              </a:rPr>
              <a:t> id) { … }</a:t>
            </a: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@page "Custom/Path/{</a:t>
            </a:r>
            <a:r>
              <a:rPr lang="en-US" sz="2000" b="1" dirty="0" err="1" smtClean="0">
                <a:latin typeface="Consolas" panose="020B0609020204030204" pitchFamily="49" charset="0"/>
              </a:rPr>
              <a:t>param</a:t>
            </a:r>
            <a:r>
              <a:rPr lang="en-US" sz="2000" b="1" dirty="0" smtClean="0"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@page "Custom/Path/{param1},{param2}"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+mj-lt"/>
              </a:rPr>
              <a:t>The asp-route-… parameters work seamlessly</a:t>
            </a:r>
          </a:p>
          <a:p>
            <a:pPr lvl="1"/>
            <a:r>
              <a:rPr lang="en-US" sz="2000" b="1" dirty="0" smtClean="0">
                <a:latin typeface="Consolas" panose="020B0609020204030204" pitchFamily="49" charset="0"/>
              </a:rPr>
              <a:t>&lt;a asp-page="/Custom/Path"</a:t>
            </a:r>
            <a:br>
              <a:rPr lang="en-US" sz="2000" b="1" dirty="0" smtClean="0">
                <a:latin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</a:rPr>
              <a:t>  asp-route-param1="One"</a:t>
            </a:r>
            <a:br>
              <a:rPr lang="en-US" sz="2000" b="1" dirty="0" smtClean="0">
                <a:latin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</a:rPr>
              <a:t>  asp-route-param2="Two"&gt;Link&lt;/a&gt;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dirty="0" smtClean="0">
                <a:latin typeface="+mj-lt"/>
              </a:rPr>
              <a:t>If you don't like the </a:t>
            </a:r>
            <a:r>
              <a:rPr lang="en-US" sz="2200" b="1" dirty="0" smtClean="0">
                <a:latin typeface="Consolas" panose="020B0609020204030204" pitchFamily="49" charset="0"/>
              </a:rPr>
              <a:t>?</a:t>
            </a:r>
            <a:r>
              <a:rPr lang="en-US" sz="2200" b="1" dirty="0" err="1" smtClean="0">
                <a:latin typeface="Consolas" panose="020B0609020204030204" pitchFamily="49" charset="0"/>
              </a:rPr>
              <a:t>pageHandler</a:t>
            </a:r>
            <a:r>
              <a:rPr lang="en-US" sz="2200" b="1" dirty="0" smtClean="0">
                <a:latin typeface="Consolas" panose="020B0609020204030204" pitchFamily="49" charset="0"/>
              </a:rPr>
              <a:t>=something</a:t>
            </a:r>
            <a:r>
              <a:rPr lang="en-US" sz="2200" dirty="0" smtClean="0">
                <a:latin typeface="+mj-lt"/>
              </a:rPr>
              <a:t> query parameter,</a:t>
            </a:r>
            <a:br>
              <a:rPr lang="en-US" sz="2200" dirty="0" smtClean="0">
                <a:latin typeface="+mj-lt"/>
              </a:rPr>
            </a:br>
            <a:r>
              <a:rPr lang="en-US" sz="2200" dirty="0" smtClean="0">
                <a:latin typeface="+mj-lt"/>
              </a:rPr>
              <a:t>you can use </a:t>
            </a:r>
            <a:r>
              <a:rPr lang="en-US" sz="2200" b="1" dirty="0" smtClean="0">
                <a:latin typeface="Consolas" panose="020B0609020204030204" pitchFamily="49" charset="0"/>
              </a:rPr>
              <a:t>@page "{handler?}"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12" y="5410200"/>
            <a:ext cx="8938472" cy="820600"/>
          </a:xfrm>
        </p:spPr>
        <p:txBody>
          <a:bodyPr/>
          <a:lstStyle/>
          <a:p>
            <a:r>
              <a:rPr lang="en-US" dirty="0" smtClean="0"/>
              <a:t>Working with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30" y="1676400"/>
            <a:ext cx="3250036" cy="32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5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78279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Two-way data binding</a:t>
            </a:r>
          </a:p>
          <a:p>
            <a:pPr lvl="1"/>
            <a:r>
              <a:rPr lang="en-US" sz="2800" dirty="0" smtClean="0">
                <a:latin typeface="+mj-lt"/>
              </a:rPr>
              <a:t>Bind the entire page model – </a:t>
            </a:r>
            <a:r>
              <a:rPr lang="en-US" sz="2800" b="1" dirty="0" smtClean="0"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latin typeface="Consolas" panose="020B0609020204030204" pitchFamily="49" charset="0"/>
              </a:rPr>
              <a:t>BindProperties</a:t>
            </a:r>
            <a:r>
              <a:rPr lang="en-US" sz="2800" b="1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800" dirty="0" smtClean="0">
                <a:latin typeface="+mj-lt"/>
              </a:rPr>
              <a:t>Bind a specific property – 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latin typeface="Consolas" panose="020B0609020204030204" pitchFamily="49" charset="0"/>
              </a:rPr>
              <a:t>BindProperty</a:t>
            </a:r>
            <a:r>
              <a:rPr lang="en-US" sz="2800" b="1" dirty="0" smtClean="0">
                <a:latin typeface="Consolas" panose="020B0609020204030204" pitchFamily="49" charset="0"/>
              </a:rPr>
              <a:t>]</a:t>
            </a:r>
            <a:endParaRPr lang="en-US" sz="2800" b="1" dirty="0" smtClean="0">
              <a:latin typeface="+mj-lt"/>
            </a:endParaRPr>
          </a:p>
          <a:p>
            <a:pPr lvl="1"/>
            <a:r>
              <a:rPr lang="en-US" sz="2800" dirty="0" smtClean="0">
                <a:latin typeface="+mj-lt"/>
              </a:rPr>
              <a:t>Bind to a GET request – </a:t>
            </a:r>
            <a:r>
              <a:rPr lang="en-US" sz="2800" b="1" dirty="0"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latin typeface="Consolas" panose="020B0609020204030204" pitchFamily="49" charset="0"/>
              </a:rPr>
              <a:t>BindProperty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latin typeface="Consolas" panose="020B0609020204030204" pitchFamily="49" charset="0"/>
              </a:rPr>
              <a:t>SupportsGet</a:t>
            </a:r>
            <a:r>
              <a:rPr lang="en-US" sz="2800" b="1" dirty="0">
                <a:latin typeface="Consolas" panose="020B0609020204030204" pitchFamily="49" charset="0"/>
              </a:rPr>
              <a:t> = true</a:t>
            </a:r>
            <a:r>
              <a:rPr lang="en-US" sz="2800" b="1" dirty="0" smtClean="0">
                <a:latin typeface="Consolas" panose="020B0609020204030204" pitchFamily="49" charset="0"/>
              </a:rPr>
              <a:t>)]</a:t>
            </a:r>
          </a:p>
          <a:p>
            <a:pPr lvl="2"/>
            <a:r>
              <a:rPr lang="en-US" sz="2600" dirty="0" smtClean="0">
                <a:latin typeface="+mj-lt"/>
              </a:rPr>
              <a:t>For security reasons</a:t>
            </a:r>
          </a:p>
          <a:p>
            <a:r>
              <a:rPr lang="en-US" sz="3000" dirty="0" smtClean="0">
                <a:latin typeface="+mj-lt"/>
              </a:rPr>
              <a:t>View data</a:t>
            </a:r>
          </a:p>
          <a:p>
            <a:pPr lvl="1"/>
            <a:r>
              <a:rPr lang="en-US" sz="2800" dirty="0" smtClean="0">
                <a:latin typeface="+mj-lt"/>
              </a:rPr>
              <a:t>Pass values directly using the </a:t>
            </a:r>
            <a:r>
              <a:rPr lang="en-US" sz="2800" b="1" dirty="0" err="1" smtClean="0">
                <a:latin typeface="Consolas" panose="020B0609020204030204" pitchFamily="49" charset="0"/>
              </a:rPr>
              <a:t>ViewData</a:t>
            </a:r>
            <a:r>
              <a:rPr lang="en-US" sz="2800" dirty="0" smtClean="0">
                <a:latin typeface="+mj-lt"/>
              </a:rPr>
              <a:t> dictionary</a:t>
            </a:r>
          </a:p>
          <a:p>
            <a:pPr lvl="1"/>
            <a:r>
              <a:rPr lang="en-US" sz="2800" dirty="0" smtClean="0">
                <a:latin typeface="+mj-lt"/>
              </a:rPr>
              <a:t>Bind properties of the page model to the view data using </a:t>
            </a:r>
            <a:r>
              <a:rPr lang="en-US" sz="2800" b="1" dirty="0" smtClean="0"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latin typeface="Consolas" panose="020B0609020204030204" pitchFamily="49" charset="0"/>
              </a:rPr>
              <a:t>ViewData</a:t>
            </a:r>
            <a:r>
              <a:rPr lang="en-US" sz="2800" b="1" dirty="0" smtClean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6462" y="2057400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68152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815</TotalTime>
  <Words>779</Words>
  <Application>Microsoft Office PowerPoint</Application>
  <PresentationFormat>Custom</PresentationFormat>
  <Paragraphs>150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Razor Pages Architecture</vt:lpstr>
      <vt:lpstr>Questions</vt:lpstr>
      <vt:lpstr>Table of Contents</vt:lpstr>
      <vt:lpstr>Links and Handlers</vt:lpstr>
      <vt:lpstr>Links in Razor Pages</vt:lpstr>
      <vt:lpstr>Page Handlers</vt:lpstr>
      <vt:lpstr>Page Routes</vt:lpstr>
      <vt:lpstr>Working with Models</vt:lpstr>
      <vt:lpstr>Model Binding</vt:lpstr>
      <vt:lpstr>Model Validation</vt:lpstr>
      <vt:lpstr>Action Results</vt:lpstr>
      <vt:lpstr>Lifecycle and Configuration</vt:lpstr>
      <vt:lpstr>Page Lifecycle Methods</vt:lpstr>
      <vt:lpstr>Configuration Options</vt:lpstr>
      <vt:lpstr>Summary</vt:lpstr>
      <vt:lpstr>Razor Pages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Yordan Darakchiev</cp:lastModifiedBy>
  <cp:revision>367</cp:revision>
  <dcterms:created xsi:type="dcterms:W3CDTF">2014-01-02T17:00:34Z</dcterms:created>
  <dcterms:modified xsi:type="dcterms:W3CDTF">2018-07-11T14:41:11Z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