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402" r:id="rId3"/>
    <p:sldId id="443" r:id="rId4"/>
    <p:sldId id="512" r:id="rId5"/>
    <p:sldId id="513" r:id="rId6"/>
    <p:sldId id="514" r:id="rId7"/>
    <p:sldId id="515" r:id="rId8"/>
    <p:sldId id="516" r:id="rId9"/>
    <p:sldId id="517" r:id="rId10"/>
    <p:sldId id="519" r:id="rId11"/>
    <p:sldId id="520" r:id="rId12"/>
    <p:sldId id="521" r:id="rId13"/>
    <p:sldId id="522" r:id="rId14"/>
    <p:sldId id="523" r:id="rId15"/>
    <p:sldId id="539" r:id="rId16"/>
    <p:sldId id="537" r:id="rId17"/>
    <p:sldId id="524" r:id="rId18"/>
    <p:sldId id="525" r:id="rId19"/>
    <p:sldId id="526" r:id="rId20"/>
    <p:sldId id="527" r:id="rId21"/>
    <p:sldId id="529" r:id="rId22"/>
    <p:sldId id="530" r:id="rId23"/>
    <p:sldId id="532" r:id="rId24"/>
    <p:sldId id="464" r:id="rId25"/>
    <p:sldId id="500" r:id="rId26"/>
    <p:sldId id="501" r:id="rId27"/>
    <p:sldId id="50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43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  <p14:sldId id="523"/>
            <p14:sldId id="539"/>
            <p14:sldId id="537"/>
            <p14:sldId id="524"/>
            <p14:sldId id="525"/>
            <p14:sldId id="526"/>
            <p14:sldId id="527"/>
            <p14:sldId id="529"/>
            <p14:sldId id="530"/>
            <p14:sldId id="532"/>
          </p14:sldIdLst>
        </p14:section>
        <p14:section name="Conclusion" id="{10E03AB1-9AA8-4E86-9A64-D741901E50A2}">
          <p14:sldIdLst>
            <p14:sldId id="464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FA"/>
    <a:srgbClr val="FFA72A"/>
    <a:srgbClr val="FFF0D9"/>
    <a:srgbClr val="F0F5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5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70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797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36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hyperlink" Target="https://softuni.bg/courses/asp-net-mvc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MVC </a:t>
            </a:r>
            <a:r>
              <a:rPr lang="en-US" dirty="0" smtClean="0"/>
              <a:t>Architecture Components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6612" y="1676400"/>
            <a:ext cx="7018787" cy="13262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Controllers, views, Razor HTML helpers and tag helpers,</a:t>
            </a:r>
            <a:br>
              <a:rPr lang="en-US" dirty="0" smtClean="0"/>
            </a:br>
            <a:r>
              <a:rPr lang="en-US" dirty="0" smtClean="0"/>
              <a:t>model binding and validation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75" y="4006435"/>
            <a:ext cx="3360824" cy="2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Allow us to create </a:t>
            </a:r>
            <a:r>
              <a:rPr lang="en-US" dirty="0" smtClean="0">
                <a:solidFill>
                  <a:schemeClr val="accent1"/>
                </a:solidFill>
              </a:rPr>
              <a:t>HTML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1"/>
                </a:solidFill>
              </a:rPr>
              <a:t>code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2042269"/>
            <a:ext cx="5575319" cy="587441"/>
          </a:xfrm>
        </p:spPr>
        <p:txBody>
          <a:bodyPr/>
          <a:lstStyle/>
          <a:p>
            <a:r>
              <a:rPr lang="en-US" b="0" dirty="0">
                <a:effectLst/>
              </a:rPr>
              <a:t>&lt;label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asp-for="Email"</a:t>
            </a:r>
            <a:r>
              <a:rPr lang="en-US" b="0" dirty="0">
                <a:effectLst/>
              </a:rPr>
              <a:t>&gt;&lt;/label&gt;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 Helpers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1871" y="2819400"/>
            <a:ext cx="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>
          <a:xfrm>
            <a:off x="684212" y="3542490"/>
            <a:ext cx="572930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ffectLst/>
              </a:rPr>
              <a:t>&lt;label for="Email"&gt;Email&lt;/label&gt;</a:t>
            </a:r>
            <a:endParaRPr lang="en-US" dirty="0"/>
          </a:p>
        </p:txBody>
      </p:sp>
      <p:pic>
        <p:nvPicPr>
          <p:cNvPr id="2050" name="Picture 2" descr="Резултат с изображение за html tag hel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728815"/>
            <a:ext cx="7661695" cy="17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02" y="2610363"/>
            <a:ext cx="2651869" cy="26518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8829663">
            <a:off x="9437158" y="3738714"/>
            <a:ext cx="129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Helpers</a:t>
            </a:r>
            <a:endParaRPr lang="bg-B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74612" y="2057400"/>
          <a:ext cx="118046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325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5902325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</a:t>
                      </a:r>
                      <a:r>
                        <a:rPr lang="en-US" baseline="0" dirty="0" smtClean="0"/>
                        <a:t>.ActionLink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and anchor</a:t>
                      </a:r>
                      <a:r>
                        <a:rPr lang="en-US" baseline="0" dirty="0" smtClean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@using (Html.BeginForm) {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 content 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and html form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@HTML.CheckBox</a:t>
                      </a:r>
                      <a:r>
                        <a:rPr lang="en-US" baseline="0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checkbox for a given property of the model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</a:t>
                      </a:r>
                      <a:r>
                        <a:rPr lang="en-US" baseline="0" dirty="0" smtClean="0"/>
                        <a:t>.Display\For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the name of a given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@HTML.Editor\For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and editor\for a given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</a:t>
                      </a:r>
                      <a:r>
                        <a:rPr lang="en-US" baseline="0" dirty="0" smtClean="0"/>
                        <a:t>.Label\For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label\for the given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7983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HTML Form Helpers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3122612" y="1752600"/>
          <a:ext cx="5368925" cy="414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5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</a:tblGrid>
              <a:tr h="460022">
                <a:tc>
                  <a:txBody>
                    <a:bodyPr/>
                    <a:lstStyle/>
                    <a:p>
                      <a:r>
                        <a:rPr lang="en-US" dirty="0" smtClean="0"/>
                        <a:t>HTML Helper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altLang="en-US" sz="2400" dirty="0" smtClean="0"/>
                        <a:t>@Html.DropDownList\For 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07167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dirty="0" smtClean="0"/>
                        <a:t>@</a:t>
                      </a:r>
                      <a:r>
                        <a:rPr lang="en-US" altLang="en-US" sz="2400" dirty="0" smtClean="0"/>
                        <a:t>Html.TextBox\For 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400" dirty="0" smtClean="0"/>
                        <a:t>Html.TextArea\For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dirty="0" smtClean="0"/>
                        <a:t>@</a:t>
                      </a:r>
                      <a:r>
                        <a:rPr lang="en-US" altLang="en-US" sz="2400" dirty="0" smtClean="0"/>
                        <a:t>Html.Password\For 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altLang="en-US" sz="2400" dirty="0" smtClean="0"/>
                        <a:t>Html.Hidden\For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@Html.CheckBox\For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08406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@</a:t>
                      </a:r>
                      <a:r>
                        <a:rPr lang="en-US" altLang="en-US" sz="2400" dirty="0" smtClean="0"/>
                        <a:t>Html.RadioButton\For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79835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 smtClean="0"/>
                        <a:t>@Html.ListBox\For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HTML Helpers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72312" y="1984203"/>
            <a:ext cx="11060899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static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HtmlHelperExtensions</a:t>
            </a:r>
          </a:p>
          <a:p>
            <a:r>
              <a:rPr lang="bg-BG" dirty="0" smtClean="0"/>
              <a:t>{</a:t>
            </a:r>
            <a:endParaRPr lang="bg-BG" dirty="0"/>
          </a:p>
          <a:p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IHtmlContent</a:t>
            </a:r>
            <a:r>
              <a:rPr lang="en-US" dirty="0"/>
              <a:t> HelloWorld(this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IHtmlHelper</a:t>
            </a:r>
            <a:r>
              <a:rPr lang="en-US" dirty="0"/>
              <a:t> helper)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/>
              <a:t>=&gt;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HtmlString</a:t>
            </a:r>
            <a:r>
              <a:rPr lang="en-US" dirty="0"/>
              <a:t>("&lt;h1&gt; Hello, World &lt;/h1&gt;");</a:t>
            </a:r>
          </a:p>
          <a:p>
            <a:r>
              <a:rPr lang="bg-BG" dirty="0" smtClean="0"/>
              <a:t>}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72312" y="5281056"/>
            <a:ext cx="52696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&lt;div&gt;@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Html.HelloWorld</a:t>
            </a:r>
            <a:r>
              <a:rPr lang="en-US" dirty="0"/>
              <a:t>()&lt;/div&gt;</a:t>
            </a:r>
          </a:p>
        </p:txBody>
      </p:sp>
      <p:pic>
        <p:nvPicPr>
          <p:cNvPr id="12" name="Picture 11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55" y="4837994"/>
            <a:ext cx="2193735" cy="17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Inherit from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TagHelper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>
                <a:latin typeface="+mj-lt"/>
              </a:rPr>
              <a:t>Override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Process()</a:t>
            </a:r>
            <a:r>
              <a:rPr lang="en-US" sz="2800" dirty="0" smtClean="0">
                <a:latin typeface="+mj-lt"/>
              </a:rPr>
              <a:t> method</a:t>
            </a:r>
          </a:p>
          <a:p>
            <a:pPr lvl="1"/>
            <a:r>
              <a:rPr lang="en-US" sz="2800" dirty="0" smtClean="0">
                <a:latin typeface="+mj-lt"/>
              </a:rPr>
              <a:t>If you use properties, they're bound to tag helper attributes</a:t>
            </a:r>
            <a:endParaRPr lang="en-US" sz="2800" dirty="0">
              <a:latin typeface="+mj-lt"/>
            </a:endParaRP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Tag Helpers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62374" y="3013680"/>
            <a:ext cx="11060899" cy="3511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public class </a:t>
            </a:r>
            <a:r>
              <a:rPr lang="en-US" sz="1800" dirty="0" err="1" smtClean="0"/>
              <a:t>MessageTagHelper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TagHelper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/>
              <a:t>{</a:t>
            </a:r>
          </a:p>
          <a:p>
            <a:r>
              <a:rPr lang="en-US" sz="1800" dirty="0" smtClean="0"/>
              <a:t>    public </a:t>
            </a:r>
            <a:r>
              <a:rPr lang="en-US" sz="1800" dirty="0"/>
              <a:t>string </a:t>
            </a:r>
            <a:r>
              <a:rPr lang="en-US" sz="1800" dirty="0" smtClean="0"/>
              <a:t>Content </a:t>
            </a:r>
            <a:r>
              <a:rPr lang="en-US" sz="1800" dirty="0"/>
              <a:t>{ get; set; </a:t>
            </a: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    public override void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r>
              <a:rPr lang="en-US" sz="1800" dirty="0"/>
              <a:t>(</a:t>
            </a:r>
            <a:r>
              <a:rPr lang="en-US" sz="1800" dirty="0" err="1"/>
              <a:t>TagHelperContext</a:t>
            </a:r>
            <a:r>
              <a:rPr lang="en-US" sz="1800" dirty="0"/>
              <a:t> context, </a:t>
            </a:r>
            <a:r>
              <a:rPr lang="en-US" sz="1800" dirty="0" err="1"/>
              <a:t>TagHelperOutput</a:t>
            </a:r>
            <a:r>
              <a:rPr lang="en-US" sz="1800" dirty="0"/>
              <a:t> output)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output.Content.SetContent</a:t>
            </a:r>
            <a:r>
              <a:rPr lang="en-US" sz="1800" dirty="0" smtClean="0"/>
              <a:t>(</a:t>
            </a:r>
            <a:r>
              <a:rPr lang="en-US" sz="1800" dirty="0" err="1" smtClean="0"/>
              <a:t>this.Content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984474" y="5937558"/>
            <a:ext cx="5638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addTagHelper</a:t>
            </a:r>
            <a:r>
              <a:rPr lang="en-US" dirty="0" smtClean="0"/>
              <a:t> *,&lt;assembly name&gt;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375413" y="1023131"/>
            <a:ext cx="419099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&lt;message content="Hello World!"&gt;&lt;/message&gt;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10" grpId="0" animBg="1"/>
      <p:bldP spid="11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Partial</a:t>
            </a:r>
            <a:r>
              <a:rPr lang="en-US" dirty="0"/>
              <a:t> views render portions of a page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Reuse</a:t>
            </a:r>
            <a:r>
              <a:rPr lang="en-US" dirty="0"/>
              <a:t> pieces of a view</a:t>
            </a:r>
          </a:p>
          <a:p>
            <a:pPr lvl="1"/>
            <a:r>
              <a:rPr lang="en-US" dirty="0"/>
              <a:t>Html helper  –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</a:p>
          <a:p>
            <a:pPr lvl="1"/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Display / Editor templates</a:t>
            </a:r>
          </a:p>
          <a:p>
            <a:pPr lvl="1"/>
            <a:r>
              <a:rPr lang="en-US" dirty="0" smtClean="0"/>
              <a:t>In folders /Views/Shared or /Pages/Shared</a:t>
            </a:r>
          </a:p>
          <a:p>
            <a:pPr lvl="1"/>
            <a:r>
              <a:rPr lang="en-US" dirty="0" smtClean="0"/>
              <a:t>File name: </a:t>
            </a:r>
            <a:r>
              <a:rPr lang="en-US" b="1" dirty="0" smtClean="0">
                <a:latin typeface="Consolas" panose="020B0609020204030204" pitchFamily="49" charset="0"/>
              </a:rPr>
              <a:t>&lt;</a:t>
            </a:r>
            <a:r>
              <a:rPr lang="en-US" b="1" dirty="0" err="1" smtClean="0">
                <a:latin typeface="Consolas" panose="020B0609020204030204" pitchFamily="49" charset="0"/>
              </a:rPr>
              <a:t>ModelType</a:t>
            </a:r>
            <a:r>
              <a:rPr lang="en-US" b="1" dirty="0" smtClean="0">
                <a:latin typeface="Consolas" panose="020B0609020204030204" pitchFamily="49" charset="0"/>
              </a:rPr>
              <a:t>&gt;.</a:t>
            </a:r>
            <a:r>
              <a:rPr lang="en-US" b="1" dirty="0" err="1" smtClean="0">
                <a:latin typeface="Consolas" panose="020B0609020204030204" pitchFamily="49" charset="0"/>
              </a:rPr>
              <a:t>cshtml</a:t>
            </a:r>
            <a:endParaRPr lang="en-US" b="1" dirty="0" smtClean="0"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Html.Display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\For()</a:t>
            </a:r>
            <a:r>
              <a:rPr lang="en-US" dirty="0" smtClean="0"/>
              <a:t>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Html.Editor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\For()</a:t>
            </a:r>
          </a:p>
        </p:txBody>
      </p:sp>
    </p:spTree>
    <p:extLst>
      <p:ext uri="{BB962C8B-B14F-4D97-AF65-F5344CB8AC3E}">
        <p14:creationId xmlns:p14="http://schemas.microsoft.com/office/powerpoint/2010/main" val="34485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44" y="5181600"/>
            <a:ext cx="9536536" cy="99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Binding &amp; Data Validation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2428874" y="1905000"/>
            <a:ext cx="7331077" cy="2911477"/>
            <a:chOff x="2284412" y="1828800"/>
            <a:chExt cx="7331077" cy="2911477"/>
          </a:xfrm>
        </p:grpSpPr>
        <p:sp>
          <p:nvSpPr>
            <p:cNvPr id="501763" name="Rectangle 3"/>
            <p:cNvSpPr>
              <a:spLocks noChangeArrowheads="1"/>
            </p:cNvSpPr>
            <p:nvPr/>
          </p:nvSpPr>
          <p:spPr bwMode="auto">
            <a:xfrm>
              <a:off x="2709863" y="3463925"/>
              <a:ext cx="6480175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bg-BG" sz="28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pic>
          <p:nvPicPr>
            <p:cNvPr id="6" name="Picture 5" descr="C:\Documents\Courses\OOP\OOP Images\b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2" y="1828800"/>
              <a:ext cx="3588232" cy="2855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Резултат с изображение за test cas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012" y="1828800"/>
              <a:ext cx="2911477" cy="291147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283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MVC binds Request Data to the </a:t>
            </a:r>
            <a:r>
              <a:rPr lang="en-US" dirty="0"/>
              <a:t>a</a:t>
            </a:r>
            <a:r>
              <a:rPr lang="en-US" dirty="0" smtClean="0"/>
              <a:t>ction parameters by name</a:t>
            </a:r>
          </a:p>
          <a:p>
            <a:pPr marL="1066693" lvl="1" indent="-457200"/>
            <a:r>
              <a:rPr lang="en-US" dirty="0" smtClean="0"/>
              <a:t>For each </a:t>
            </a:r>
            <a:r>
              <a:rPr lang="en-US" dirty="0"/>
              <a:t>p</a:t>
            </a:r>
            <a:r>
              <a:rPr lang="en-US" dirty="0" smtClean="0"/>
              <a:t>arameter MVC will search for values in:</a:t>
            </a:r>
          </a:p>
          <a:p>
            <a:pPr marL="14285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Form</a:t>
            </a:r>
            <a:r>
              <a:rPr lang="en-US" dirty="0" smtClean="0"/>
              <a:t> values</a:t>
            </a:r>
          </a:p>
          <a:p>
            <a:pPr marL="14285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Route</a:t>
            </a:r>
            <a:r>
              <a:rPr lang="en-US" dirty="0" smtClean="0"/>
              <a:t> values</a:t>
            </a:r>
          </a:p>
          <a:p>
            <a:pPr marL="14285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Query string</a:t>
            </a:r>
            <a:r>
              <a:rPr lang="en-US" dirty="0" smtClean="0"/>
              <a:t> values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smtClean="0"/>
              <a:t>MVC uses </a:t>
            </a:r>
            <a:r>
              <a:rPr lang="en-US" dirty="0"/>
              <a:t>r</a:t>
            </a:r>
            <a:r>
              <a:rPr lang="en-US" dirty="0" smtClean="0"/>
              <a:t>eflection </a:t>
            </a:r>
            <a:r>
              <a:rPr lang="en-US" dirty="0"/>
              <a:t>and r</a:t>
            </a:r>
            <a:r>
              <a:rPr lang="en-US" dirty="0" smtClean="0"/>
              <a:t>ecursion </a:t>
            </a:r>
            <a:r>
              <a:rPr lang="en-US" dirty="0"/>
              <a:t>to </a:t>
            </a:r>
            <a:r>
              <a:rPr lang="en-US" dirty="0" smtClean="0"/>
              <a:t>traverse</a:t>
            </a:r>
            <a:br>
              <a:rPr lang="en-US" dirty="0" smtClean="0"/>
            </a:br>
            <a:r>
              <a:rPr lang="en-US" dirty="0" smtClean="0"/>
              <a:t>the properties of complex </a:t>
            </a:r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looking for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</a:t>
            </a:r>
            <a:r>
              <a:rPr lang="en-US" dirty="0" smtClean="0"/>
              <a:t>Request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3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BindRequired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3100" dirty="0" smtClean="0"/>
              <a:t>Adds a </a:t>
            </a:r>
            <a:r>
              <a:rPr lang="en-US" sz="3100" dirty="0" smtClean="0">
                <a:solidFill>
                  <a:schemeClr val="accent1"/>
                </a:solidFill>
              </a:rPr>
              <a:t>Model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1"/>
                </a:solidFill>
              </a:rPr>
              <a:t>state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1"/>
                </a:solidFill>
              </a:rPr>
              <a:t>error</a:t>
            </a:r>
            <a:r>
              <a:rPr lang="en-US" sz="3100" dirty="0" smtClean="0"/>
              <a:t> if binding cannot occur</a:t>
            </a:r>
          </a:p>
          <a:p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3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BindNever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sz="3300" dirty="0"/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Forbids</a:t>
            </a:r>
            <a:r>
              <a:rPr lang="bg-BG" sz="3000" dirty="0" smtClean="0"/>
              <a:t> </a:t>
            </a:r>
            <a:r>
              <a:rPr lang="en-US" sz="3000" dirty="0" smtClean="0"/>
              <a:t>binding </a:t>
            </a:r>
            <a:r>
              <a:rPr lang="en-US" sz="3000" dirty="0"/>
              <a:t>to this parameter</a:t>
            </a:r>
            <a:endParaRPr lang="en-US" sz="3100" dirty="0" smtClean="0"/>
          </a:p>
          <a:p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[From…]</a:t>
            </a:r>
            <a:r>
              <a:rPr lang="en-US" sz="3300" dirty="0" smtClean="0"/>
              <a:t>, where … =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Header</a:t>
            </a:r>
            <a:r>
              <a:rPr lang="en-US" sz="3300" dirty="0" smtClean="0"/>
              <a:t>,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US" sz="3300" dirty="0" smtClean="0"/>
              <a:t>,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3300" dirty="0" smtClean="0"/>
              <a:t>,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pecifies the </a:t>
            </a:r>
            <a:r>
              <a:rPr lang="en-US" sz="3000" dirty="0"/>
              <a:t>exact binding </a:t>
            </a:r>
            <a:r>
              <a:rPr lang="en-US" sz="3000" dirty="0" smtClean="0"/>
              <a:t>source</a:t>
            </a: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FromServices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3000" dirty="0" smtClean="0"/>
              <a:t>Uses </a:t>
            </a:r>
            <a:r>
              <a:rPr lang="en-US" sz="3000" dirty="0" smtClean="0">
                <a:solidFill>
                  <a:schemeClr val="accent1"/>
                </a:solidFill>
              </a:rPr>
              <a:t>DI</a:t>
            </a:r>
            <a:r>
              <a:rPr lang="en-US" sz="3000" dirty="0" smtClean="0"/>
              <a:t> to bind from the application services</a:t>
            </a:r>
            <a:endParaRPr lang="en-US" sz="3000" dirty="0" smtClean="0">
              <a:solidFill>
                <a:schemeClr val="accent1"/>
              </a:solidFill>
            </a:endParaRPr>
          </a:p>
          <a:p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3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ModelBinder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3000" dirty="0" smtClean="0"/>
              <a:t>Used </a:t>
            </a:r>
            <a:r>
              <a:rPr lang="en-US" sz="3000" dirty="0"/>
              <a:t>to </a:t>
            </a:r>
            <a:r>
              <a:rPr lang="en-US" sz="3000" dirty="0">
                <a:solidFill>
                  <a:schemeClr val="accent1"/>
                </a:solidFill>
              </a:rPr>
              <a:t>override</a:t>
            </a:r>
            <a:r>
              <a:rPr lang="en-US" sz="3000" dirty="0"/>
              <a:t> the default model </a:t>
            </a:r>
            <a:r>
              <a:rPr lang="en-US" sz="3000" dirty="0" smtClean="0"/>
              <a:t>binder with a custom one</a:t>
            </a:r>
            <a:endParaRPr lang="en-US" sz="31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Binding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06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defined in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System.ComponentModel.DataAnnotations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2004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10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1" y="2743200"/>
            <a:ext cx="11477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ModelState.IsValid</a:t>
            </a:r>
            <a:r>
              <a:rPr lang="en-US" dirty="0"/>
              <a:t> </a:t>
            </a:r>
            <a:r>
              <a:rPr lang="en-US" dirty="0" smtClean="0"/>
              <a:t>will give us information about the data validation success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ModelState.AddModelError()</a:t>
            </a:r>
            <a:r>
              <a:rPr lang="en-US" dirty="0" smtClean="0"/>
              <a:t> will produce a custom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6" y="3125410"/>
            <a:ext cx="6556376" cy="34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0012" y="1905000"/>
            <a:ext cx="8477453" cy="4267200"/>
          </a:xfrm>
          <a:prstGeom prst="roundRect">
            <a:avLst>
              <a:gd name="adj" fmla="val 75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dirty="0"/>
              <a:t>Controllers</a:t>
            </a:r>
          </a:p>
          <a:p>
            <a:r>
              <a:rPr lang="en-US" dirty="0"/>
              <a:t>Views</a:t>
            </a:r>
          </a:p>
          <a:p>
            <a:pPr lvl="1"/>
            <a:r>
              <a:rPr lang="en-US" dirty="0"/>
              <a:t>HTML helpers</a:t>
            </a:r>
          </a:p>
          <a:p>
            <a:pPr lvl="1"/>
            <a:r>
              <a:rPr lang="en-US" dirty="0"/>
              <a:t>Tag helpers</a:t>
            </a:r>
          </a:p>
          <a:p>
            <a:pPr lvl="1"/>
            <a:r>
              <a:rPr lang="en-US" dirty="0"/>
              <a:t>Display / editor templates</a:t>
            </a:r>
          </a:p>
          <a:p>
            <a:r>
              <a:rPr lang="en-US" dirty="0"/>
              <a:t>Model binding and validation</a:t>
            </a:r>
          </a:p>
          <a:p>
            <a:pPr lvl="1"/>
            <a:r>
              <a:rPr lang="en-US" dirty="0"/>
              <a:t>Data annotations</a:t>
            </a:r>
          </a:p>
          <a:p>
            <a:pPr lvl="1"/>
            <a:r>
              <a:rPr lang="en-US" smtClean="0"/>
              <a:t>Model state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92285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Architecture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hlinkClick r:id="rId10"/>
              </a:rPr>
              <a:t>https://softuni.bg/courses/asp-net-mvc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Tag helpers</a:t>
            </a:r>
          </a:p>
          <a:p>
            <a:pPr lvl="1"/>
            <a:r>
              <a:rPr lang="en-US" dirty="0" smtClean="0"/>
              <a:t>Display / editor templates</a:t>
            </a:r>
          </a:p>
          <a:p>
            <a:r>
              <a:rPr lang="en-US" dirty="0" smtClean="0"/>
              <a:t>Model binding and validation</a:t>
            </a:r>
            <a:endParaRPr lang="en-US" dirty="0"/>
          </a:p>
          <a:p>
            <a:pPr lvl="1"/>
            <a:r>
              <a:rPr lang="en-US" dirty="0" smtClean="0"/>
              <a:t>Data annotations</a:t>
            </a:r>
          </a:p>
          <a:p>
            <a:pPr lvl="1"/>
            <a:r>
              <a:rPr lang="en-US" dirty="0" smtClean="0"/>
              <a:t>Model state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Controllers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E5C51-5E4D-4254-991D-2BACDC98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8" y="178652"/>
            <a:ext cx="565404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8679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Controller </a:t>
            </a:r>
            <a:r>
              <a:rPr lang="en-US" sz="2800" dirty="0"/>
              <a:t>is used to define and group a set of </a:t>
            </a:r>
            <a:r>
              <a:rPr lang="en-US" sz="2800" dirty="0" smtClean="0"/>
              <a:t>actions</a:t>
            </a:r>
            <a:endParaRPr lang="en-US" sz="2800" dirty="0"/>
          </a:p>
          <a:p>
            <a:pPr lvl="1"/>
            <a:r>
              <a:rPr lang="en-US" sz="2800" dirty="0"/>
              <a:t>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2800" dirty="0"/>
              <a:t> is a method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 which handles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requests</a:t>
            </a:r>
            <a:endParaRPr lang="en-US" sz="2800" dirty="0"/>
          </a:p>
          <a:p>
            <a:r>
              <a:rPr lang="en-US" sz="2800" dirty="0"/>
              <a:t>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en-US" sz="2800" dirty="0"/>
              <a:t>, Controllers:</a:t>
            </a:r>
          </a:p>
          <a:p>
            <a:pPr lvl="1"/>
            <a:r>
              <a:rPr lang="en-US" sz="2800" dirty="0"/>
              <a:t>Are put in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2800" dirty="0"/>
              <a:t> </a:t>
            </a:r>
            <a:r>
              <a:rPr lang="en-US" sz="2800" dirty="0" smtClean="0"/>
              <a:t>folder</a:t>
            </a:r>
            <a:endParaRPr lang="en-US" sz="2800" dirty="0"/>
          </a:p>
          <a:p>
            <a:pPr lvl="1"/>
            <a:r>
              <a:rPr lang="en-US" sz="2800" dirty="0"/>
              <a:t>Inherit from the </a:t>
            </a:r>
            <a:r>
              <a:rPr lang="en-US" sz="2800" dirty="0" smtClean="0"/>
              <a:t>ASP.NET </a:t>
            </a:r>
            <a:r>
              <a:rPr lang="en-US" sz="2800" dirty="0"/>
              <a:t>Core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</a:t>
            </a:r>
            <a:r>
              <a:rPr lang="en-US" sz="2800" dirty="0" smtClean="0"/>
              <a:t>class</a:t>
            </a:r>
            <a:endParaRPr lang="en-US" sz="2800" dirty="0"/>
          </a:p>
          <a:p>
            <a:pPr lvl="1"/>
            <a:r>
              <a:rPr lang="en-US" sz="2800" dirty="0"/>
              <a:t>Their class </a:t>
            </a:r>
            <a:r>
              <a:rPr lang="en-US" sz="2800" dirty="0" smtClean="0"/>
              <a:t>name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ends with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…Controller</a:t>
            </a:r>
          </a:p>
          <a:p>
            <a:pPr lvl="1"/>
            <a:r>
              <a:rPr lang="en-US" sz="2800" dirty="0" smtClean="0"/>
              <a:t>They </a:t>
            </a:r>
            <a:r>
              <a:rPr lang="en-US" sz="2800" dirty="0"/>
              <a:t>are decorated with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[Controller]</a:t>
            </a:r>
            <a:r>
              <a:rPr lang="en-US" sz="2800" dirty="0"/>
              <a:t> attribute </a:t>
            </a:r>
            <a:r>
              <a:rPr lang="en-US" sz="2800" dirty="0" smtClean="0"/>
              <a:t>(optional)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D11B3-C9E6-43FD-80C5-23DD811C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3200400" cy="1621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93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25879"/>
          </a:xfrm>
        </p:spPr>
        <p:txBody>
          <a:bodyPr>
            <a:normAutofit/>
          </a:bodyPr>
          <a:lstStyle/>
          <a:p>
            <a:r>
              <a:rPr lang="en-US" sz="2800" dirty="0"/>
              <a:t>The Base </a:t>
            </a:r>
            <a:r>
              <a:rPr lang="en-US" sz="2800" b="1" dirty="0"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/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/>
              <a:t> method – One of the most frequently used Controller class </a:t>
            </a:r>
            <a:r>
              <a:rPr lang="en-US" sz="2600" dirty="0" smtClean="0"/>
              <a:t>members</a:t>
            </a:r>
          </a:p>
          <a:p>
            <a:r>
              <a:rPr lang="en-US" sz="2800" dirty="0" smtClean="0"/>
              <a:t>The controller action may or may not provide a model to the view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Essentials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2330A5-3C61-4427-A71C-9198E8D81BC8}"/>
              </a:ext>
            </a:extLst>
          </p:cNvPr>
          <p:cNvSpPr txBox="1">
            <a:spLocks/>
          </p:cNvSpPr>
          <p:nvPr/>
        </p:nvSpPr>
        <p:spPr>
          <a:xfrm>
            <a:off x="836612" y="3208713"/>
            <a:ext cx="38115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return </a:t>
            </a: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1E5176-957E-4652-8FF3-8E7CA7E4BBF0}"/>
              </a:ext>
            </a:extLst>
          </p:cNvPr>
          <p:cNvSpPr txBox="1">
            <a:spLocks/>
          </p:cNvSpPr>
          <p:nvPr/>
        </p:nvSpPr>
        <p:spPr>
          <a:xfrm>
            <a:off x="836612" y="4740800"/>
            <a:ext cx="4572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this.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/>
              <a:t>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PH" sz="1800" dirty="0"/>
              <a:t>"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E3719F9-9377-49BF-8529-05C6A1361DF4}"/>
              </a:ext>
            </a:extLst>
          </p:cNvPr>
          <p:cNvSpPr txBox="1">
            <a:spLocks/>
          </p:cNvSpPr>
          <p:nvPr/>
        </p:nvSpPr>
        <p:spPr>
          <a:xfrm>
            <a:off x="5637212" y="4769895"/>
            <a:ext cx="5943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return </a:t>
            </a: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/>
              <a:t>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PH" sz="1800" dirty="0"/>
              <a:t>"</a:t>
            </a:r>
            <a:r>
              <a:rPr lang="bg-BG" sz="1800" dirty="0"/>
              <a:t>,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PH" sz="1800" dirty="0" err="1" smtClean="0">
                <a:solidFill>
                  <a:schemeClr val="tx2">
                    <a:lumMod val="75000"/>
                  </a:schemeClr>
                </a:solidFill>
              </a:rPr>
              <a:t>serModel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2C25333-E21B-49D7-ADC3-63CF2EF3D55C}"/>
              </a:ext>
            </a:extLst>
          </p:cNvPr>
          <p:cNvSpPr txBox="1">
            <a:spLocks/>
          </p:cNvSpPr>
          <p:nvPr/>
        </p:nvSpPr>
        <p:spPr>
          <a:xfrm>
            <a:off x="5637212" y="3208712"/>
            <a:ext cx="47259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return </a:t>
            </a:r>
            <a:r>
              <a:rPr lang="en-US" sz="1800" dirty="0" err="1" smtClean="0"/>
              <a:t>this.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 smtClean="0"/>
              <a:t>(</a:t>
            </a:r>
            <a:r>
              <a:rPr lang="en-PH" sz="1800" dirty="0" err="1" smtClean="0">
                <a:solidFill>
                  <a:schemeClr val="tx2">
                    <a:lumMod val="75000"/>
                  </a:schemeClr>
                </a:solidFill>
              </a:rPr>
              <a:t>userModel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7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70687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Redirect()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RedirectTo…()</a:t>
            </a:r>
            <a:endParaRPr lang="en-US" sz="2800" noProof="1" smtClean="0"/>
          </a:p>
          <a:p>
            <a:pPr lvl="1"/>
            <a:r>
              <a:rPr lang="en-US" sz="2600" noProof="1" smtClean="0"/>
              <a:t>Redirect </a:t>
            </a:r>
            <a:r>
              <a:rPr lang="en-US" sz="2600" noProof="1"/>
              <a:t>to a specified </a:t>
            </a:r>
            <a:r>
              <a:rPr lang="en-US" sz="2600" noProof="1" smtClean="0"/>
              <a:t>action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HttpContext</a:t>
            </a:r>
            <a:endParaRPr lang="en-US" sz="2800" noProof="1"/>
          </a:p>
          <a:p>
            <a:pPr lvl="1"/>
            <a:r>
              <a:rPr lang="en-US" sz="2600" noProof="1"/>
              <a:t>HTTP data (Request, Response, Session, etc.) for the currently executing action</a:t>
            </a:r>
            <a:endParaRPr lang="en-US" sz="2800" noProof="1"/>
          </a:p>
          <a:p>
            <a:pPr lvl="1"/>
            <a:r>
              <a:rPr lang="en-US" sz="2600" noProof="1"/>
              <a:t>Most of its contents are available directly as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Controller</a:t>
            </a:r>
            <a:r>
              <a:rPr lang="en-US" sz="2600" noProof="1"/>
              <a:t> </a:t>
            </a:r>
            <a:r>
              <a:rPr lang="en-US" sz="2600" noProof="1" smtClean="0"/>
              <a:t>members</a:t>
            </a:r>
            <a:endParaRPr lang="en-US" sz="2600" noProof="1"/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ViewData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ViewBag</a:t>
            </a:r>
            <a:endParaRPr lang="en-US" sz="2800" b="1" noProof="1">
              <a:latin typeface="Consolas" panose="020B0609020204030204" pitchFamily="49" charset="0"/>
            </a:endParaRPr>
          </a:p>
          <a:p>
            <a:pPr lvl="1"/>
            <a:r>
              <a:rPr lang="en-US" sz="2600" noProof="1" smtClean="0"/>
              <a:t>Weakly-typed data to be passed from controller to views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TempData</a:t>
            </a:r>
          </a:p>
          <a:p>
            <a:pPr lvl="1"/>
            <a:r>
              <a:rPr lang="en-US" sz="2600" noProof="1" smtClean="0"/>
              <a:t>Data which "survives" for the next request</a:t>
            </a:r>
            <a:endParaRPr lang="en-US" sz="2600" noProof="1"/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ModelState</a:t>
            </a:r>
            <a:endParaRPr lang="en-US" sz="2800" noProof="1"/>
          </a:p>
          <a:p>
            <a:pPr lvl="1"/>
            <a:r>
              <a:rPr lang="en-US" sz="2600" noProof="1" smtClean="0"/>
              <a:t>State </a:t>
            </a:r>
            <a:r>
              <a:rPr lang="en-US" sz="2600" noProof="1"/>
              <a:t>of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  <a:r>
              <a:rPr lang="en-US" sz="2600" noProof="1"/>
              <a:t> and the </a:t>
            </a:r>
            <a:r>
              <a:rPr lang="en-US" sz="2600" noProof="1" smtClean="0"/>
              <a:t>model-binding validation</a:t>
            </a:r>
            <a:endParaRPr lang="en-US" sz="26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Controller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2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</a:t>
            </a:r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8" y="1628775"/>
            <a:ext cx="6172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view inherits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RazorPage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ViewPage</a:t>
            </a:r>
            <a:r>
              <a:rPr lang="en-US" dirty="0" smtClean="0"/>
              <a:t> has a property 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</a:p>
          <a:p>
            <a:r>
              <a:rPr lang="en-US" dirty="0" smtClean="0"/>
              <a:t>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75023" y="3810000"/>
            <a:ext cx="8305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@using (</a:t>
            </a:r>
            <a:r>
              <a:rPr lang="en-US" sz="2000" dirty="0">
                <a:solidFill>
                  <a:schemeClr val="accent1"/>
                </a:solidFill>
              </a:rPr>
              <a:t>Html.BeginForm</a:t>
            </a:r>
            <a:r>
              <a:rPr lang="en-US" sz="2000" dirty="0" smtClean="0"/>
              <a:t>("Index", </a:t>
            </a:r>
            <a:r>
              <a:rPr lang="en-US" sz="2000" dirty="0"/>
              <a:t>"Home", </a:t>
            </a:r>
            <a:r>
              <a:rPr lang="en-US" sz="2000" dirty="0">
                <a:solidFill>
                  <a:schemeClr val="accent1"/>
                </a:solidFill>
              </a:rPr>
              <a:t>FormMethod.Post</a:t>
            </a:r>
            <a:r>
              <a:rPr lang="en-US" sz="2000" dirty="0"/>
              <a:t>))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  @</a:t>
            </a:r>
            <a:r>
              <a:rPr lang="en-US" sz="2000" dirty="0">
                <a:solidFill>
                  <a:schemeClr val="accent1"/>
                </a:solidFill>
              </a:rPr>
              <a:t>Html.TextBox</a:t>
            </a:r>
            <a:r>
              <a:rPr lang="en-US" sz="2000" dirty="0"/>
              <a:t>("username")</a:t>
            </a:r>
          </a:p>
          <a:p>
            <a:r>
              <a:rPr lang="en-US" sz="2000" dirty="0"/>
              <a:t>    &lt;input type="submit"/&gt;</a:t>
            </a:r>
          </a:p>
          <a:p>
            <a:r>
              <a:rPr lang="bg-BG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12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872</TotalTime>
  <Words>1020</Words>
  <Application>Microsoft Office PowerPoint</Application>
  <PresentationFormat>Custom</PresentationFormat>
  <Paragraphs>228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MVC Architecture Components</vt:lpstr>
      <vt:lpstr>Questions</vt:lpstr>
      <vt:lpstr>Table of Contents</vt:lpstr>
      <vt:lpstr>ASP.NET Core MVC Controllers</vt:lpstr>
      <vt:lpstr>ASP.NET Core MVC Controller</vt:lpstr>
      <vt:lpstr>Controller Essentials</vt:lpstr>
      <vt:lpstr>Useful Controller Members</vt:lpstr>
      <vt:lpstr>ASP.NET Core MVC Views</vt:lpstr>
      <vt:lpstr>View Helpers</vt:lpstr>
      <vt:lpstr>Tag Helpers</vt:lpstr>
      <vt:lpstr>Common HTML Helpers</vt:lpstr>
      <vt:lpstr>Other HTML Form Helpers </vt:lpstr>
      <vt:lpstr>Custom HTML Helpers</vt:lpstr>
      <vt:lpstr>Custom Tag Helpers</vt:lpstr>
      <vt:lpstr>Partial Views</vt:lpstr>
      <vt:lpstr>Model Binding &amp; Data Validation</vt:lpstr>
      <vt:lpstr>Getting Data from Request</vt:lpstr>
      <vt:lpstr>Custom Model Binding Behavior</vt:lpstr>
      <vt:lpstr>Validation with Annotations </vt:lpstr>
      <vt:lpstr>Custom Validation</vt:lpstr>
      <vt:lpstr>Validating Model – Controller</vt:lpstr>
      <vt:lpstr>Class-Level Model Validation</vt:lpstr>
      <vt:lpstr>Summary</vt:lpstr>
      <vt:lpstr>MVC Architecture Components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Yordan Darakchiev</cp:lastModifiedBy>
  <cp:revision>376</cp:revision>
  <dcterms:created xsi:type="dcterms:W3CDTF">2014-01-02T17:00:34Z</dcterms:created>
  <dcterms:modified xsi:type="dcterms:W3CDTF">2018-07-13T12:48:59Z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