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402" r:id="rId3"/>
    <p:sldId id="443" r:id="rId4"/>
    <p:sldId id="477" r:id="rId5"/>
    <p:sldId id="478" r:id="rId6"/>
    <p:sldId id="486" r:id="rId7"/>
    <p:sldId id="479" r:id="rId8"/>
    <p:sldId id="480" r:id="rId9"/>
    <p:sldId id="481" r:id="rId10"/>
    <p:sldId id="482" r:id="rId11"/>
    <p:sldId id="483" r:id="rId12"/>
    <p:sldId id="484" r:id="rId13"/>
    <p:sldId id="489" r:id="rId14"/>
    <p:sldId id="487" r:id="rId15"/>
    <p:sldId id="496" r:id="rId16"/>
    <p:sldId id="497" r:id="rId17"/>
    <p:sldId id="498" r:id="rId18"/>
    <p:sldId id="499" r:id="rId19"/>
    <p:sldId id="504" r:id="rId20"/>
    <p:sldId id="464" r:id="rId21"/>
    <p:sldId id="500" r:id="rId22"/>
    <p:sldId id="501" r:id="rId23"/>
    <p:sldId id="502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43"/>
          </p14:sldIdLst>
        </p14:section>
        <p14:section name="MVC Routing" id="{8F74F66B-F82E-4194-BF7F-E8502B6FBD36}">
          <p14:sldIdLst>
            <p14:sldId id="477"/>
            <p14:sldId id="478"/>
            <p14:sldId id="486"/>
            <p14:sldId id="479"/>
            <p14:sldId id="480"/>
            <p14:sldId id="481"/>
            <p14:sldId id="482"/>
            <p14:sldId id="483"/>
            <p14:sldId id="484"/>
            <p14:sldId id="489"/>
            <p14:sldId id="487"/>
          </p14:sldIdLst>
        </p14:section>
        <p14:section name="Razor Engine" id="{A92D591A-EF10-440F-9E77-1357440FDD32}">
          <p14:sldIdLst>
            <p14:sldId id="496"/>
            <p14:sldId id="497"/>
            <p14:sldId id="498"/>
            <p14:sldId id="499"/>
            <p14:sldId id="504"/>
          </p14:sldIdLst>
        </p14:section>
        <p14:section name="Conclusion" id="{10E03AB1-9AA8-4E86-9A64-D741901E50A2}">
          <p14:sldIdLst>
            <p14:sldId id="464"/>
            <p14:sldId id="500"/>
            <p14:sldId id="501"/>
            <p14:sldId id="5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533" autoAdjust="0"/>
  </p:normalViewPr>
  <p:slideViewPr>
    <p:cSldViewPr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2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81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709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6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086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6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39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797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hyperlink" Target="https://softuni.bg/courses/asp-net-mvc" TargetMode="External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26300" y="540596"/>
            <a:ext cx="9739099" cy="1476352"/>
          </a:xfrm>
        </p:spPr>
        <p:txBody>
          <a:bodyPr>
            <a:normAutofit/>
          </a:bodyPr>
          <a:lstStyle/>
          <a:p>
            <a:r>
              <a:rPr lang="en-US" dirty="0"/>
              <a:t>ASP.NET Core </a:t>
            </a:r>
            <a:r>
              <a:rPr lang="en-US" dirty="0" smtClean="0"/>
              <a:t>Basics. Razor Pages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103812" y="1994225"/>
            <a:ext cx="6561587" cy="758871"/>
          </a:xfrm>
        </p:spPr>
        <p:txBody>
          <a:bodyPr>
            <a:normAutofit/>
          </a:bodyPr>
          <a:lstStyle/>
          <a:p>
            <a:r>
              <a:rPr lang="en-US" dirty="0" smtClean="0"/>
              <a:t>Setup, Routers, Razor Pages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7345" y="3833999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389067" y="3354301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C# MVC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Frameworks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93F3B7-92BD-4635-A197-F04047933A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75" y="3816391"/>
            <a:ext cx="5297575" cy="186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822A88-8E16-4A2E-9CCF-572387ADD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072E-0300-4E70-9224-0FC83D9DB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13487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Attribute routing </a:t>
            </a:r>
            <a:r>
              <a:rPr lang="en-US" sz="2800" dirty="0"/>
              <a:t>allows you to route create multiple routes for a single action.</a:t>
            </a:r>
          </a:p>
          <a:p>
            <a:r>
              <a:rPr lang="en-US" sz="2800" dirty="0"/>
              <a:t>It also allows you to combine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2800" dirty="0"/>
              <a:t> for a controller and an action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28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8D9B7C-5028-426D-B00D-81F08A2C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F044DE7-E47D-4590-A566-1D9E09FC2A76}"/>
              </a:ext>
            </a:extLst>
          </p:cNvPr>
          <p:cNvSpPr txBox="1">
            <a:spLocks/>
          </p:cNvSpPr>
          <p:nvPr/>
        </p:nvSpPr>
        <p:spPr>
          <a:xfrm>
            <a:off x="608012" y="2514600"/>
            <a:ext cx="43434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public class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HomeController</a:t>
            </a:r>
            <a:r>
              <a:rPr lang="en-US" sz="1800" dirty="0"/>
              <a:t> :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//...</a:t>
            </a:r>
          </a:p>
          <a:p>
            <a:endParaRPr lang="en-US" sz="1800" dirty="0"/>
          </a:p>
          <a:p>
            <a:r>
              <a:rPr lang="en-US" sz="1800" dirty="0"/>
              <a:t>    [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1800" dirty="0"/>
              <a:t>("/")]</a:t>
            </a:r>
          </a:p>
          <a:p>
            <a:r>
              <a:rPr lang="en-US" sz="1800" dirty="0"/>
              <a:t>    [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1800" dirty="0"/>
              <a:t>("Index")]    </a:t>
            </a:r>
          </a:p>
          <a:p>
            <a:r>
              <a:rPr lang="en-US" sz="1800" dirty="0"/>
              <a:t>    public </a:t>
            </a:r>
            <a:r>
              <a:rPr lang="en-US" sz="1800" dirty="0" err="1"/>
              <a:t>IActionResult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sz="1800" dirty="0"/>
              <a:t>()</a:t>
            </a:r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  return View();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}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863BEE-96AF-498D-BFB6-6AB4ADD28DDA}"/>
              </a:ext>
            </a:extLst>
          </p:cNvPr>
          <p:cNvSpPr txBox="1">
            <a:spLocks/>
          </p:cNvSpPr>
          <p:nvPr/>
        </p:nvSpPr>
        <p:spPr>
          <a:xfrm>
            <a:off x="5180012" y="2514600"/>
            <a:ext cx="6600811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[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1800" smtClean="0"/>
              <a:t>("Home")] </a:t>
            </a:r>
            <a:endParaRPr lang="en-US" sz="1800" dirty="0"/>
          </a:p>
          <a:p>
            <a:r>
              <a:rPr lang="en-US" sz="1800" dirty="0"/>
              <a:t>public class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HomeController</a:t>
            </a:r>
            <a:r>
              <a:rPr lang="en-US" sz="1800" dirty="0"/>
              <a:t> :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//...</a:t>
            </a:r>
          </a:p>
          <a:p>
            <a:endParaRPr lang="en-US" sz="1800" dirty="0"/>
          </a:p>
          <a:p>
            <a:r>
              <a:rPr lang="en-US" sz="1800" dirty="0"/>
              <a:t>    [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1800" dirty="0"/>
              <a:t>("/")] // Does not combine, Route – /</a:t>
            </a:r>
          </a:p>
          <a:p>
            <a:r>
              <a:rPr lang="en-US" sz="1800" dirty="0"/>
              <a:t>    [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1800" dirty="0"/>
              <a:t>("Index")] // Route - /Home/Index</a:t>
            </a:r>
          </a:p>
          <a:p>
            <a:r>
              <a:rPr lang="en-US" sz="1800" dirty="0"/>
              <a:t>    [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1800" dirty="0"/>
              <a:t>("")] // Route - /Home</a:t>
            </a:r>
          </a:p>
          <a:p>
            <a:r>
              <a:rPr lang="en-US" sz="1800" dirty="0"/>
              <a:t>    public </a:t>
            </a:r>
            <a:r>
              <a:rPr lang="en-US" sz="1800" dirty="0" err="1"/>
              <a:t>IActionResult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sz="1800" dirty="0"/>
              <a:t>()</a:t>
            </a:r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  return View();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}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97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12" y="5410200"/>
            <a:ext cx="8938472" cy="820600"/>
          </a:xfrm>
        </p:spPr>
        <p:txBody>
          <a:bodyPr/>
          <a:lstStyle/>
          <a:p>
            <a:r>
              <a:rPr lang="en-US" dirty="0"/>
              <a:t>Static File Routing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37B4F-9E2A-4525-9496-6F2DAE5D9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96" y="1905000"/>
            <a:ext cx="5754303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4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C7ADD3-67DC-4D3F-B047-D06EFEB61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592079"/>
          </a:xfrm>
        </p:spPr>
        <p:txBody>
          <a:bodyPr>
            <a:normAutofit lnSpcReduction="10000"/>
          </a:bodyPr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Static files </a:t>
            </a:r>
            <a:r>
              <a:rPr lang="en-US" sz="3000" dirty="0"/>
              <a:t>are a necessity for a web application to work.</a:t>
            </a:r>
          </a:p>
          <a:p>
            <a:pPr lvl="1"/>
            <a:r>
              <a:rPr lang="en-US" sz="2800" dirty="0"/>
              <a:t>Files such as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JS</a:t>
            </a:r>
            <a:r>
              <a:rPr lang="en-US" sz="2800" dirty="0"/>
              <a:t>, and different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Assets</a:t>
            </a:r>
            <a:r>
              <a:rPr lang="en-US" sz="2800" dirty="0"/>
              <a:t> can be served directly to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Clients</a:t>
            </a:r>
            <a:r>
              <a:rPr lang="en-US" sz="2800" dirty="0"/>
              <a:t> with ASP.NET 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0C4D67-E490-4C91-8DFE-BD492CAF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971531" y="3048000"/>
            <a:ext cx="10239389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public void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Configure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IApplicationBuilder</a:t>
            </a:r>
            <a:r>
              <a:rPr lang="en-US" sz="2000" dirty="0"/>
              <a:t> app,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IHostingEnvironment</a:t>
            </a:r>
            <a:r>
              <a:rPr lang="en-US" sz="2000" dirty="0"/>
              <a:t> </a:t>
            </a:r>
            <a:r>
              <a:rPr lang="en-US" sz="2000" dirty="0" err="1"/>
              <a:t>env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PH" sz="2000" dirty="0"/>
              <a:t>    </a:t>
            </a:r>
            <a:r>
              <a:rPr lang="en-PH" sz="2000" dirty="0" err="1"/>
              <a:t>app.</a:t>
            </a:r>
            <a:r>
              <a:rPr lang="en-PH" sz="2000" dirty="0" err="1">
                <a:solidFill>
                  <a:schemeClr val="tx2">
                    <a:lumMod val="75000"/>
                  </a:schemeClr>
                </a:solidFill>
              </a:rPr>
              <a:t>UseStaticFiles</a:t>
            </a:r>
            <a:r>
              <a:rPr lang="en-PH" sz="2000" dirty="0"/>
              <a:t>(</a:t>
            </a:r>
            <a:r>
              <a:rPr lang="en-US" sz="2000" dirty="0"/>
              <a:t>);</a:t>
            </a:r>
          </a:p>
          <a:p>
            <a:r>
              <a:rPr lang="en-US" sz="2000" dirty="0"/>
              <a:t>}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5B822BB-F6AB-4B45-8A10-5E56CE48BE65}"/>
              </a:ext>
            </a:extLst>
          </p:cNvPr>
          <p:cNvSpPr txBox="1">
            <a:spLocks/>
          </p:cNvSpPr>
          <p:nvPr/>
        </p:nvSpPr>
        <p:spPr>
          <a:xfrm>
            <a:off x="188815" y="5029200"/>
            <a:ext cx="11804822" cy="1143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This will tell the ASP.NET Core app to serve the static files in the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wwwroot</a:t>
            </a:r>
            <a:r>
              <a:rPr lang="en-US" sz="2800" dirty="0"/>
              <a:t> directory.</a:t>
            </a:r>
          </a:p>
        </p:txBody>
      </p:sp>
    </p:spTree>
    <p:extLst>
      <p:ext uri="{BB962C8B-B14F-4D97-AF65-F5344CB8AC3E}">
        <p14:creationId xmlns:p14="http://schemas.microsoft.com/office/powerpoint/2010/main" val="30168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C7ADD3-67DC-4D3F-B047-D06EFEB61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2"/>
            <a:ext cx="11804822" cy="531984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Can be modified to serve other folders</a:t>
            </a:r>
            <a:r>
              <a:rPr lang="en-US" sz="2800" dirty="0"/>
              <a:t>.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0C4D67-E490-4C91-8DFE-BD492CAF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608012" y="1905000"/>
            <a:ext cx="10239389" cy="32650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public void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Configure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IApplicationBuilder</a:t>
            </a:r>
            <a:r>
              <a:rPr lang="en-US" sz="1800" dirty="0"/>
              <a:t> app,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IHostingEnvironment</a:t>
            </a:r>
            <a:r>
              <a:rPr lang="en-US" sz="1800" dirty="0"/>
              <a:t> </a:t>
            </a:r>
            <a:r>
              <a:rPr lang="en-US" sz="1800" dirty="0" err="1"/>
              <a:t>env</a:t>
            </a:r>
            <a:r>
              <a:rPr lang="en-US" sz="1800" dirty="0"/>
              <a:t>)</a:t>
            </a:r>
          </a:p>
          <a:p>
            <a:r>
              <a:rPr lang="en-US" sz="1800" dirty="0"/>
              <a:t>{</a:t>
            </a:r>
          </a:p>
          <a:p>
            <a:r>
              <a:rPr lang="en-PH" sz="1800" dirty="0"/>
              <a:t>    </a:t>
            </a:r>
            <a:r>
              <a:rPr lang="en-PH" sz="1800" dirty="0" err="1"/>
              <a:t>app.UseStaticFiles</a:t>
            </a:r>
            <a:r>
              <a:rPr lang="en-PH" sz="1800" dirty="0"/>
              <a:t>(); // For the 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wwwroot</a:t>
            </a:r>
            <a:r>
              <a:rPr lang="en-PH" sz="1800" dirty="0"/>
              <a:t> folder</a:t>
            </a:r>
          </a:p>
          <a:p>
            <a:endParaRPr lang="en-PH" sz="1800" dirty="0"/>
          </a:p>
          <a:p>
            <a:r>
              <a:rPr lang="en-PH" sz="1800" dirty="0"/>
              <a:t>    </a:t>
            </a:r>
            <a:r>
              <a:rPr lang="en-PH" sz="1800" dirty="0" err="1"/>
              <a:t>app.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UseStaticFiles</a:t>
            </a:r>
            <a:r>
              <a:rPr lang="en-PH" sz="1800" dirty="0"/>
              <a:t>(new 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StaticFileOptions</a:t>
            </a:r>
            <a:r>
              <a:rPr lang="en-PH" sz="1800" dirty="0"/>
              <a:t>()</a:t>
            </a:r>
          </a:p>
          <a:p>
            <a:r>
              <a:rPr lang="en-PH" sz="1800" dirty="0"/>
              <a:t>    {</a:t>
            </a:r>
          </a:p>
          <a:p>
            <a:r>
              <a:rPr lang="en-PH" sz="1800" dirty="0"/>
              <a:t>        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FileProvider</a:t>
            </a:r>
            <a:r>
              <a:rPr lang="en-PH" sz="1800" dirty="0"/>
              <a:t> = new 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PhysicalFileProvider</a:t>
            </a:r>
            <a:r>
              <a:rPr lang="en-PH" sz="1800" dirty="0"/>
              <a:t>(</a:t>
            </a:r>
          </a:p>
          <a:p>
            <a:r>
              <a:rPr lang="en-PH" sz="1800" dirty="0"/>
              <a:t>            </a:t>
            </a:r>
            <a:r>
              <a:rPr lang="en-PH" sz="1800" dirty="0" err="1"/>
              <a:t>Path.Combine</a:t>
            </a:r>
            <a:r>
              <a:rPr lang="en-PH" sz="1800" dirty="0"/>
              <a:t>(</a:t>
            </a:r>
            <a:r>
              <a:rPr lang="en-PH" sz="1800" dirty="0" err="1"/>
              <a:t>Directory.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GetCurrentDirectory</a:t>
            </a:r>
            <a:r>
              <a:rPr lang="en-PH" sz="1800" dirty="0"/>
              <a:t>(), </a:t>
            </a:r>
            <a:r>
              <a:rPr lang="en-PH" sz="1800" dirty="0" smtClean="0"/>
              <a:t>"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OtherFiles</a:t>
            </a:r>
            <a:r>
              <a:rPr lang="en-PH" sz="1800" dirty="0"/>
              <a:t>")),</a:t>
            </a:r>
          </a:p>
          <a:p>
            <a:r>
              <a:rPr lang="en-PH" sz="1800" dirty="0"/>
              <a:t>        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RequestPath</a:t>
            </a:r>
            <a:r>
              <a:rPr lang="en-PH" sz="1800" dirty="0"/>
              <a:t> = new 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PathString</a:t>
            </a:r>
            <a:r>
              <a:rPr lang="en-PH" sz="1800" dirty="0"/>
              <a:t>("</a:t>
            </a:r>
            <a:r>
              <a:rPr lang="en-PH" sz="1800" dirty="0">
                <a:solidFill>
                  <a:schemeClr val="tx2">
                    <a:lumMod val="75000"/>
                  </a:schemeClr>
                </a:solidFill>
              </a:rPr>
              <a:t>/files</a:t>
            </a:r>
            <a:r>
              <a:rPr lang="en-PH" sz="1800" dirty="0"/>
              <a:t>")</a:t>
            </a:r>
          </a:p>
          <a:p>
            <a:r>
              <a:rPr lang="en-PH" sz="1800" dirty="0"/>
              <a:t>    });</a:t>
            </a:r>
          </a:p>
          <a:p>
            <a:r>
              <a:rPr lang="en-US" sz="1800" dirty="0"/>
              <a:t>}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5B822BB-F6AB-4B45-8A10-5E56CE48BE65}"/>
              </a:ext>
            </a:extLst>
          </p:cNvPr>
          <p:cNvSpPr txBox="1">
            <a:spLocks/>
          </p:cNvSpPr>
          <p:nvPr/>
        </p:nvSpPr>
        <p:spPr>
          <a:xfrm>
            <a:off x="188815" y="5486400"/>
            <a:ext cx="11804822" cy="6096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This will serve “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style.css</a:t>
            </a:r>
            <a:r>
              <a:rPr lang="en-US" sz="2800" dirty="0"/>
              <a:t>” file upon request “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http://{app}/files/style.css</a:t>
            </a:r>
            <a:r>
              <a:rPr lang="en-US" sz="2800" dirty="0"/>
              <a:t>”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788131E9-9722-49A7-A592-1D30A6AE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12" y="2907469"/>
            <a:ext cx="3200400" cy="677284"/>
          </a:xfrm>
          <a:prstGeom prst="wedgeRoundRectCallout">
            <a:avLst>
              <a:gd name="adj1" fmla="val -31477"/>
              <a:gd name="adj2" fmla="val 895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Folder in Project</a:t>
            </a:r>
          </a:p>
        </p:txBody>
      </p:sp>
    </p:spTree>
    <p:extLst>
      <p:ext uri="{BB962C8B-B14F-4D97-AF65-F5344CB8AC3E}">
        <p14:creationId xmlns:p14="http://schemas.microsoft.com/office/powerpoint/2010/main" val="45701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12" y="5410200"/>
            <a:ext cx="8938472" cy="820600"/>
          </a:xfrm>
        </p:spPr>
        <p:txBody>
          <a:bodyPr/>
          <a:lstStyle/>
          <a:p>
            <a:r>
              <a:rPr lang="en-US" dirty="0"/>
              <a:t>Razor View Engine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A194DD-FFF7-4245-877E-1F6FE498B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48" y="1600200"/>
            <a:ext cx="9144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50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021079"/>
          </a:xfrm>
        </p:spPr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templates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application</a:t>
            </a:r>
          </a:p>
          <a:p>
            <a:r>
              <a:rPr lang="en-US" dirty="0"/>
              <a:t>A lot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view engines </a:t>
            </a:r>
            <a:r>
              <a:rPr lang="en-US" dirty="0"/>
              <a:t>available</a:t>
            </a:r>
          </a:p>
          <a:p>
            <a:pPr lvl="1"/>
            <a:r>
              <a:rPr lang="en-US" dirty="0"/>
              <a:t>View engines execute code and provide HTML</a:t>
            </a:r>
          </a:p>
          <a:p>
            <a:pPr lvl="1"/>
            <a:r>
              <a:rPr lang="en-US" dirty="0"/>
              <a:t>Provide a lot of helpers to easily generate HTML</a:t>
            </a:r>
          </a:p>
          <a:p>
            <a:pPr lvl="1"/>
            <a:r>
              <a:rPr lang="en-US" dirty="0"/>
              <a:t>The most popular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Razor View Engine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dirty="0"/>
              <a:t>We can pass data to views through: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ViewBag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ViewData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dirty="0"/>
              <a:t> (strongly-typed views)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51588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markup syntax</a:t>
            </a:r>
          </a:p>
          <a:p>
            <a:r>
              <a:rPr lang="en-US" dirty="0"/>
              <a:t>Simple-syntax view engine</a:t>
            </a:r>
          </a:p>
          <a:p>
            <a:r>
              <a:rPr lang="en-US" dirty="0"/>
              <a:t>Based on the C# programming language</a:t>
            </a:r>
          </a:p>
          <a:p>
            <a:r>
              <a:rPr lang="en-US" dirty="0"/>
              <a:t>Enables the programmer to use an HTML construction workflow</a:t>
            </a:r>
          </a:p>
          <a:p>
            <a:r>
              <a:rPr lang="en-US" dirty="0"/>
              <a:t>Code-focused templating approach, with minimal transition between HTML and code</a:t>
            </a:r>
          </a:p>
          <a:p>
            <a:pPr lvl="1"/>
            <a:r>
              <a:rPr lang="en-US" dirty="0"/>
              <a:t>Razor syntax starts code blocks with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dirty="0"/>
              <a:t> character and does not require explicit closing of the code-block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</a:t>
            </a:r>
          </a:p>
        </p:txBody>
      </p:sp>
      <p:pic>
        <p:nvPicPr>
          <p:cNvPr id="1026" name="Picture 2" descr="http://4.bp.blogspot.com/-a6YTA0JT92s/UCsiVEUT02I/AAAAAAAABgs/ZW9FTY2Ea7Q/s1600/raz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722" y="1164699"/>
            <a:ext cx="3109800" cy="1847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76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ViewBag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dynamic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type):</a:t>
            </a:r>
          </a:p>
          <a:p>
            <a:pPr lvl="1"/>
            <a:r>
              <a:rPr lang="en-US" dirty="0"/>
              <a:t>Action: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ViewBag.Message = "Hello World!";</a:t>
            </a:r>
          </a:p>
          <a:p>
            <a:pPr lvl="1"/>
            <a:r>
              <a:rPr lang="en-US" dirty="0"/>
              <a:t>View: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@ViewBag.Message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/>
              <a:t>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ViewData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(dictionary)</a:t>
            </a:r>
          </a:p>
          <a:p>
            <a:pPr lvl="1"/>
            <a:r>
              <a:rPr lang="en-US" dirty="0"/>
              <a:t>Action: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ViewData["message"] = "Hello World!";</a:t>
            </a:r>
          </a:p>
          <a:p>
            <a:pPr lvl="1"/>
            <a:r>
              <a:rPr lang="en-US" dirty="0"/>
              <a:t>View: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@ViewData["message"]</a:t>
            </a:r>
          </a:p>
          <a:p>
            <a:r>
              <a:rPr lang="en-US" dirty="0"/>
              <a:t>With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Strongly-typed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views:</a:t>
            </a:r>
          </a:p>
          <a:p>
            <a:pPr lvl="1"/>
            <a:r>
              <a:rPr lang="en-US" dirty="0"/>
              <a:t>Action: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View(model);</a:t>
            </a:r>
          </a:p>
          <a:p>
            <a:pPr lvl="1"/>
            <a:r>
              <a:rPr lang="en-US" dirty="0"/>
              <a:t>View: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@model ModelDataType;</a:t>
            </a:r>
          </a:p>
          <a:p>
            <a:pPr lvl="1"/>
            <a:endParaRPr lang="en-US" dirty="0">
              <a:solidFill>
                <a:srgbClr val="F5FFE0"/>
              </a:solidFill>
              <a:latin typeface="Corbel" panose="020B0503020204020204" pitchFamily="34" charset="0"/>
            </a:endParaRP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to a View</a:t>
            </a:r>
          </a:p>
        </p:txBody>
      </p:sp>
    </p:spTree>
    <p:extLst>
      <p:ext uri="{BB962C8B-B14F-4D97-AF65-F5344CB8AC3E}">
        <p14:creationId xmlns:p14="http://schemas.microsoft.com/office/powerpoint/2010/main" val="389122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Pages Playground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Pages, Adding a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20574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64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9180599" cy="5570355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ASP.NET Core Routing</a:t>
            </a:r>
            <a:endParaRPr lang="en-US" dirty="0"/>
          </a:p>
          <a:p>
            <a:pPr lvl="1"/>
            <a:r>
              <a:rPr lang="en-US" dirty="0"/>
              <a:t>Conventional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Razor </a:t>
            </a:r>
            <a:r>
              <a:rPr lang="en-US" dirty="0"/>
              <a:t>v</a:t>
            </a:r>
            <a:r>
              <a:rPr lang="en-US" dirty="0" smtClean="0"/>
              <a:t>iew engine</a:t>
            </a:r>
            <a:endParaRPr lang="en-US" dirty="0"/>
          </a:p>
          <a:p>
            <a:pPr lvl="1"/>
            <a:r>
              <a:rPr lang="en-US" dirty="0"/>
              <a:t>Passing data to the </a:t>
            </a:r>
            <a:r>
              <a:rPr lang="en-US" dirty="0" smtClean="0"/>
              <a:t>views</a:t>
            </a:r>
          </a:p>
          <a:p>
            <a:r>
              <a:rPr lang="en-US" dirty="0" smtClean="0"/>
              <a:t>Razor pages</a:t>
            </a:r>
          </a:p>
          <a:p>
            <a:pPr lvl="1"/>
            <a:r>
              <a:rPr lang="en-US" dirty="0" smtClean="0"/>
              <a:t>Adding a page</a:t>
            </a:r>
          </a:p>
          <a:p>
            <a:pPr lvl="1"/>
            <a:r>
              <a:rPr lang="en-US" dirty="0" smtClean="0"/>
              <a:t>Using models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73245D-7776-4EE2-B30B-2AA1BF9E9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832" y="2003075"/>
            <a:ext cx="2209800" cy="14120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08E015-1750-49F2-92C4-DF80A331F1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86488" y="2795201"/>
            <a:ext cx="2108746" cy="2282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DD0281-04A6-49D9-804D-D8F815B22E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4392285"/>
            <a:ext cx="3602438" cy="21943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Core Basics. Razor Pages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96" y="4383734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89" y="1893199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2042468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3545115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608" y="3465923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10" y="2681690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41" y="1070149"/>
            <a:ext cx="1693536" cy="1286403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  <a:hlinkClick r:id="rId10"/>
              </a:rPr>
              <a:t>https://softuni.bg/courses/asp-net-mvc</a:t>
            </a:r>
            <a:endParaRPr lang="en-US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4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8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12" y="5410200"/>
            <a:ext cx="8938472" cy="820600"/>
          </a:xfrm>
        </p:spPr>
        <p:txBody>
          <a:bodyPr/>
          <a:lstStyle/>
          <a:p>
            <a:r>
              <a:rPr lang="en-US" dirty="0"/>
              <a:t>ASP.NET Core MVC Routing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23B07-2685-4E95-B96E-B30CF5AAB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98" y="1752600"/>
            <a:ext cx="7048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2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946A00-32FB-4A88-8981-70C583071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677679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ASP.NET Core MVC </a:t>
            </a:r>
            <a:r>
              <a:rPr lang="en-US" sz="3000" dirty="0"/>
              <a:t>uses a middleware for Routing on client requests.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655A5A-72A6-430A-B545-B597DC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Routing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A83DA-B08B-44F5-8524-6CFA203BE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2667000"/>
            <a:ext cx="5476875" cy="3505200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0BBF7FD-DFD7-4B98-AB11-F17F1B041802}"/>
              </a:ext>
            </a:extLst>
          </p:cNvPr>
          <p:cNvSpPr txBox="1">
            <a:spLocks/>
          </p:cNvSpPr>
          <p:nvPr/>
        </p:nvSpPr>
        <p:spPr>
          <a:xfrm>
            <a:off x="188815" y="1828801"/>
            <a:ext cx="9715597" cy="46096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Routes describe how request URL paths should be mapped to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Controller actions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There are 2 types of Action routing</a:t>
            </a:r>
          </a:p>
          <a:p>
            <a:pPr lvl="2"/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Conventional</a:t>
            </a:r>
            <a:endParaRPr lang="en-US" sz="2600" b="1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Attribute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89D8F93-CF72-448C-BFD3-96FDB61C29B2}"/>
              </a:ext>
            </a:extLst>
          </p:cNvPr>
          <p:cNvSpPr txBox="1">
            <a:spLocks/>
          </p:cNvSpPr>
          <p:nvPr/>
        </p:nvSpPr>
        <p:spPr>
          <a:xfrm>
            <a:off x="446462" y="2057400"/>
            <a:ext cx="5334000" cy="426674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BE1A4B-740C-4994-8D5F-E1B9ADE58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524" y="4333875"/>
            <a:ext cx="24860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29147" y="4800600"/>
            <a:ext cx="9677400" cy="1568497"/>
          </a:xfrm>
        </p:spPr>
        <p:txBody>
          <a:bodyPr/>
          <a:lstStyle/>
          <a:p>
            <a:r>
              <a:rPr lang="en-US" dirty="0"/>
              <a:t>Conventional &amp; Attribute Routing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507F8-C832-4B60-BD7C-FAAFB4BF3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841" y="2362200"/>
            <a:ext cx="6796012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4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00491-0954-4C8C-A31F-32A090096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02AD-0FEB-46E1-8922-BE9F54C2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695199" cy="677679"/>
          </a:xfrm>
        </p:spPr>
        <p:txBody>
          <a:bodyPr>
            <a:normAutofit/>
          </a:bodyPr>
          <a:lstStyle/>
          <a:p>
            <a:r>
              <a:rPr lang="en-US" sz="2800" dirty="0"/>
              <a:t>Called conventional because it establishes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convention</a:t>
            </a:r>
            <a:r>
              <a:rPr lang="en-US" sz="2800" dirty="0"/>
              <a:t> for URL paths.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C44A79-1FC1-49D0-BE68-945711CD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Routing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91024C-0573-4328-A5AE-302D4AD07414}"/>
              </a:ext>
            </a:extLst>
          </p:cNvPr>
          <p:cNvSpPr txBox="1">
            <a:spLocks/>
          </p:cNvSpPr>
          <p:nvPr/>
        </p:nvSpPr>
        <p:spPr>
          <a:xfrm>
            <a:off x="918317" y="1805611"/>
            <a:ext cx="10239389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public void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Configure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IApplicationBuilder</a:t>
            </a:r>
            <a:r>
              <a:rPr lang="en-US" sz="2000" dirty="0"/>
              <a:t> app,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IHostingEnvironment</a:t>
            </a:r>
            <a:r>
              <a:rPr lang="en-US" sz="2000" dirty="0"/>
              <a:t> </a:t>
            </a:r>
            <a:r>
              <a:rPr lang="en-US" sz="2000" dirty="0" err="1"/>
              <a:t>env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PH" sz="2000" dirty="0"/>
              <a:t>    </a:t>
            </a:r>
            <a:r>
              <a:rPr lang="en-PH" sz="2000" dirty="0" err="1"/>
              <a:t>app.</a:t>
            </a:r>
            <a:r>
              <a:rPr lang="en-PH" sz="2000" dirty="0" err="1">
                <a:solidFill>
                  <a:schemeClr val="tx2">
                    <a:lumMod val="75000"/>
                  </a:schemeClr>
                </a:solidFill>
              </a:rPr>
              <a:t>UseMvc</a:t>
            </a:r>
            <a:r>
              <a:rPr lang="en-PH" sz="2000" dirty="0"/>
              <a:t>(routes =&gt;</a:t>
            </a:r>
          </a:p>
          <a:p>
            <a:r>
              <a:rPr lang="en-PH" sz="2000" dirty="0"/>
              <a:t>    {</a:t>
            </a:r>
          </a:p>
          <a:p>
            <a:r>
              <a:rPr lang="en-PH" sz="2000" dirty="0"/>
              <a:t>        </a:t>
            </a:r>
            <a:r>
              <a:rPr lang="en-PH" sz="2000" dirty="0" err="1"/>
              <a:t>routes.</a:t>
            </a:r>
            <a:r>
              <a:rPr lang="en-PH" sz="2000" dirty="0" err="1">
                <a:solidFill>
                  <a:schemeClr val="tx2">
                    <a:lumMod val="75000"/>
                  </a:schemeClr>
                </a:solidFill>
              </a:rPr>
              <a:t>MapRoute</a:t>
            </a:r>
            <a:r>
              <a:rPr lang="en-PH" sz="2000" dirty="0"/>
              <a:t>(</a:t>
            </a:r>
          </a:p>
          <a:p>
            <a:r>
              <a:rPr lang="en-US" sz="2000" dirty="0"/>
              <a:t>            name: "default",</a:t>
            </a:r>
          </a:p>
          <a:p>
            <a:r>
              <a:rPr lang="en-US" sz="2000" dirty="0"/>
              <a:t>            template:</a:t>
            </a:r>
            <a:r>
              <a:rPr lang="bg-BG" sz="2000" dirty="0"/>
              <a:t> </a:t>
            </a:r>
            <a:r>
              <a:rPr lang="en-US" sz="2000" dirty="0"/>
              <a:t>"{controller=Home}/{action=Index}/{id?}");</a:t>
            </a:r>
          </a:p>
          <a:p>
            <a:r>
              <a:rPr lang="bg-BG" sz="2000" dirty="0"/>
              <a:t>    </a:t>
            </a:r>
            <a:r>
              <a:rPr lang="en-US" sz="2000" dirty="0"/>
              <a:t>});</a:t>
            </a:r>
            <a:endParaRPr lang="bg-BG" sz="2000" dirty="0"/>
          </a:p>
          <a:p>
            <a:r>
              <a:rPr lang="en-US" sz="2000" dirty="0"/>
              <a:t>}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931A8A-F297-48D6-91AA-751145589226}"/>
              </a:ext>
            </a:extLst>
          </p:cNvPr>
          <p:cNvSpPr txBox="1">
            <a:spLocks/>
          </p:cNvSpPr>
          <p:nvPr/>
        </p:nvSpPr>
        <p:spPr>
          <a:xfrm>
            <a:off x="190413" y="5029200"/>
            <a:ext cx="11695199" cy="12954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Will match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2800" dirty="0"/>
              <a:t> like “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/Cats/Show/1</a:t>
            </a:r>
            <a:r>
              <a:rPr lang="en-US" sz="2800" dirty="0"/>
              <a:t>”.</a:t>
            </a:r>
          </a:p>
          <a:p>
            <a:r>
              <a:rPr lang="en-US" sz="2800" dirty="0"/>
              <a:t>Will extract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route values</a:t>
            </a:r>
            <a:r>
              <a:rPr lang="en-US" sz="2800" dirty="0"/>
              <a:t>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D3E6983-9863-47EF-AB44-D1EA3149CA16}"/>
              </a:ext>
            </a:extLst>
          </p:cNvPr>
          <p:cNvSpPr txBox="1">
            <a:spLocks/>
          </p:cNvSpPr>
          <p:nvPr/>
        </p:nvSpPr>
        <p:spPr>
          <a:xfrm>
            <a:off x="5069723" y="5654336"/>
            <a:ext cx="6496689" cy="525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{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  <a:r>
              <a:rPr lang="en-US" sz="2000" dirty="0"/>
              <a:t> = Cats,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action</a:t>
            </a:r>
            <a:r>
              <a:rPr lang="en-US" sz="2000" dirty="0"/>
              <a:t> = Show,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en-US" sz="2000" dirty="0"/>
              <a:t> = 1 }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84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AD295A-D4D4-48A5-92A7-5FA21B1FB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1B8E6-FCB3-4A29-93BE-7AD2EFA95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Conventional Routing</a:t>
            </a:r>
            <a:r>
              <a:rPr lang="en-US" dirty="0"/>
              <a:t>, with the default route:</a:t>
            </a:r>
          </a:p>
          <a:p>
            <a:pPr lvl="1"/>
            <a:r>
              <a:rPr lang="en-US" dirty="0"/>
              <a:t>Optimizes an application by preventing the creation of a 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 pattern</a:t>
            </a:r>
            <a:r>
              <a:rPr lang="en-US" dirty="0"/>
              <a:t> for every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Ensures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 consistency </a:t>
            </a:r>
            <a:r>
              <a:rPr lang="en-US" dirty="0"/>
              <a:t>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CRUD</a:t>
            </a:r>
            <a:r>
              <a:rPr lang="en-US" dirty="0"/>
              <a:t> style applications.</a:t>
            </a:r>
          </a:p>
          <a:p>
            <a:pPr lvl="1"/>
            <a:r>
              <a:rPr lang="en-US" dirty="0"/>
              <a:t>Simplifies code and makes the UI more predictable.</a:t>
            </a:r>
          </a:p>
          <a:p>
            <a:r>
              <a:rPr lang="en-US" dirty="0"/>
              <a:t>Can also be implemented like this: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71033-90FA-4E3A-A8F3-C09380C5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Routing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A077BB0-541A-4B1E-86B9-FBE8B825175C}"/>
              </a:ext>
            </a:extLst>
          </p:cNvPr>
          <p:cNvSpPr txBox="1">
            <a:spLocks/>
          </p:cNvSpPr>
          <p:nvPr/>
        </p:nvSpPr>
        <p:spPr>
          <a:xfrm>
            <a:off x="973129" y="5075786"/>
            <a:ext cx="10239389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public void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Configure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IApplicationBuilder</a:t>
            </a:r>
            <a:r>
              <a:rPr lang="en-US" sz="2000" dirty="0"/>
              <a:t> app,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IHostingEnvironment</a:t>
            </a:r>
            <a:r>
              <a:rPr lang="en-US" sz="2000" dirty="0"/>
              <a:t> </a:t>
            </a:r>
            <a:r>
              <a:rPr lang="en-US" sz="2000" dirty="0" err="1"/>
              <a:t>env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PH" sz="2000" dirty="0"/>
              <a:t>    </a:t>
            </a:r>
            <a:r>
              <a:rPr lang="en-PH" sz="2000" dirty="0" err="1"/>
              <a:t>app.</a:t>
            </a:r>
            <a:r>
              <a:rPr lang="en-PH" sz="2000" dirty="0" err="1">
                <a:solidFill>
                  <a:schemeClr val="tx2">
                    <a:lumMod val="75000"/>
                  </a:schemeClr>
                </a:solidFill>
              </a:rPr>
              <a:t>UseMvcWithDefaultRoute</a:t>
            </a:r>
            <a:r>
              <a:rPr lang="en-PH" sz="2000" dirty="0"/>
              <a:t>(</a:t>
            </a:r>
            <a:r>
              <a:rPr lang="en-US" sz="2000" dirty="0"/>
              <a:t>);</a:t>
            </a:r>
            <a:endParaRPr lang="bg-BG" sz="2000" dirty="0"/>
          </a:p>
          <a:p>
            <a:r>
              <a:rPr lang="en-US" sz="2000" dirty="0"/>
              <a:t>}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2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9FE6A7-1728-4462-9307-D1CA830CD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088F5-2C37-4755-AEF5-2CE2735D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Attribute routing </a:t>
            </a:r>
            <a:r>
              <a:rPr lang="en-US" sz="3000" dirty="0"/>
              <a:t>uses a set of attributes to map actions directly to route templates.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06807-FC51-4AB6-9389-4B63448F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457AF6D-2B0B-49F4-8D1C-45AED5F1FF3E}"/>
              </a:ext>
            </a:extLst>
          </p:cNvPr>
          <p:cNvSpPr txBox="1">
            <a:spLocks/>
          </p:cNvSpPr>
          <p:nvPr/>
        </p:nvSpPr>
        <p:spPr>
          <a:xfrm>
            <a:off x="763263" y="2324349"/>
            <a:ext cx="1023938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public void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Configure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IApplicationBuilder</a:t>
            </a:r>
            <a:r>
              <a:rPr lang="en-US" sz="1800" dirty="0"/>
              <a:t> app,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IHostingEnvironment</a:t>
            </a:r>
            <a:r>
              <a:rPr lang="en-US" sz="1800" dirty="0"/>
              <a:t> </a:t>
            </a:r>
            <a:r>
              <a:rPr lang="en-US" sz="1800" dirty="0" err="1"/>
              <a:t>env</a:t>
            </a:r>
            <a:r>
              <a:rPr lang="en-US" sz="1800" dirty="0"/>
              <a:t>)</a:t>
            </a:r>
          </a:p>
          <a:p>
            <a:r>
              <a:rPr lang="en-US" sz="1800" dirty="0"/>
              <a:t>{</a:t>
            </a:r>
          </a:p>
          <a:p>
            <a:r>
              <a:rPr lang="en-PH" sz="1800" dirty="0"/>
              <a:t>    </a:t>
            </a:r>
            <a:r>
              <a:rPr lang="en-PH" sz="1800" dirty="0" err="1"/>
              <a:t>app.</a:t>
            </a:r>
            <a:r>
              <a:rPr lang="en-PH" sz="1800" dirty="0" err="1">
                <a:solidFill>
                  <a:schemeClr val="tx2">
                    <a:lumMod val="75000"/>
                  </a:schemeClr>
                </a:solidFill>
              </a:rPr>
              <a:t>UseMvc</a:t>
            </a:r>
            <a:r>
              <a:rPr lang="en-PH" sz="1800" dirty="0"/>
              <a:t>(</a:t>
            </a:r>
            <a:r>
              <a:rPr lang="en-US" sz="1800" dirty="0"/>
              <a:t>);</a:t>
            </a:r>
            <a:endParaRPr lang="bg-BG" sz="1800" dirty="0"/>
          </a:p>
          <a:p>
            <a:r>
              <a:rPr lang="en-US" sz="1800" dirty="0"/>
              <a:t>}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5EBAB268-6A46-4216-9547-790C453C2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2" y="2438400"/>
            <a:ext cx="2514600" cy="677284"/>
          </a:xfrm>
          <a:prstGeom prst="wedgeRoundRectCallout">
            <a:avLst>
              <a:gd name="adj1" fmla="val -71451"/>
              <a:gd name="adj2" fmla="val 463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Empty method call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D9FE7A2-5D1D-4D57-824C-197B044FFF1F}"/>
              </a:ext>
            </a:extLst>
          </p:cNvPr>
          <p:cNvSpPr txBox="1">
            <a:spLocks/>
          </p:cNvSpPr>
          <p:nvPr/>
        </p:nvSpPr>
        <p:spPr>
          <a:xfrm>
            <a:off x="763263" y="4032989"/>
            <a:ext cx="5407349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public class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HomeController</a:t>
            </a:r>
            <a:r>
              <a:rPr lang="en-US" sz="1800" dirty="0"/>
              <a:t> :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[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1800" dirty="0"/>
              <a:t>("/")]</a:t>
            </a:r>
          </a:p>
          <a:p>
            <a:r>
              <a:rPr lang="en-US" sz="1800" dirty="0"/>
              <a:t>    public </a:t>
            </a:r>
            <a:r>
              <a:rPr lang="en-US" sz="1800" dirty="0" err="1"/>
              <a:t>IActionResult</a:t>
            </a:r>
            <a:r>
              <a:rPr lang="en-US" sz="1800" dirty="0"/>
              <a:t> Index()</a:t>
            </a:r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  return View();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}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EFF4C8-DE25-436F-86FD-7D874A71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011653"/>
            <a:ext cx="3291711" cy="2434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663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6028-F224-4D8B-A175-3E29208C5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136B-C0A6-4732-B447-048753611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77" y="5562600"/>
            <a:ext cx="11804822" cy="753879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Http*action* </a:t>
            </a:r>
            <a:r>
              <a:rPr lang="en-US" sz="3000" dirty="0"/>
              <a:t>attributes are quite often used in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REST API</a:t>
            </a:r>
            <a:r>
              <a:rPr lang="en-US" sz="3000" dirty="0"/>
              <a:t>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C6B37F-3FDC-4A8C-811B-5142DFED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804FF3C-AB3C-485F-BA35-BD31AC5C205E}"/>
              </a:ext>
            </a:extLst>
          </p:cNvPr>
          <p:cNvSpPr txBox="1">
            <a:spLocks/>
          </p:cNvSpPr>
          <p:nvPr/>
        </p:nvSpPr>
        <p:spPr>
          <a:xfrm>
            <a:off x="531812" y="2057400"/>
            <a:ext cx="54864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public class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HomeController</a:t>
            </a:r>
            <a:r>
              <a:rPr lang="en-US" sz="1800" dirty="0"/>
              <a:t> :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//...</a:t>
            </a:r>
          </a:p>
          <a:p>
            <a:endParaRPr lang="en-US" sz="1800" dirty="0"/>
          </a:p>
          <a:p>
            <a:r>
              <a:rPr lang="en-US" sz="1800" dirty="0"/>
              <a:t>    [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HttpGet</a:t>
            </a:r>
            <a:r>
              <a:rPr lang="en-US" sz="1800" dirty="0"/>
              <a:t>("/")]</a:t>
            </a:r>
          </a:p>
          <a:p>
            <a:r>
              <a:rPr lang="en-US" sz="1800" dirty="0"/>
              <a:t>    public </a:t>
            </a:r>
            <a:r>
              <a:rPr lang="en-US" sz="1800" dirty="0" err="1"/>
              <a:t>IActionResult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sz="1800" dirty="0"/>
              <a:t>()</a:t>
            </a:r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  return View();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}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ACBA6-9631-4695-BF8E-40B70E2290C9}"/>
              </a:ext>
            </a:extLst>
          </p:cNvPr>
          <p:cNvSpPr txBox="1">
            <a:spLocks/>
          </p:cNvSpPr>
          <p:nvPr/>
        </p:nvSpPr>
        <p:spPr>
          <a:xfrm>
            <a:off x="6246812" y="2057399"/>
            <a:ext cx="5463423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public class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UsersController</a:t>
            </a:r>
            <a:r>
              <a:rPr lang="en-US" sz="1800" dirty="0"/>
              <a:t> :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//...</a:t>
            </a:r>
          </a:p>
          <a:p>
            <a:r>
              <a:rPr lang="en-US" sz="1800" dirty="0"/>
              <a:t>    </a:t>
            </a:r>
          </a:p>
          <a:p>
            <a:r>
              <a:rPr lang="en-US" sz="1800" dirty="0"/>
              <a:t>    [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HttpPost</a:t>
            </a:r>
            <a:r>
              <a:rPr lang="en-US" sz="1800" dirty="0"/>
              <a:t>("/")]</a:t>
            </a:r>
          </a:p>
          <a:p>
            <a:r>
              <a:rPr lang="en-US" sz="1800" dirty="0"/>
              <a:t>    public </a:t>
            </a:r>
            <a:r>
              <a:rPr lang="en-US" sz="1800" dirty="0" err="1"/>
              <a:t>IActionResult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Login</a:t>
            </a:r>
            <a:r>
              <a:rPr lang="en-US" sz="1800" dirty="0"/>
              <a:t>()</a:t>
            </a:r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  return View();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}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641AB7-693E-4E2B-9F7D-D227158A537A}"/>
              </a:ext>
            </a:extLst>
          </p:cNvPr>
          <p:cNvSpPr txBox="1">
            <a:spLocks/>
          </p:cNvSpPr>
          <p:nvPr/>
        </p:nvSpPr>
        <p:spPr>
          <a:xfrm>
            <a:off x="342813" y="1303521"/>
            <a:ext cx="11804822" cy="753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Attribute routing </a:t>
            </a:r>
            <a:r>
              <a:rPr lang="en-US" sz="3000" dirty="0"/>
              <a:t>can also directly define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US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554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724</TotalTime>
  <Words>1028</Words>
  <Application>Microsoft Office PowerPoint</Application>
  <PresentationFormat>Custom</PresentationFormat>
  <Paragraphs>216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Corbel</vt:lpstr>
      <vt:lpstr>Wingdings</vt:lpstr>
      <vt:lpstr>Wingdings 2</vt:lpstr>
      <vt:lpstr>SoftUni 16x9</vt:lpstr>
      <vt:lpstr>ASP.NET Core Basics. Razor Pages</vt:lpstr>
      <vt:lpstr>Questions</vt:lpstr>
      <vt:lpstr>ASP.NET Core MVC Routing</vt:lpstr>
      <vt:lpstr>ASP.NET Core MVC Routing</vt:lpstr>
      <vt:lpstr>Conventional &amp; Attribute Routing</vt:lpstr>
      <vt:lpstr>Conventional Routing</vt:lpstr>
      <vt:lpstr>Conventional Routing</vt:lpstr>
      <vt:lpstr>Attribute Routing</vt:lpstr>
      <vt:lpstr>Attribute Routing</vt:lpstr>
      <vt:lpstr>Attribute Routing</vt:lpstr>
      <vt:lpstr>Static File Routing</vt:lpstr>
      <vt:lpstr>Static Files</vt:lpstr>
      <vt:lpstr>Static Files</vt:lpstr>
      <vt:lpstr>Razor View Engine</vt:lpstr>
      <vt:lpstr>Views</vt:lpstr>
      <vt:lpstr>Razor</vt:lpstr>
      <vt:lpstr>Passing Data to a View</vt:lpstr>
      <vt:lpstr>Razor Pages Playground</vt:lpstr>
      <vt:lpstr>Summary</vt:lpstr>
      <vt:lpstr>ASP.NET Core Basics. Razor Pages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Yordan Darakchiev</cp:lastModifiedBy>
  <cp:revision>356</cp:revision>
  <dcterms:created xsi:type="dcterms:W3CDTF">2014-01-02T17:00:34Z</dcterms:created>
  <dcterms:modified xsi:type="dcterms:W3CDTF">2018-07-06T14:33:07Z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