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8"/>
  </p:notesMasterIdLst>
  <p:handoutMasterIdLst>
    <p:handoutMasterId r:id="rId59"/>
  </p:handoutMasterIdLst>
  <p:sldIdLst>
    <p:sldId id="274" r:id="rId3"/>
    <p:sldId id="529" r:id="rId4"/>
    <p:sldId id="402" r:id="rId5"/>
    <p:sldId id="533" r:id="rId6"/>
    <p:sldId id="531" r:id="rId7"/>
    <p:sldId id="532" r:id="rId8"/>
    <p:sldId id="353" r:id="rId9"/>
    <p:sldId id="597" r:id="rId10"/>
    <p:sldId id="598" r:id="rId11"/>
    <p:sldId id="599" r:id="rId12"/>
    <p:sldId id="600" r:id="rId13"/>
    <p:sldId id="601" r:id="rId14"/>
    <p:sldId id="602" r:id="rId15"/>
    <p:sldId id="603" r:id="rId16"/>
    <p:sldId id="604" r:id="rId17"/>
    <p:sldId id="605" r:id="rId18"/>
    <p:sldId id="613" r:id="rId19"/>
    <p:sldId id="607" r:id="rId20"/>
    <p:sldId id="608" r:id="rId21"/>
    <p:sldId id="609" r:id="rId22"/>
    <p:sldId id="610" r:id="rId23"/>
    <p:sldId id="611" r:id="rId24"/>
    <p:sldId id="612" r:id="rId25"/>
    <p:sldId id="572" r:id="rId26"/>
    <p:sldId id="416" r:id="rId27"/>
    <p:sldId id="615" r:id="rId28"/>
    <p:sldId id="616" r:id="rId29"/>
    <p:sldId id="617" r:id="rId30"/>
    <p:sldId id="630" r:id="rId31"/>
    <p:sldId id="619" r:id="rId32"/>
    <p:sldId id="620" r:id="rId33"/>
    <p:sldId id="621" r:id="rId34"/>
    <p:sldId id="622" r:id="rId35"/>
    <p:sldId id="623" r:id="rId36"/>
    <p:sldId id="624" r:id="rId37"/>
    <p:sldId id="625" r:id="rId38"/>
    <p:sldId id="626" r:id="rId39"/>
    <p:sldId id="627" r:id="rId40"/>
    <p:sldId id="628" r:id="rId41"/>
    <p:sldId id="418" r:id="rId42"/>
    <p:sldId id="419" r:id="rId43"/>
    <p:sldId id="632" r:id="rId44"/>
    <p:sldId id="633" r:id="rId45"/>
    <p:sldId id="634" r:id="rId46"/>
    <p:sldId id="642" r:id="rId47"/>
    <p:sldId id="636" r:id="rId48"/>
    <p:sldId id="643" r:id="rId49"/>
    <p:sldId id="638" r:id="rId50"/>
    <p:sldId id="639" r:id="rId51"/>
    <p:sldId id="640" r:id="rId52"/>
    <p:sldId id="421" r:id="rId53"/>
    <p:sldId id="349" r:id="rId54"/>
    <p:sldId id="428" r:id="rId55"/>
    <p:sldId id="401" r:id="rId56"/>
    <p:sldId id="405" r:id="rId5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29"/>
            <p14:sldId id="402"/>
            <p14:sldId id="533"/>
          </p14:sldIdLst>
        </p14:section>
        <p14:section name="Recap" id="{4B647F58-1A51-47CB-9756-90FB954D4C55}">
          <p14:sldIdLst>
            <p14:sldId id="531"/>
            <p14:sldId id="532"/>
          </p14:sldIdLst>
        </p14:section>
        <p14:section name="Part 1 - Advanced Techniques" id="{BC4A3995-4CED-4320-A673-95328C9C809D}">
          <p14:sldIdLst>
            <p14:sldId id="353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13"/>
            <p14:sldId id="607"/>
            <p14:sldId id="608"/>
            <p14:sldId id="609"/>
            <p14:sldId id="610"/>
            <p14:sldId id="611"/>
            <p14:sldId id="612"/>
            <p14:sldId id="572"/>
          </p14:sldIdLst>
        </p14:section>
        <p14:section name="Part 2 - Distributed Applications" id="{525158E7-006A-4268-97B6-E4C0694AF69F}">
          <p14:sldIdLst>
            <p14:sldId id="416"/>
            <p14:sldId id="615"/>
            <p14:sldId id="616"/>
            <p14:sldId id="617"/>
            <p14:sldId id="630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418"/>
          </p14:sldIdLst>
        </p14:section>
        <p14:section name="Part 3 - Docker Swarm" id="{92B8F4C8-76F1-42BA-AD9F-A00A1E7185E0}">
          <p14:sldIdLst>
            <p14:sldId id="419"/>
            <p14:sldId id="632"/>
            <p14:sldId id="633"/>
            <p14:sldId id="634"/>
            <p14:sldId id="642"/>
            <p14:sldId id="636"/>
            <p14:sldId id="643"/>
            <p14:sldId id="638"/>
            <p14:sldId id="639"/>
            <p14:sldId id="640"/>
            <p14:sldId id="421"/>
          </p14:sldIdLst>
        </p14:section>
        <p14:section name="Conclusion" id="{10E03AB1-9AA8-4E86-9A64-D741901E50A2}">
          <p14:sldIdLst>
            <p14:sldId id="349"/>
            <p14:sldId id="428"/>
            <p14:sldId id="40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533" autoAdjust="0"/>
  </p:normalViewPr>
  <p:slideViewPr>
    <p:cSldViewPr>
      <p:cViewPr varScale="1">
        <p:scale>
          <a:sx n="97" d="100"/>
          <a:sy n="97" d="100"/>
        </p:scale>
        <p:origin x="1038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92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92280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43690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18997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99815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74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6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4747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4696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26955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0193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10400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9213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installation/linux/docker-ce/binaries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engine/swarm/" TargetMode="External"/><Relationship Id="rId5" Type="http://schemas.openxmlformats.org/officeDocument/2006/relationships/hyperlink" Target="https://docs.docker.com/compose" TargetMode="External"/><Relationship Id="rId4" Type="http://schemas.openxmlformats.org/officeDocument/2006/relationships/hyperlink" Target="https://docs.docker.com/machine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telenor.bg/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Advanced Techniques</a:t>
            </a:r>
          </a:p>
          <a:p>
            <a:r>
              <a:rPr lang="en-US" dirty="0" smtClean="0"/>
              <a:t>Distributed Applications. Clusters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53080" y="3830902"/>
            <a:ext cx="121244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DevOps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92BA674A-DA22-4065-B615-3D8574D12A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7877403" y="3937219"/>
            <a:ext cx="2203431" cy="2203431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406" y="4014223"/>
            <a:ext cx="2049424" cy="20494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63423" y="4894716"/>
            <a:ext cx="631390" cy="6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Connect a container to a network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connect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network connect [options] network container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connect container to a network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 network connect \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  dob-bridge \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cont-001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5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Create a network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create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network create [options] network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create new bridge network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 network create -d bridge \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--subnet 10.0.0.1/24 \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dob-bridge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2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Disconnect a container from a network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disconnect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network disconnect [options] network container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disconnect container from a network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 network disconnect –f \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  dob-bridge \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cont-001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2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Display detailed information on one or more networks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inspect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network inspect [options] network [network]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show network details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 network inspect dob-network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3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List networks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network ls [options]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list IDs of all networks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 network ls -q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list all networks that satisfy the filter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 network ls -f driver=bridge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11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Remove all unused networks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prune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network prune [options]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remove all unused networks without asking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 network prune --force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remove all network satisfying a filter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 network prune --filter driver=bridge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7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Remove one or more networks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 err="1" smtClean="0"/>
              <a:t>rm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network </a:t>
            </a:r>
            <a:r>
              <a:rPr lang="en-US" sz="2800" dirty="0" err="1" smtClean="0"/>
              <a:t>rm</a:t>
            </a:r>
            <a:r>
              <a:rPr lang="en-US" sz="2800" dirty="0" smtClean="0"/>
              <a:t> network [network]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remove networks net-1 and net-2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 network </a:t>
            </a:r>
            <a:r>
              <a:rPr lang="en-US" sz="2800" dirty="0" err="1" smtClean="0">
                <a:solidFill>
                  <a:schemeClr val="tx1"/>
                </a:solidFill>
              </a:rPr>
              <a:t>rm</a:t>
            </a:r>
            <a:r>
              <a:rPr lang="en-US" sz="2800" dirty="0" smtClean="0">
                <a:solidFill>
                  <a:schemeClr val="tx1"/>
                </a:solidFill>
              </a:rPr>
              <a:t> net-1 net-2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7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Volumes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 smtClean="0"/>
              <a:t>Overview and Usage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Allow for external data in containers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Two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volumes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volume containers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Created upfront, during run or build phase (VOLUME command)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Data volumes can be shared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Data volumes persist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Data volumes are not deleted automatically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Volume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4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Create a volume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create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volume create [options] [volume]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create local volume test-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vol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 volume create test-</a:t>
            </a:r>
            <a:r>
              <a:rPr lang="en-US" sz="2800" dirty="0" err="1" smtClean="0">
                <a:solidFill>
                  <a:schemeClr val="tx1"/>
                </a:solidFill>
              </a:rPr>
              <a:t>vol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create local volume lv-1 with label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 volume create lv-1 --label mode=dev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2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Advanced techniques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Volumes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Networking</a:t>
            </a:r>
          </a:p>
          <a:p>
            <a:pPr>
              <a:lnSpc>
                <a:spcPct val="100000"/>
              </a:lnSpc>
            </a:pPr>
            <a:r>
              <a:rPr lang="en-US" dirty="0"/>
              <a:t>Distributed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Linking Methods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Docker</a:t>
            </a:r>
            <a:r>
              <a:rPr lang="en-US" dirty="0"/>
              <a:t> Compose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Docker</a:t>
            </a:r>
            <a:r>
              <a:rPr lang="en-US" dirty="0"/>
              <a:t> Hosts in Cluster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Components and Principles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Swarm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Display detailed information on one or more volumes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inspect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volume inspect [options] volume [volume]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show details about volume test-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vol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 volume inspect test-</a:t>
            </a:r>
            <a:r>
              <a:rPr lang="en-US" sz="2800" dirty="0" err="1" smtClean="0">
                <a:solidFill>
                  <a:schemeClr val="tx1"/>
                </a:solidFill>
              </a:rPr>
              <a:t>vol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List volumes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ls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volume ls [options]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list IDs of all volumes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 volume ls -q 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list all volumes satisfying a filter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 volume ls --filter driver=local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92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Remove all unused volumes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prune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volume prune [options]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remove all unused volumes without asking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 volume prune -f 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remove all volumes satisfying a filter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 volume prune --filter driver=local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64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Remove one or more volumes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</a:t>
            </a:r>
            <a:r>
              <a:rPr lang="en-US" dirty="0" err="1" smtClean="0"/>
              <a:t>rm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docker</a:t>
            </a:r>
            <a:r>
              <a:rPr lang="en-US" sz="2800" dirty="0" smtClean="0"/>
              <a:t> volume </a:t>
            </a:r>
            <a:r>
              <a:rPr lang="en-US" sz="2800" dirty="0" err="1" smtClean="0"/>
              <a:t>rm</a:t>
            </a:r>
            <a:r>
              <a:rPr lang="en-US" sz="2800" dirty="0" smtClean="0"/>
              <a:t> [options] volume [volume]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remove volume test-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vol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 volume </a:t>
            </a:r>
            <a:r>
              <a:rPr lang="en-US" sz="2800" dirty="0" err="1" smtClean="0">
                <a:solidFill>
                  <a:schemeClr val="tx1"/>
                </a:solidFill>
              </a:rPr>
              <a:t>rm</a:t>
            </a:r>
            <a:r>
              <a:rPr lang="en-US" sz="2800" dirty="0" smtClean="0">
                <a:solidFill>
                  <a:schemeClr val="tx1"/>
                </a:solidFill>
              </a:rPr>
              <a:t> test-</a:t>
            </a:r>
            <a:r>
              <a:rPr lang="en-US" sz="2800" dirty="0" err="1" smtClean="0">
                <a:solidFill>
                  <a:schemeClr val="tx1"/>
                </a:solidFill>
              </a:rPr>
              <a:t>vol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304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965976"/>
            <a:ext cx="11125200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4800" dirty="0" smtClean="0"/>
              <a:t>Practice: </a:t>
            </a:r>
            <a:r>
              <a:rPr lang="en-US" sz="4800" dirty="0"/>
              <a:t>Installation. Networks. Volumes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Live Demonstration 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Distributed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6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Applications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7000" y="2026768"/>
            <a:ext cx="28956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" name="Rectangle 5"/>
          <p:cNvSpPr/>
          <p:nvPr/>
        </p:nvSpPr>
        <p:spPr>
          <a:xfrm>
            <a:off x="1919400" y="4296526"/>
            <a:ext cx="2590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Database Layer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1919400" y="3237847"/>
            <a:ext cx="2590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Business Logic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1919400" y="2179168"/>
            <a:ext cx="2590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User Interface</a:t>
            </a:r>
            <a:endParaRPr lang="bg-B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392778" y="5465948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959694" y="1503548"/>
            <a:ext cx="255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Web application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7023212" y="1285220"/>
            <a:ext cx="2895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3" name="Rectangle 12"/>
          <p:cNvSpPr/>
          <p:nvPr/>
        </p:nvSpPr>
        <p:spPr>
          <a:xfrm>
            <a:off x="7175612" y="1447800"/>
            <a:ext cx="25908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User Interface</a:t>
            </a:r>
            <a:endParaRPr lang="bg-BG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471012" y="2044987"/>
            <a:ext cx="1409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7024800" y="3180696"/>
            <a:ext cx="2895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Rectangle 19"/>
          <p:cNvSpPr/>
          <p:nvPr/>
        </p:nvSpPr>
        <p:spPr>
          <a:xfrm>
            <a:off x="7177200" y="3343276"/>
            <a:ext cx="25908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Business Logic</a:t>
            </a:r>
            <a:endParaRPr lang="bg-BG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8472600" y="3940463"/>
            <a:ext cx="1409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</a:t>
            </a:r>
            <a:endParaRPr lang="bg-BG" dirty="0"/>
          </a:p>
        </p:txBody>
      </p:sp>
      <p:sp>
        <p:nvSpPr>
          <p:cNvPr id="22" name="Rectangle 21"/>
          <p:cNvSpPr/>
          <p:nvPr/>
        </p:nvSpPr>
        <p:spPr>
          <a:xfrm>
            <a:off x="7024800" y="5041758"/>
            <a:ext cx="2895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3" name="Rectangle 22"/>
          <p:cNvSpPr/>
          <p:nvPr/>
        </p:nvSpPr>
        <p:spPr>
          <a:xfrm>
            <a:off x="7177200" y="5204338"/>
            <a:ext cx="25908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Database Layer</a:t>
            </a:r>
            <a:endParaRPr lang="bg-BG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8472600" y="5801525"/>
            <a:ext cx="1409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</a:t>
            </a:r>
            <a:endParaRPr lang="bg-BG" dirty="0"/>
          </a:p>
        </p:txBody>
      </p:sp>
      <p:sp>
        <p:nvSpPr>
          <p:cNvPr id="25" name="Left-Right Arrow 24"/>
          <p:cNvSpPr/>
          <p:nvPr/>
        </p:nvSpPr>
        <p:spPr>
          <a:xfrm rot="16200000">
            <a:off x="8052904" y="2627402"/>
            <a:ext cx="762000" cy="4751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6" name="Left-Right Arrow 25"/>
          <p:cNvSpPr/>
          <p:nvPr/>
        </p:nvSpPr>
        <p:spPr>
          <a:xfrm rot="16200000">
            <a:off x="8091600" y="4521360"/>
            <a:ext cx="762000" cy="4751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7" name="Right Brace 26"/>
          <p:cNvSpPr/>
          <p:nvPr/>
        </p:nvSpPr>
        <p:spPr>
          <a:xfrm>
            <a:off x="10133012" y="1285220"/>
            <a:ext cx="457200" cy="505193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TextBox 27"/>
          <p:cNvSpPr txBox="1"/>
          <p:nvPr/>
        </p:nvSpPr>
        <p:spPr>
          <a:xfrm rot="5400000">
            <a:off x="9098158" y="3586397"/>
            <a:ext cx="3886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Containerized application</a:t>
            </a:r>
            <a:endParaRPr lang="bg-BG" sz="2800" dirty="0"/>
          </a:p>
        </p:txBody>
      </p:sp>
      <p:sp>
        <p:nvSpPr>
          <p:cNvPr id="29" name="Right Arrow 28"/>
          <p:cNvSpPr/>
          <p:nvPr/>
        </p:nvSpPr>
        <p:spPr>
          <a:xfrm>
            <a:off x="5348234" y="3523485"/>
            <a:ext cx="1066800" cy="773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71996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3" grpId="0" animBg="1"/>
      <p:bldP spid="18" grpId="0"/>
      <p:bldP spid="19" grpId="0" animBg="1"/>
      <p:bldP spid="20" grpId="0" animBg="1"/>
      <p:bldP spid="21" grpId="0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By name alias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Containers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3212" y="4876800"/>
            <a:ext cx="118477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container run </a:t>
            </a:r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 ... -p 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8080:80 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</a:t>
            </a:r>
            <a:r>
              <a:rPr lang="en-US" sz="34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c-mysql:dob-mysql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  <a:endParaRPr lang="bg-BG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9127352" y="3450013"/>
            <a:ext cx="320519" cy="44052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7705030" y="5938176"/>
            <a:ext cx="3165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Actual linkage / alias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684212" y="4044544"/>
            <a:ext cx="1036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Shared Network (docker0)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1370012" y="1871179"/>
            <a:ext cx="1600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Container</a:t>
            </a:r>
          </a:p>
          <a:p>
            <a:pPr algn="ctr"/>
            <a:r>
              <a:rPr lang="en-US" sz="2800" dirty="0" smtClean="0"/>
              <a:t>#1</a:t>
            </a:r>
            <a:endParaRPr lang="bg-BG" sz="2800" dirty="0"/>
          </a:p>
        </p:txBody>
      </p:sp>
      <p:sp>
        <p:nvSpPr>
          <p:cNvPr id="10" name="Rectangle 9"/>
          <p:cNvSpPr/>
          <p:nvPr/>
        </p:nvSpPr>
        <p:spPr>
          <a:xfrm>
            <a:off x="5484812" y="1871179"/>
            <a:ext cx="1600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Container</a:t>
            </a:r>
          </a:p>
          <a:p>
            <a:pPr algn="ctr"/>
            <a:r>
              <a:rPr lang="en-US" sz="2800" dirty="0" smtClean="0"/>
              <a:t>"c-</a:t>
            </a:r>
            <a:r>
              <a:rPr lang="en-US" sz="2800" dirty="0" err="1" smtClean="0"/>
              <a:t>mysql</a:t>
            </a:r>
            <a:r>
              <a:rPr lang="en-US" sz="2800" dirty="0" smtClean="0"/>
              <a:t>"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8799512" y="1871179"/>
            <a:ext cx="1600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Container</a:t>
            </a:r>
          </a:p>
          <a:p>
            <a:pPr algn="ctr"/>
            <a:r>
              <a:rPr lang="en-US" sz="2800" dirty="0" smtClean="0"/>
              <a:t>"c-</a:t>
            </a:r>
            <a:r>
              <a:rPr lang="en-US" sz="2800" dirty="0" err="1" smtClean="0"/>
              <a:t>php</a:t>
            </a:r>
            <a:r>
              <a:rPr lang="en-US" sz="2800" dirty="0" smtClean="0"/>
              <a:t>"</a:t>
            </a:r>
            <a:endParaRPr lang="bg-BG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139189" y="1936330"/>
            <a:ext cx="1713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dob</a:t>
            </a:r>
            <a:r>
              <a:rPr lang="en-US" sz="2800" dirty="0" smtClean="0"/>
              <a:t>-</a:t>
            </a:r>
            <a:r>
              <a:rPr lang="en-US" sz="2800" dirty="0" err="1" smtClean="0"/>
              <a:t>mysql</a:t>
            </a:r>
            <a:endParaRPr lang="bg-BG" sz="2800" dirty="0"/>
          </a:p>
        </p:txBody>
      </p:sp>
      <p:sp>
        <p:nvSpPr>
          <p:cNvPr id="14" name="Left Arrow 13"/>
          <p:cNvSpPr/>
          <p:nvPr/>
        </p:nvSpPr>
        <p:spPr>
          <a:xfrm>
            <a:off x="7186712" y="2414929"/>
            <a:ext cx="1469823" cy="495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5" name="Up-Down Arrow 14"/>
          <p:cNvSpPr/>
          <p:nvPr/>
        </p:nvSpPr>
        <p:spPr>
          <a:xfrm>
            <a:off x="2017712" y="3429584"/>
            <a:ext cx="304800" cy="5393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Up-Down Arrow 15"/>
          <p:cNvSpPr/>
          <p:nvPr/>
        </p:nvSpPr>
        <p:spPr>
          <a:xfrm>
            <a:off x="6129336" y="3429584"/>
            <a:ext cx="304800" cy="5393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7" name="Up-Down Arrow 16"/>
          <p:cNvSpPr/>
          <p:nvPr/>
        </p:nvSpPr>
        <p:spPr>
          <a:xfrm>
            <a:off x="9447212" y="3412089"/>
            <a:ext cx="304800" cy="5393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9225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Work in an isolated environment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Network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212" y="4876800"/>
            <a:ext cx="1074390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container run </a:t>
            </a:r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 ... -p 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8080:80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--net 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-network </a:t>
            </a:r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  <a:endParaRPr lang="bg-BG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8905952" y="4052414"/>
            <a:ext cx="320519" cy="32004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684212" y="4044544"/>
            <a:ext cx="1036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Shared Network (docker0)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1370012" y="1871179"/>
            <a:ext cx="1600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Container</a:t>
            </a:r>
          </a:p>
          <a:p>
            <a:pPr algn="ctr"/>
            <a:r>
              <a:rPr lang="en-US" sz="2800" dirty="0" smtClean="0"/>
              <a:t>#1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5484812" y="1871179"/>
            <a:ext cx="1600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smtClean="0"/>
              <a:t>dob</a:t>
            </a:r>
            <a:r>
              <a:rPr lang="en-US" dirty="0" smtClean="0"/>
              <a:t>-</a:t>
            </a:r>
            <a:r>
              <a:rPr lang="en-US" dirty="0" err="1" smtClean="0"/>
              <a:t>mysql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8799512" y="1871179"/>
            <a:ext cx="1600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smtClean="0"/>
              <a:t>dob</a:t>
            </a:r>
            <a:r>
              <a:rPr lang="en-US" dirty="0" smtClean="0"/>
              <a:t>-</a:t>
            </a:r>
            <a:r>
              <a:rPr lang="en-US" dirty="0" err="1" smtClean="0"/>
              <a:t>php</a:t>
            </a:r>
            <a:endParaRPr lang="bg-BG" dirty="0"/>
          </a:p>
        </p:txBody>
      </p:sp>
      <p:sp>
        <p:nvSpPr>
          <p:cNvPr id="13" name="Up-Down Arrow 12"/>
          <p:cNvSpPr/>
          <p:nvPr/>
        </p:nvSpPr>
        <p:spPr>
          <a:xfrm>
            <a:off x="2017712" y="3429584"/>
            <a:ext cx="304800" cy="5393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Rectangle 15"/>
          <p:cNvSpPr/>
          <p:nvPr/>
        </p:nvSpPr>
        <p:spPr>
          <a:xfrm>
            <a:off x="7673974" y="1416732"/>
            <a:ext cx="5334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dob</a:t>
            </a:r>
            <a:r>
              <a:rPr lang="en-US" sz="2800" dirty="0" smtClean="0"/>
              <a:t>-network</a:t>
            </a:r>
            <a:endParaRPr lang="bg-BG" sz="2800" dirty="0"/>
          </a:p>
        </p:txBody>
      </p:sp>
      <p:sp>
        <p:nvSpPr>
          <p:cNvPr id="17" name="Up-Down Arrow 16"/>
          <p:cNvSpPr/>
          <p:nvPr/>
        </p:nvSpPr>
        <p:spPr>
          <a:xfrm rot="16200000">
            <a:off x="8348306" y="2328160"/>
            <a:ext cx="304800" cy="5393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Up-Down Arrow 17"/>
          <p:cNvSpPr/>
          <p:nvPr/>
        </p:nvSpPr>
        <p:spPr>
          <a:xfrm rot="16200000">
            <a:off x="7222768" y="2325407"/>
            <a:ext cx="304800" cy="5393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9" name="TextBox 18"/>
          <p:cNvSpPr txBox="1"/>
          <p:nvPr/>
        </p:nvSpPr>
        <p:spPr>
          <a:xfrm>
            <a:off x="6604000" y="5936647"/>
            <a:ext cx="4976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Attached to the isolated network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19853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6" grpId="0" animBg="1"/>
      <p:bldP spid="17" grpId="0" animBg="1"/>
      <p:bldP spid="18" grpId="0" animBg="1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err="1"/>
              <a:t>Docker</a:t>
            </a:r>
            <a:r>
              <a:rPr lang="en-US" dirty="0"/>
              <a:t> Compose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a Question?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5613" y="250567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sli.do</a:t>
            </a:r>
            <a:endParaRPr lang="bg-BG" sz="6600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613" y="357247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#</a:t>
            </a:r>
            <a:r>
              <a:rPr lang="en-US" sz="6600" b="1" dirty="0" smtClean="0"/>
              <a:t>SU-DOB-M3</a:t>
            </a:r>
            <a:endParaRPr lang="bg-BG" sz="6600" b="1" dirty="0"/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Define </a:t>
            </a:r>
            <a:r>
              <a:rPr lang="en-US" dirty="0"/>
              <a:t>and </a:t>
            </a:r>
            <a:r>
              <a:rPr lang="en-US" dirty="0" smtClean="0"/>
              <a:t>run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multi-container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applications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Multiple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isolated environments </a:t>
            </a:r>
            <a:r>
              <a:rPr lang="en-US" dirty="0" smtClean="0"/>
              <a:t>on a single host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Preserve volume data </a:t>
            </a:r>
            <a:r>
              <a:rPr lang="en-US" dirty="0" smtClean="0"/>
              <a:t>when containers are created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Only recreate containers that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have changes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Supports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variables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cases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Development environments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Automated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ingle host deployments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Compose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9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1989" y="1151121"/>
            <a:ext cx="7120023" cy="5570355"/>
          </a:xfrm>
          <a:ln w="19050">
            <a:solidFill>
              <a:schemeClr val="accent1"/>
            </a:solidFill>
          </a:ln>
        </p:spPr>
        <p:txBody>
          <a:bodyPr numCol="1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version: "2.1"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services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com-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build: ./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ports: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- 8080:80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volumes: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- "${PROJECT_ROOT}:/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/www/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html:ro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networks: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- com-network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com-network: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7812" y="1447801"/>
            <a:ext cx="5105401" cy="13715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vert="horz" lIns="108000" tIns="36000" rIns="108000" bIns="36000" numCol="1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PROJECT_ROOT=/home/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/w4-2-com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DB_ROOT_PASSWORD=12345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6612" y="4343400"/>
            <a:ext cx="2286000" cy="381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8" name="Straight Arrow Connector 7"/>
          <p:cNvCxnSpPr>
            <a:stCxn id="6" idx="0"/>
            <a:endCxn id="5" idx="1"/>
          </p:cNvCxnSpPr>
          <p:nvPr/>
        </p:nvCxnSpPr>
        <p:spPr>
          <a:xfrm flipV="1">
            <a:off x="5789612" y="2133601"/>
            <a:ext cx="838200" cy="22097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1824" y="6302316"/>
            <a:ext cx="2397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docker-compose.yml</a:t>
            </a:r>
            <a:endParaRPr lang="bg-BG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96988" y="2419290"/>
            <a:ext cx="639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env</a:t>
            </a:r>
            <a:endParaRPr lang="bg-BG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2360612" y="1151121"/>
            <a:ext cx="152400" cy="44907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Left Brace 11"/>
          <p:cNvSpPr/>
          <p:nvPr/>
        </p:nvSpPr>
        <p:spPr>
          <a:xfrm>
            <a:off x="2327189" y="1684521"/>
            <a:ext cx="195901" cy="410667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Left Brace 12"/>
          <p:cNvSpPr/>
          <p:nvPr/>
        </p:nvSpPr>
        <p:spPr>
          <a:xfrm>
            <a:off x="2327189" y="5853237"/>
            <a:ext cx="185823" cy="67176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70667" y="1189960"/>
            <a:ext cx="194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/>
              <a:t>Version (up to 3.2)</a:t>
            </a:r>
            <a:endParaRPr lang="bg-BG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70667" y="3553194"/>
            <a:ext cx="196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/>
              <a:t>Services Definition</a:t>
            </a:r>
            <a:endParaRPr lang="bg-BG" sz="1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0812" y="6004453"/>
            <a:ext cx="211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Networks Definition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311846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 animBg="1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Build or rebuild services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-compose build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build [options] [--build-</a:t>
            </a:r>
            <a:r>
              <a:rPr lang="en-US" sz="2800" dirty="0" err="1"/>
              <a:t>arg</a:t>
            </a:r>
            <a:r>
              <a:rPr lang="en-US" sz="2800" dirty="0"/>
              <a:t> key=val...] [SERVICE...]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rebuild all services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-compose build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rebuild particular service with no-cache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-compose build --no-</a:t>
            </a:r>
            <a:r>
              <a:rPr lang="en-US" sz="2800" dirty="0" err="1" smtClean="0">
                <a:solidFill>
                  <a:schemeClr val="tx1"/>
                </a:solidFill>
              </a:rPr>
              <a:t>chache</a:t>
            </a:r>
            <a:r>
              <a:rPr lang="en-US" sz="2800" dirty="0" smtClean="0">
                <a:solidFill>
                  <a:schemeClr val="tx1"/>
                </a:solidFill>
              </a:rPr>
              <a:t> my-</a:t>
            </a:r>
            <a:r>
              <a:rPr lang="en-US" sz="2800" dirty="0" err="1" smtClean="0">
                <a:solidFill>
                  <a:schemeClr val="tx1"/>
                </a:solidFill>
              </a:rPr>
              <a:t>php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39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Stop containers and remove everything created by up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-compose down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down [options]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remove everything including all images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-compose down --</a:t>
            </a:r>
            <a:r>
              <a:rPr lang="en-US" sz="2800" dirty="0" err="1" smtClean="0">
                <a:solidFill>
                  <a:schemeClr val="tx1"/>
                </a:solidFill>
              </a:rPr>
              <a:t>rmi</a:t>
            </a:r>
            <a:r>
              <a:rPr lang="en-US" sz="2800" dirty="0" smtClean="0">
                <a:solidFill>
                  <a:schemeClr val="tx1"/>
                </a:solidFill>
              </a:rPr>
              <a:t> all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remove declared named volumes and anonymous volumes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-compose down --volumes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56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View output from containers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-compose logs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logs [options] [SERVICE...]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view logs for all containers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-compose logs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follow the log for com-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service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-compose logs -f com-</a:t>
            </a:r>
            <a:r>
              <a:rPr lang="en-US" sz="2800" dirty="0" err="1" smtClean="0">
                <a:solidFill>
                  <a:schemeClr val="tx1"/>
                </a:solidFill>
              </a:rPr>
              <a:t>php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17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List containers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-compose </a:t>
            </a:r>
            <a:r>
              <a:rPr lang="en-US" dirty="0" err="1" smtClean="0"/>
              <a:t>ps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ps</a:t>
            </a:r>
            <a:r>
              <a:rPr lang="en-US" sz="2800" dirty="0" smtClean="0"/>
              <a:t> [options</a:t>
            </a:r>
            <a:r>
              <a:rPr lang="en-US" sz="2800" dirty="0"/>
              <a:t>] [SERVICE...]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list running containers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-compose </a:t>
            </a:r>
            <a:r>
              <a:rPr lang="en-US" sz="2800" dirty="0" err="1" smtClean="0">
                <a:solidFill>
                  <a:schemeClr val="tx1"/>
                </a:solidFill>
              </a:rPr>
              <a:t>ps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display ID for a particular container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-compose </a:t>
            </a:r>
            <a:r>
              <a:rPr lang="en-US" sz="2800" dirty="0" err="1" smtClean="0">
                <a:solidFill>
                  <a:schemeClr val="tx1"/>
                </a:solidFill>
              </a:rPr>
              <a:t>ps</a:t>
            </a:r>
            <a:r>
              <a:rPr lang="en-US" sz="2800" dirty="0" smtClean="0">
                <a:solidFill>
                  <a:schemeClr val="tx1"/>
                </a:solidFill>
              </a:rPr>
              <a:t> -q com-</a:t>
            </a:r>
            <a:r>
              <a:rPr lang="en-US" sz="2800" dirty="0" err="1" smtClean="0">
                <a:solidFill>
                  <a:schemeClr val="tx1"/>
                </a:solidFill>
              </a:rPr>
              <a:t>php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5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Start existing containers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-compose start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start </a:t>
            </a:r>
            <a:r>
              <a:rPr lang="en-US" sz="2800" dirty="0"/>
              <a:t>[SERVICE...]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start all containers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-compose start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start particular container / service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-compose start com-</a:t>
            </a:r>
            <a:r>
              <a:rPr lang="en-US" sz="2800" dirty="0" err="1" smtClean="0">
                <a:solidFill>
                  <a:schemeClr val="tx1"/>
                </a:solidFill>
              </a:rPr>
              <a:t>php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7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Stop running containers without removing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-compose stop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stop [options] [SERVICE</a:t>
            </a:r>
            <a:r>
              <a:rPr lang="en-US" sz="2800" dirty="0"/>
              <a:t>...]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stop all containers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-compose stop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stop particular container / service with timeout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-compose stop -t 20 com-</a:t>
            </a:r>
            <a:r>
              <a:rPr lang="en-US" sz="2800" dirty="0" err="1" smtClean="0">
                <a:solidFill>
                  <a:schemeClr val="tx1"/>
                </a:solidFill>
              </a:rPr>
              <a:t>php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4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Remove stopped service containers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-compose </a:t>
            </a:r>
            <a:r>
              <a:rPr lang="en-US" dirty="0" err="1" smtClean="0"/>
              <a:t>rm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rm</a:t>
            </a:r>
            <a:r>
              <a:rPr lang="en-US" sz="2800" dirty="0" smtClean="0"/>
              <a:t> [options] [SERVICE</a:t>
            </a:r>
            <a:r>
              <a:rPr lang="en-US" sz="2800" dirty="0"/>
              <a:t>...]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remove all stopped containers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-compose </a:t>
            </a:r>
            <a:r>
              <a:rPr lang="en-US" sz="2800" dirty="0" err="1" smtClean="0">
                <a:solidFill>
                  <a:schemeClr val="tx1"/>
                </a:solidFill>
              </a:rPr>
              <a:t>rm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stop all containers and remove them without asking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-compose </a:t>
            </a:r>
            <a:r>
              <a:rPr lang="en-US" sz="2800" dirty="0" err="1" smtClean="0">
                <a:solidFill>
                  <a:schemeClr val="tx1"/>
                </a:solidFill>
              </a:rPr>
              <a:t>rm</a:t>
            </a:r>
            <a:r>
              <a:rPr lang="en-US" sz="2800" dirty="0" smtClean="0">
                <a:solidFill>
                  <a:schemeClr val="tx1"/>
                </a:solidFill>
              </a:rPr>
              <a:t> -s -f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3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Build, </a:t>
            </a:r>
            <a:r>
              <a:rPr lang="en-US" dirty="0"/>
              <a:t>(</a:t>
            </a:r>
            <a:r>
              <a:rPr lang="en-US" dirty="0" smtClean="0"/>
              <a:t>re)create, start, </a:t>
            </a:r>
            <a:r>
              <a:rPr lang="en-US" dirty="0"/>
              <a:t>and </a:t>
            </a:r>
            <a:r>
              <a:rPr lang="en-US" dirty="0" smtClean="0"/>
              <a:t>attach </a:t>
            </a:r>
            <a:r>
              <a:rPr lang="en-US" dirty="0"/>
              <a:t>to containers for a service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-compose up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up [options] [--scale SERVICE=NUM...] [SERVICE...]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start all containers and aggregate the output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-compose up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# start all containers in a daemon mode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docker</a:t>
            </a:r>
            <a:r>
              <a:rPr lang="en-US" sz="2800" dirty="0" smtClean="0">
                <a:solidFill>
                  <a:schemeClr val="tx1"/>
                </a:solidFill>
              </a:rPr>
              <a:t>-compose up -d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2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Environment Setup M2 / M</a:t>
            </a:r>
            <a:r>
              <a:rPr lang="en-US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30038" y="3597910"/>
            <a:ext cx="2851417" cy="55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Docker</a:t>
            </a:r>
            <a:endParaRPr lang="bg-BG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2033992" y="2667000"/>
            <a:ext cx="84444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C1</a:t>
            </a:r>
            <a:endParaRPr lang="bg-BG" b="1" dirty="0"/>
          </a:p>
        </p:txBody>
      </p:sp>
      <p:sp>
        <p:nvSpPr>
          <p:cNvPr id="20" name="Rectangle 19"/>
          <p:cNvSpPr/>
          <p:nvPr/>
        </p:nvSpPr>
        <p:spPr>
          <a:xfrm>
            <a:off x="2022230" y="4322210"/>
            <a:ext cx="285922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Host OS</a:t>
            </a:r>
          </a:p>
          <a:p>
            <a:pPr algn="ctr"/>
            <a:r>
              <a:rPr lang="en-US" sz="2000" b="1" dirty="0" smtClean="0"/>
              <a:t>(Win, Linux, Mac)</a:t>
            </a:r>
            <a:endParaRPr lang="bg-BG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3036296" y="2667000"/>
            <a:ext cx="84444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C2</a:t>
            </a:r>
            <a:endParaRPr lang="bg-BG" b="1" dirty="0"/>
          </a:p>
        </p:txBody>
      </p:sp>
      <p:sp>
        <p:nvSpPr>
          <p:cNvPr id="22" name="Rectangle 21"/>
          <p:cNvSpPr/>
          <p:nvPr/>
        </p:nvSpPr>
        <p:spPr>
          <a:xfrm>
            <a:off x="4037012" y="2667000"/>
            <a:ext cx="84444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…</a:t>
            </a:r>
            <a:endParaRPr lang="bg-BG" b="1" dirty="0"/>
          </a:p>
        </p:txBody>
      </p:sp>
      <p:sp>
        <p:nvSpPr>
          <p:cNvPr id="23" name="Rectangle 22"/>
          <p:cNvSpPr/>
          <p:nvPr/>
        </p:nvSpPr>
        <p:spPr>
          <a:xfrm>
            <a:off x="5843992" y="3597910"/>
            <a:ext cx="3970308" cy="55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VirtualBox</a:t>
            </a:r>
            <a:endParaRPr lang="en-US" sz="2000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847946" y="1921510"/>
            <a:ext cx="1219200" cy="1507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 smtClean="0"/>
              <a:t>VM1</a:t>
            </a:r>
            <a:endParaRPr lang="bg-BG" b="1" dirty="0"/>
          </a:p>
        </p:txBody>
      </p:sp>
      <p:sp>
        <p:nvSpPr>
          <p:cNvPr id="25" name="Rectangle 24"/>
          <p:cNvSpPr/>
          <p:nvPr/>
        </p:nvSpPr>
        <p:spPr>
          <a:xfrm>
            <a:off x="5836184" y="4322210"/>
            <a:ext cx="397811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Host OS</a:t>
            </a:r>
          </a:p>
          <a:p>
            <a:pPr algn="ctr"/>
            <a:r>
              <a:rPr lang="en-US" sz="2000" b="1" dirty="0" smtClean="0"/>
              <a:t>(Win, Linux, Mac)</a:t>
            </a:r>
            <a:endParaRPr lang="bg-BG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5924146" y="3064510"/>
            <a:ext cx="1066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CentOS</a:t>
            </a:r>
            <a:endParaRPr lang="bg-BG" sz="1200" b="1" dirty="0"/>
          </a:p>
        </p:txBody>
      </p:sp>
      <p:sp>
        <p:nvSpPr>
          <p:cNvPr id="28" name="Rectangle 27"/>
          <p:cNvSpPr/>
          <p:nvPr/>
        </p:nvSpPr>
        <p:spPr>
          <a:xfrm>
            <a:off x="5924146" y="2696210"/>
            <a:ext cx="1066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Docker</a:t>
            </a:r>
            <a:endParaRPr lang="bg-BG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5924146" y="2330392"/>
            <a:ext cx="304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C1</a:t>
            </a:r>
            <a:endParaRPr lang="bg-BG" sz="900" b="1" dirty="0"/>
          </a:p>
        </p:txBody>
      </p:sp>
      <p:sp>
        <p:nvSpPr>
          <p:cNvPr id="30" name="Rectangle 29"/>
          <p:cNvSpPr/>
          <p:nvPr/>
        </p:nvSpPr>
        <p:spPr>
          <a:xfrm>
            <a:off x="6305146" y="2330392"/>
            <a:ext cx="304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C2</a:t>
            </a:r>
            <a:endParaRPr lang="bg-BG" sz="900" b="1" dirty="0"/>
          </a:p>
        </p:txBody>
      </p:sp>
      <p:sp>
        <p:nvSpPr>
          <p:cNvPr id="31" name="Rectangle 30"/>
          <p:cNvSpPr/>
          <p:nvPr/>
        </p:nvSpPr>
        <p:spPr>
          <a:xfrm>
            <a:off x="6686146" y="2325820"/>
            <a:ext cx="304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…</a:t>
            </a:r>
            <a:endParaRPr lang="bg-BG" sz="900" b="1" dirty="0"/>
          </a:p>
        </p:txBody>
      </p:sp>
      <p:sp>
        <p:nvSpPr>
          <p:cNvPr id="33" name="Rectangle 32"/>
          <p:cNvSpPr/>
          <p:nvPr/>
        </p:nvSpPr>
        <p:spPr>
          <a:xfrm>
            <a:off x="7219546" y="1921510"/>
            <a:ext cx="1219200" cy="1507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 smtClean="0"/>
              <a:t>VM2</a:t>
            </a:r>
            <a:endParaRPr lang="bg-BG" b="1" dirty="0"/>
          </a:p>
        </p:txBody>
      </p:sp>
      <p:sp>
        <p:nvSpPr>
          <p:cNvPr id="34" name="Rectangle 33"/>
          <p:cNvSpPr/>
          <p:nvPr/>
        </p:nvSpPr>
        <p:spPr>
          <a:xfrm>
            <a:off x="7295746" y="3064510"/>
            <a:ext cx="1066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CentOS</a:t>
            </a:r>
            <a:endParaRPr lang="bg-BG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7295746" y="2696210"/>
            <a:ext cx="1066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Docker</a:t>
            </a:r>
            <a:endParaRPr lang="bg-BG" sz="1200" b="1" dirty="0"/>
          </a:p>
        </p:txBody>
      </p:sp>
      <p:sp>
        <p:nvSpPr>
          <p:cNvPr id="36" name="Rectangle 35"/>
          <p:cNvSpPr/>
          <p:nvPr/>
        </p:nvSpPr>
        <p:spPr>
          <a:xfrm>
            <a:off x="7295746" y="2330392"/>
            <a:ext cx="304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C1</a:t>
            </a:r>
            <a:endParaRPr lang="bg-BG" sz="900" b="1" dirty="0"/>
          </a:p>
        </p:txBody>
      </p:sp>
      <p:sp>
        <p:nvSpPr>
          <p:cNvPr id="37" name="Rectangle 36"/>
          <p:cNvSpPr/>
          <p:nvPr/>
        </p:nvSpPr>
        <p:spPr>
          <a:xfrm>
            <a:off x="7676746" y="2330392"/>
            <a:ext cx="304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C2</a:t>
            </a:r>
            <a:endParaRPr lang="bg-BG" sz="900" b="1" dirty="0"/>
          </a:p>
        </p:txBody>
      </p:sp>
      <p:sp>
        <p:nvSpPr>
          <p:cNvPr id="38" name="Rectangle 37"/>
          <p:cNvSpPr/>
          <p:nvPr/>
        </p:nvSpPr>
        <p:spPr>
          <a:xfrm>
            <a:off x="8057746" y="2325820"/>
            <a:ext cx="304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…</a:t>
            </a:r>
            <a:endParaRPr lang="bg-BG" sz="900" b="1" dirty="0"/>
          </a:p>
        </p:txBody>
      </p:sp>
      <p:sp>
        <p:nvSpPr>
          <p:cNvPr id="39" name="Rectangle 38"/>
          <p:cNvSpPr/>
          <p:nvPr/>
        </p:nvSpPr>
        <p:spPr>
          <a:xfrm>
            <a:off x="8595100" y="1921510"/>
            <a:ext cx="1219200" cy="1507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 smtClean="0"/>
              <a:t>…</a:t>
            </a:r>
            <a:endParaRPr lang="bg-BG" b="1" dirty="0"/>
          </a:p>
        </p:txBody>
      </p:sp>
      <p:sp>
        <p:nvSpPr>
          <p:cNvPr id="40" name="Rectangle 39"/>
          <p:cNvSpPr/>
          <p:nvPr/>
        </p:nvSpPr>
        <p:spPr>
          <a:xfrm>
            <a:off x="8671300" y="3064510"/>
            <a:ext cx="1066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CentOS</a:t>
            </a:r>
            <a:endParaRPr lang="bg-BG" sz="1200" b="1" dirty="0"/>
          </a:p>
        </p:txBody>
      </p:sp>
      <p:sp>
        <p:nvSpPr>
          <p:cNvPr id="41" name="Rectangle 40"/>
          <p:cNvSpPr/>
          <p:nvPr/>
        </p:nvSpPr>
        <p:spPr>
          <a:xfrm>
            <a:off x="8671300" y="2696210"/>
            <a:ext cx="1066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Docker</a:t>
            </a:r>
            <a:endParaRPr lang="bg-BG" sz="1200" b="1" dirty="0"/>
          </a:p>
        </p:txBody>
      </p:sp>
      <p:sp>
        <p:nvSpPr>
          <p:cNvPr id="42" name="Rectangle 41"/>
          <p:cNvSpPr/>
          <p:nvPr/>
        </p:nvSpPr>
        <p:spPr>
          <a:xfrm>
            <a:off x="8671300" y="2330392"/>
            <a:ext cx="304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C1</a:t>
            </a:r>
            <a:endParaRPr lang="bg-BG" sz="900" b="1" dirty="0"/>
          </a:p>
        </p:txBody>
      </p:sp>
      <p:sp>
        <p:nvSpPr>
          <p:cNvPr id="43" name="Rectangle 42"/>
          <p:cNvSpPr/>
          <p:nvPr/>
        </p:nvSpPr>
        <p:spPr>
          <a:xfrm>
            <a:off x="9052300" y="2330392"/>
            <a:ext cx="304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C2</a:t>
            </a:r>
            <a:endParaRPr lang="bg-BG" sz="900" b="1" dirty="0"/>
          </a:p>
        </p:txBody>
      </p:sp>
      <p:sp>
        <p:nvSpPr>
          <p:cNvPr id="44" name="Rectangle 43"/>
          <p:cNvSpPr/>
          <p:nvPr/>
        </p:nvSpPr>
        <p:spPr>
          <a:xfrm>
            <a:off x="9433300" y="2325820"/>
            <a:ext cx="304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…</a:t>
            </a:r>
            <a:endParaRPr lang="bg-BG" sz="900" b="1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3210489" y="3881968"/>
            <a:ext cx="457200" cy="314131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ight Brace 44"/>
          <p:cNvSpPr/>
          <p:nvPr/>
        </p:nvSpPr>
        <p:spPr>
          <a:xfrm rot="5400000">
            <a:off x="7593966" y="3312446"/>
            <a:ext cx="457200" cy="428035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2557277" y="5821039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Module #2</a:t>
            </a:r>
            <a:endParaRPr lang="bg-BG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6338994" y="5824412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Modules #2 and #3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20467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8" grpId="0" animBg="1"/>
      <p:bldP spid="45" grpId="0" animBg="1"/>
      <p:bldP spid="9" grpId="0"/>
      <p:bldP spid="4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965976"/>
            <a:ext cx="11125200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Practice: </a:t>
            </a:r>
            <a:r>
              <a:rPr lang="en-US" dirty="0"/>
              <a:t>Distributed Apps. Compose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Live Demonstration 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err="1"/>
              <a:t>Docker</a:t>
            </a:r>
            <a:r>
              <a:rPr lang="en-US" dirty="0"/>
              <a:t> Swarm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engines joined</a:t>
            </a:r>
            <a:r>
              <a:rPr lang="en-US" b="1" dirty="0" smtClean="0"/>
              <a:t> </a:t>
            </a:r>
            <a:r>
              <a:rPr lang="en-US" dirty="0" smtClean="0"/>
              <a:t>in a cluster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Commands are executed by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swarm</a:t>
            </a:r>
            <a:r>
              <a:rPr lang="en-US" b="1" dirty="0" smtClean="0"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manager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There could be more than one manager, but only one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Leader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Nodes that are not managers are called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workers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Both</a:t>
            </a:r>
            <a:r>
              <a:rPr lang="en-US" dirty="0" smtClean="0">
                <a:cs typeface="Consolas" panose="020B0609020204030204" pitchFamily="49" charset="0"/>
              </a:rPr>
              <a:t> managers and workers are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running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containers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There are different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strategies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to run containers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Nodes can be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physical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virtual</a:t>
            </a:r>
          </a:p>
          <a:p>
            <a:pPr>
              <a:lnSpc>
                <a:spcPct val="100000"/>
              </a:lnSpc>
            </a:pPr>
            <a:endParaRPr lang="en-US" dirty="0" smtClean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Swarm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4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 *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74" y="1257300"/>
            <a:ext cx="10058400" cy="4716697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041256" y="6324947"/>
            <a:ext cx="803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 https://docs.docker.com/engine/swarm/how-swarm-mode-works/nodes/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5725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Initialize cluster</a:t>
            </a:r>
          </a:p>
          <a:p>
            <a:pPr lvl="1">
              <a:lnSpc>
                <a:spcPct val="100000"/>
              </a:lnSpc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swarm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Join to a cluster</a:t>
            </a:r>
          </a:p>
          <a:p>
            <a:pPr lvl="1">
              <a:lnSpc>
                <a:spcPct val="100000"/>
              </a:lnSpc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swarm join</a:t>
            </a:r>
          </a:p>
          <a:p>
            <a:pPr lvl="1">
              <a:lnSpc>
                <a:spcPct val="100000"/>
              </a:lnSpc>
            </a:pPr>
            <a:endParaRPr lang="en-US" dirty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Leave a cluster</a:t>
            </a:r>
          </a:p>
          <a:p>
            <a:pPr lvl="1">
              <a:lnSpc>
                <a:spcPct val="100000"/>
              </a:lnSpc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swarm leave</a:t>
            </a:r>
          </a:p>
          <a:p>
            <a:pPr>
              <a:lnSpc>
                <a:spcPct val="100000"/>
              </a:lnSpc>
            </a:pPr>
            <a:endParaRPr lang="en-US" dirty="0" smtClean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simple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err="1"/>
              <a:t>Docker</a:t>
            </a:r>
            <a:r>
              <a:rPr lang="en-US" dirty="0"/>
              <a:t> Swarm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/>
              <a:t>Deployment options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2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Cloud (Azure, AWS, …)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On-premise - VM, Bare-metal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Deployment Strategy (</a:t>
            </a:r>
            <a:r>
              <a:rPr lang="en-US" dirty="0" err="1" smtClean="0"/>
              <a:t>on-premise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docker</a:t>
            </a:r>
            <a:r>
              <a:rPr lang="en-US" dirty="0" smtClean="0"/>
              <a:t>-machine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Vagrant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267200" y="4524375"/>
            <a:ext cx="219075" cy="4953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ight Brace 6"/>
          <p:cNvSpPr/>
          <p:nvPr/>
        </p:nvSpPr>
        <p:spPr>
          <a:xfrm>
            <a:off x="4267199" y="5219700"/>
            <a:ext cx="219075" cy="4953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4749013" y="4510415"/>
            <a:ext cx="2496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Today’s practice</a:t>
            </a:r>
            <a:endParaRPr lang="bg-B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749013" y="5219700"/>
            <a:ext cx="4728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Additional practice instructions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01726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Stacks and Compose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/>
              <a:t>Deployment automation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6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Tasks are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units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work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distributed to nodes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Service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application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deployed on swarm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fact service is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definition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tasks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execute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Replicated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global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services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distribution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model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Stacks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groups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interrelated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services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Stacks are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deployed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-compose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Tasks, Services, and Stacks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96665" y="1819274"/>
            <a:ext cx="16383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Stack</a:t>
            </a:r>
            <a:endParaRPr lang="bg-BG" sz="2800" dirty="0"/>
          </a:p>
        </p:txBody>
      </p:sp>
      <p:sp>
        <p:nvSpPr>
          <p:cNvPr id="6" name="Rectangle 5"/>
          <p:cNvSpPr/>
          <p:nvPr/>
        </p:nvSpPr>
        <p:spPr>
          <a:xfrm>
            <a:off x="8639175" y="3898900"/>
            <a:ext cx="16383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Service 1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10396665" y="3898900"/>
            <a:ext cx="16383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Service 2</a:t>
            </a:r>
            <a:endParaRPr lang="bg-BG" sz="2800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9458325" y="2562224"/>
            <a:ext cx="1757490" cy="1336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1215815" y="2562224"/>
            <a:ext cx="0" cy="1336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881685" y="5728074"/>
            <a:ext cx="16383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1-1</a:t>
            </a:r>
            <a:endParaRPr lang="bg-BG" sz="2800" dirty="0"/>
          </a:p>
        </p:txBody>
      </p:sp>
      <p:sp>
        <p:nvSpPr>
          <p:cNvPr id="17" name="Rectangle 16"/>
          <p:cNvSpPr/>
          <p:nvPr/>
        </p:nvSpPr>
        <p:spPr>
          <a:xfrm>
            <a:off x="8639175" y="5728074"/>
            <a:ext cx="16383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Task1-2</a:t>
            </a:r>
            <a:endParaRPr lang="bg-BG" sz="2800" dirty="0"/>
          </a:p>
        </p:txBody>
      </p:sp>
      <p:sp>
        <p:nvSpPr>
          <p:cNvPr id="18" name="Rectangle 17"/>
          <p:cNvSpPr/>
          <p:nvPr/>
        </p:nvSpPr>
        <p:spPr>
          <a:xfrm>
            <a:off x="10396665" y="5728074"/>
            <a:ext cx="16383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2-1</a:t>
            </a:r>
            <a:endParaRPr lang="bg-BG" sz="2800" dirty="0"/>
          </a:p>
        </p:txBody>
      </p:sp>
      <p:cxnSp>
        <p:nvCxnSpPr>
          <p:cNvPr id="20" name="Straight Arrow Connector 19"/>
          <p:cNvCxnSpPr>
            <a:stCxn id="6" idx="2"/>
            <a:endCxn id="17" idx="0"/>
          </p:cNvCxnSpPr>
          <p:nvPr/>
        </p:nvCxnSpPr>
        <p:spPr>
          <a:xfrm>
            <a:off x="9458325" y="4641850"/>
            <a:ext cx="0" cy="10862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6" idx="0"/>
          </p:cNvCxnSpPr>
          <p:nvPr/>
        </p:nvCxnSpPr>
        <p:spPr>
          <a:xfrm flipH="1">
            <a:off x="7700835" y="4641850"/>
            <a:ext cx="1757490" cy="10862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8" idx="0"/>
          </p:cNvCxnSpPr>
          <p:nvPr/>
        </p:nvCxnSpPr>
        <p:spPr>
          <a:xfrm>
            <a:off x="11215815" y="4641850"/>
            <a:ext cx="0" cy="10862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92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16" grpId="0" animBg="1"/>
      <p:bldP spid="17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Containers, Tasks, and Services *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73" y="1151121"/>
            <a:ext cx="7318339" cy="5049654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1989287" y="6324947"/>
            <a:ext cx="823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 https://docs.docker.com/engine/swarm/how-swarm-mode-works/services/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23861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Quick Recap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719034"/>
          </a:xfrm>
        </p:spPr>
        <p:txBody>
          <a:bodyPr/>
          <a:lstStyle/>
          <a:p>
            <a:r>
              <a:rPr lang="en-US" dirty="0" smtClean="0"/>
              <a:t>DOB Week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Replicated and Global Services 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89287" y="6324947"/>
            <a:ext cx="823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 https://docs.docker.com/engine/swarm/how-swarm-mode-works/services/</a:t>
            </a:r>
            <a:endParaRPr lang="bg-BG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622" y="1057275"/>
            <a:ext cx="7107238" cy="5076599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29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65976"/>
            <a:ext cx="9832319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4800" dirty="0" smtClean="0"/>
              <a:t>Practice: </a:t>
            </a:r>
            <a:r>
              <a:rPr lang="en-US" sz="4800" dirty="0"/>
              <a:t>Swarm, Services and Stacks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Live Demonstration 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err="1" smtClean="0"/>
              <a:t>Docker</a:t>
            </a:r>
            <a:r>
              <a:rPr lang="en-US" sz="2800" dirty="0" smtClean="0"/>
              <a:t> Client installation 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docs.docker.com/engine/installation/linux/docker-ce/binaries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800" dirty="0" err="1" smtClean="0"/>
              <a:t>Docker</a:t>
            </a:r>
            <a:r>
              <a:rPr lang="en-US" sz="2800" dirty="0" smtClean="0"/>
              <a:t> Machine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docs.docker.com/machine</a:t>
            </a:r>
            <a:r>
              <a:rPr lang="en-US" sz="2400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en-US" sz="2800" dirty="0" err="1" smtClean="0"/>
              <a:t>Docker</a:t>
            </a:r>
            <a:r>
              <a:rPr lang="en-US" sz="2800" dirty="0" smtClean="0"/>
              <a:t> Compose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docs.docker.com/compose</a:t>
            </a:r>
            <a:r>
              <a:rPr lang="en-US" sz="2400" dirty="0"/>
              <a:t> 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800" dirty="0" err="1" smtClean="0"/>
              <a:t>Docker</a:t>
            </a:r>
            <a:r>
              <a:rPr lang="en-US" sz="2800" dirty="0" smtClean="0"/>
              <a:t> Swarm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hlinkClick r:id="rId6"/>
              </a:rPr>
              <a:t>https://docs.docker.com/engine/swarm</a:t>
            </a:r>
            <a:r>
              <a:rPr lang="en-US" sz="2400" dirty="0" smtClean="0">
                <a:hlinkClick r:id="rId6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Networking - i</a:t>
            </a:r>
            <a:r>
              <a:rPr lang="en-US" sz="3000" dirty="0" smtClean="0"/>
              <a:t>nspect</a:t>
            </a:r>
            <a:r>
              <a:rPr lang="en-US" sz="3000" dirty="0"/>
              <a:t>, tune, </a:t>
            </a:r>
            <a:r>
              <a:rPr lang="en-US" sz="3000" dirty="0" smtClean="0"/>
              <a:t>add, </a:t>
            </a:r>
            <a:r>
              <a:rPr lang="en-US" sz="3000" dirty="0"/>
              <a:t>and remove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Volumes - t</a:t>
            </a:r>
            <a:r>
              <a:rPr lang="en-US" dirty="0" smtClean="0"/>
              <a:t>ypes, inspect </a:t>
            </a:r>
            <a:r>
              <a:rPr lang="en-US" dirty="0"/>
              <a:t>and manage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Distributed applications and </a:t>
            </a:r>
            <a:r>
              <a:rPr lang="en-US" sz="3200" dirty="0" err="1" smtClean="0"/>
              <a:t>Docker</a:t>
            </a:r>
            <a:r>
              <a:rPr lang="en-US" sz="3200" dirty="0" smtClean="0"/>
              <a:t> Compose</a:t>
            </a:r>
          </a:p>
          <a:p>
            <a:pPr>
              <a:lnSpc>
                <a:spcPct val="100000"/>
              </a:lnSpc>
            </a:pPr>
            <a:r>
              <a:rPr lang="en-US" sz="3200" dirty="0" err="1" smtClean="0"/>
              <a:t>Docker</a:t>
            </a:r>
            <a:r>
              <a:rPr lang="en-US" sz="3200" dirty="0" smtClean="0"/>
              <a:t> Swarm 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How </a:t>
            </a:r>
            <a:r>
              <a:rPr lang="en-US" sz="3000" dirty="0"/>
              <a:t>it works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Deployment options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Stacks and </a:t>
            </a:r>
            <a:r>
              <a:rPr lang="en-US" sz="3000" dirty="0" smtClean="0"/>
              <a:t>Compose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Containerization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Introduction to </a:t>
            </a:r>
            <a:r>
              <a:rPr lang="en-US" dirty="0" err="1"/>
              <a:t>Docker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err="1"/>
              <a:t>Docker</a:t>
            </a:r>
            <a:r>
              <a:rPr lang="en-US" dirty="0"/>
              <a:t> in Action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Create Our Own Images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DOB Week </a:t>
            </a: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6476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 smtClean="0"/>
              <a:t>Overview and Usage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/>
              <a:t>Three components</a:t>
            </a:r>
          </a:p>
          <a:p>
            <a:pPr lvl="1">
              <a:lnSpc>
                <a:spcPct val="100000"/>
              </a:lnSpc>
            </a:pPr>
            <a:r>
              <a:rPr lang="en-US" b="1" dirty="0" smtClean="0"/>
              <a:t>CNM</a:t>
            </a:r>
          </a:p>
          <a:p>
            <a:pPr lvl="1">
              <a:lnSpc>
                <a:spcPct val="100000"/>
              </a:lnSpc>
            </a:pPr>
            <a:r>
              <a:rPr lang="en-US" b="1" dirty="0" err="1" smtClean="0"/>
              <a:t>Libnetwork</a:t>
            </a:r>
            <a:endParaRPr lang="en-US" b="1" dirty="0" smtClean="0"/>
          </a:p>
          <a:p>
            <a:pPr lvl="1">
              <a:lnSpc>
                <a:spcPct val="100000"/>
              </a:lnSpc>
            </a:pPr>
            <a:r>
              <a:rPr lang="en-US" b="1" dirty="0" smtClean="0"/>
              <a:t>Drivers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b="0" dirty="0"/>
          </a:p>
        </p:txBody>
      </p:sp>
      <p:sp>
        <p:nvSpPr>
          <p:cNvPr id="5" name="Rectangle 4"/>
          <p:cNvSpPr/>
          <p:nvPr/>
        </p:nvSpPr>
        <p:spPr>
          <a:xfrm>
            <a:off x="1522412" y="4419600"/>
            <a:ext cx="2057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CNM</a:t>
            </a:r>
            <a:endParaRPr lang="bg-BG" sz="2800" dirty="0"/>
          </a:p>
        </p:txBody>
      </p:sp>
      <p:sp>
        <p:nvSpPr>
          <p:cNvPr id="6" name="Rectangle 5"/>
          <p:cNvSpPr/>
          <p:nvPr/>
        </p:nvSpPr>
        <p:spPr>
          <a:xfrm>
            <a:off x="4680785" y="4419600"/>
            <a:ext cx="2057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Libnetwork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7839158" y="4419600"/>
            <a:ext cx="2057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Drivers</a:t>
            </a:r>
            <a:endParaRPr lang="bg-BG" sz="2800" dirty="0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3579812" y="5105400"/>
            <a:ext cx="110097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6738185" y="5105400"/>
            <a:ext cx="110097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60462" y="5960972"/>
            <a:ext cx="278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</a:t>
            </a:r>
            <a:r>
              <a:rPr lang="en-US" sz="2000" dirty="0" smtClean="0"/>
              <a:t>Specifications)</a:t>
            </a:r>
            <a:endParaRPr lang="bg-BG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254123" y="5960972"/>
            <a:ext cx="2910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(Networking logic, API, …)</a:t>
            </a:r>
            <a:endParaRPr lang="bg-BG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477208" y="5960972"/>
            <a:ext cx="278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(Bridge, Overlay, …)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02376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b="0" dirty="0"/>
          </a:p>
        </p:txBody>
      </p:sp>
      <p:sp>
        <p:nvSpPr>
          <p:cNvPr id="6" name="Rectangle 5"/>
          <p:cNvSpPr/>
          <p:nvPr/>
        </p:nvSpPr>
        <p:spPr>
          <a:xfrm>
            <a:off x="760412" y="1219200"/>
            <a:ext cx="10668000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Rectangle 7"/>
          <p:cNvSpPr/>
          <p:nvPr/>
        </p:nvSpPr>
        <p:spPr>
          <a:xfrm>
            <a:off x="1583134" y="1600201"/>
            <a:ext cx="2514600" cy="1905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Rectangle 8"/>
          <p:cNvSpPr/>
          <p:nvPr/>
        </p:nvSpPr>
        <p:spPr>
          <a:xfrm>
            <a:off x="2802334" y="16002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CON-1</a:t>
            </a:r>
            <a:endParaRPr lang="bg-BG" sz="2800" dirty="0"/>
          </a:p>
        </p:txBody>
      </p:sp>
      <p:sp>
        <p:nvSpPr>
          <p:cNvPr id="10" name="Rectangle 9"/>
          <p:cNvSpPr/>
          <p:nvPr/>
        </p:nvSpPr>
        <p:spPr>
          <a:xfrm>
            <a:off x="1811734" y="28956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eth0: 172.15.0.2</a:t>
            </a:r>
            <a:endParaRPr lang="bg-BG" sz="2000" dirty="0"/>
          </a:p>
        </p:txBody>
      </p:sp>
      <p:sp>
        <p:nvSpPr>
          <p:cNvPr id="11" name="Rectangle 10"/>
          <p:cNvSpPr/>
          <p:nvPr/>
        </p:nvSpPr>
        <p:spPr>
          <a:xfrm>
            <a:off x="2192734" y="3657602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veth</a:t>
            </a:r>
            <a:endParaRPr lang="bg-BG" sz="2000" dirty="0"/>
          </a:p>
        </p:txBody>
      </p:sp>
      <p:sp>
        <p:nvSpPr>
          <p:cNvPr id="12" name="Rectangle 11"/>
          <p:cNvSpPr/>
          <p:nvPr/>
        </p:nvSpPr>
        <p:spPr>
          <a:xfrm>
            <a:off x="1888728" y="4343401"/>
            <a:ext cx="1903412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docker0</a:t>
            </a:r>
            <a:endParaRPr lang="bg-BG" sz="2000" dirty="0"/>
          </a:p>
        </p:txBody>
      </p:sp>
      <p:sp>
        <p:nvSpPr>
          <p:cNvPr id="13" name="Oval 12"/>
          <p:cNvSpPr/>
          <p:nvPr/>
        </p:nvSpPr>
        <p:spPr>
          <a:xfrm>
            <a:off x="5637212" y="4800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/>
          <p:cNvSpPr/>
          <p:nvPr/>
        </p:nvSpPr>
        <p:spPr>
          <a:xfrm>
            <a:off x="5065712" y="58674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eth0: 192.168.1.2</a:t>
            </a:r>
            <a:endParaRPr lang="bg-BG" sz="2000" dirty="0"/>
          </a:p>
        </p:txBody>
      </p:sp>
      <p:cxnSp>
        <p:nvCxnSpPr>
          <p:cNvPr id="16" name="Straight Connector 15"/>
          <p:cNvCxnSpPr>
            <a:stCxn id="10" idx="2"/>
            <a:endCxn id="11" idx="0"/>
          </p:cNvCxnSpPr>
          <p:nvPr/>
        </p:nvCxnSpPr>
        <p:spPr>
          <a:xfrm>
            <a:off x="2840434" y="3352800"/>
            <a:ext cx="0" cy="304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2"/>
            <a:endCxn id="12" idx="0"/>
          </p:cNvCxnSpPr>
          <p:nvPr/>
        </p:nvCxnSpPr>
        <p:spPr>
          <a:xfrm>
            <a:off x="2840434" y="4114802"/>
            <a:ext cx="0" cy="2285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2"/>
            <a:endCxn id="13" idx="2"/>
          </p:cNvCxnSpPr>
          <p:nvPr/>
        </p:nvCxnSpPr>
        <p:spPr>
          <a:xfrm rot="16200000" flipH="1">
            <a:off x="4086423" y="3707011"/>
            <a:ext cx="304800" cy="2796778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4"/>
            <a:endCxn id="14" idx="0"/>
          </p:cNvCxnSpPr>
          <p:nvPr/>
        </p:nvCxnSpPr>
        <p:spPr>
          <a:xfrm>
            <a:off x="6094412" y="5715000"/>
            <a:ext cx="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44655" y="1600201"/>
            <a:ext cx="2514600" cy="1905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6" name="Rectangle 25"/>
          <p:cNvSpPr/>
          <p:nvPr/>
        </p:nvSpPr>
        <p:spPr>
          <a:xfrm>
            <a:off x="9263855" y="16002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CON-2</a:t>
            </a:r>
            <a:endParaRPr lang="bg-BG" sz="2800" dirty="0"/>
          </a:p>
        </p:txBody>
      </p:sp>
      <p:sp>
        <p:nvSpPr>
          <p:cNvPr id="27" name="Rectangle 26"/>
          <p:cNvSpPr/>
          <p:nvPr/>
        </p:nvSpPr>
        <p:spPr>
          <a:xfrm>
            <a:off x="8273255" y="28956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eth0: 10.0.0.2</a:t>
            </a:r>
            <a:endParaRPr lang="bg-BG" sz="2000" dirty="0"/>
          </a:p>
        </p:txBody>
      </p:sp>
      <p:sp>
        <p:nvSpPr>
          <p:cNvPr id="28" name="Rectangle 27"/>
          <p:cNvSpPr/>
          <p:nvPr/>
        </p:nvSpPr>
        <p:spPr>
          <a:xfrm>
            <a:off x="8654255" y="3657602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veth</a:t>
            </a:r>
            <a:endParaRPr lang="bg-BG" sz="2000" dirty="0"/>
          </a:p>
        </p:txBody>
      </p:sp>
      <p:sp>
        <p:nvSpPr>
          <p:cNvPr id="29" name="Rectangle 28"/>
          <p:cNvSpPr/>
          <p:nvPr/>
        </p:nvSpPr>
        <p:spPr>
          <a:xfrm>
            <a:off x="8350249" y="4343401"/>
            <a:ext cx="1903412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my-bridge</a:t>
            </a:r>
            <a:endParaRPr lang="bg-BG" sz="2000" dirty="0"/>
          </a:p>
        </p:txBody>
      </p:sp>
      <p:cxnSp>
        <p:nvCxnSpPr>
          <p:cNvPr id="30" name="Straight Connector 29"/>
          <p:cNvCxnSpPr>
            <a:stCxn id="27" idx="2"/>
            <a:endCxn id="28" idx="0"/>
          </p:cNvCxnSpPr>
          <p:nvPr/>
        </p:nvCxnSpPr>
        <p:spPr>
          <a:xfrm>
            <a:off x="9301955" y="3352800"/>
            <a:ext cx="0" cy="304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2"/>
            <a:endCxn id="29" idx="0"/>
          </p:cNvCxnSpPr>
          <p:nvPr/>
        </p:nvCxnSpPr>
        <p:spPr>
          <a:xfrm>
            <a:off x="9301955" y="4114802"/>
            <a:ext cx="0" cy="2285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9" idx="2"/>
            <a:endCxn id="13" idx="6"/>
          </p:cNvCxnSpPr>
          <p:nvPr/>
        </p:nvCxnSpPr>
        <p:spPr>
          <a:xfrm rot="5400000">
            <a:off x="7774384" y="3730229"/>
            <a:ext cx="304800" cy="2750343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16200000">
            <a:off x="10167142" y="20193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docker</a:t>
            </a:r>
            <a:r>
              <a:rPr lang="en-US" sz="2000" dirty="0" smtClean="0"/>
              <a:t> host</a:t>
            </a:r>
            <a:endParaRPr lang="bg-BG" sz="2000" dirty="0"/>
          </a:p>
        </p:txBody>
      </p:sp>
      <p:sp>
        <p:nvSpPr>
          <p:cNvPr id="37" name="Left Arrow 36"/>
          <p:cNvSpPr/>
          <p:nvPr/>
        </p:nvSpPr>
        <p:spPr>
          <a:xfrm>
            <a:off x="5707656" y="5124449"/>
            <a:ext cx="304800" cy="266701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38" name="Left Arrow 37"/>
          <p:cNvSpPr/>
          <p:nvPr/>
        </p:nvSpPr>
        <p:spPr>
          <a:xfrm flipH="1">
            <a:off x="6176368" y="5124449"/>
            <a:ext cx="304800" cy="266701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39" name="Left Arrow 38"/>
          <p:cNvSpPr/>
          <p:nvPr/>
        </p:nvSpPr>
        <p:spPr>
          <a:xfrm rot="5400000">
            <a:off x="5938836" y="4838699"/>
            <a:ext cx="304800" cy="266701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0" name="Left Arrow 39"/>
          <p:cNvSpPr/>
          <p:nvPr/>
        </p:nvSpPr>
        <p:spPr>
          <a:xfrm rot="16200000" flipV="1">
            <a:off x="5938836" y="5395208"/>
            <a:ext cx="304800" cy="266701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0154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2638</TotalTime>
  <Words>1855</Words>
  <Application>Microsoft Office PowerPoint</Application>
  <PresentationFormat>Custom</PresentationFormat>
  <Paragraphs>554</Paragraphs>
  <Slides>55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Consolas</vt:lpstr>
      <vt:lpstr>Wingdings</vt:lpstr>
      <vt:lpstr>Wingdings 2</vt:lpstr>
      <vt:lpstr>SoftUni 16x9</vt:lpstr>
      <vt:lpstr>Advanced Docker</vt:lpstr>
      <vt:lpstr>Table of Contents</vt:lpstr>
      <vt:lpstr>Have a Question?</vt:lpstr>
      <vt:lpstr>Proposed Environment Setup M2 / M3</vt:lpstr>
      <vt:lpstr>Quick Recap</vt:lpstr>
      <vt:lpstr>DOB Week 2</vt:lpstr>
      <vt:lpstr>Networking</vt:lpstr>
      <vt:lpstr>Components</vt:lpstr>
      <vt:lpstr>Overview</vt:lpstr>
      <vt:lpstr>network connect</vt:lpstr>
      <vt:lpstr>network create</vt:lpstr>
      <vt:lpstr>network disconnect</vt:lpstr>
      <vt:lpstr>network inspect</vt:lpstr>
      <vt:lpstr>network ls</vt:lpstr>
      <vt:lpstr>network prune</vt:lpstr>
      <vt:lpstr>network rm</vt:lpstr>
      <vt:lpstr>Volumes</vt:lpstr>
      <vt:lpstr>Volume Overview</vt:lpstr>
      <vt:lpstr>volume create</vt:lpstr>
      <vt:lpstr>volume inspect</vt:lpstr>
      <vt:lpstr>volume ls</vt:lpstr>
      <vt:lpstr>volume prune</vt:lpstr>
      <vt:lpstr>volume rm</vt:lpstr>
      <vt:lpstr>Practice: Installation. Networks. Volumes</vt:lpstr>
      <vt:lpstr>Distributed Applications</vt:lpstr>
      <vt:lpstr>Distributed Applications</vt:lpstr>
      <vt:lpstr>Link Containers</vt:lpstr>
      <vt:lpstr>Isolated Network</vt:lpstr>
      <vt:lpstr>Docker Compose</vt:lpstr>
      <vt:lpstr>Docker Compose</vt:lpstr>
      <vt:lpstr>Configuration</vt:lpstr>
      <vt:lpstr>docker-compose build</vt:lpstr>
      <vt:lpstr>docker-compose down</vt:lpstr>
      <vt:lpstr>docker-compose logs</vt:lpstr>
      <vt:lpstr>docker-compose ps</vt:lpstr>
      <vt:lpstr>docker-compose start</vt:lpstr>
      <vt:lpstr>docker-compose stop</vt:lpstr>
      <vt:lpstr>docker-compose rm</vt:lpstr>
      <vt:lpstr>docker-compose up</vt:lpstr>
      <vt:lpstr>Practice: Distributed Apps. Compose</vt:lpstr>
      <vt:lpstr>Docker Swarm</vt:lpstr>
      <vt:lpstr>Docker Swarm</vt:lpstr>
      <vt:lpstr>The Big Picture *</vt:lpstr>
      <vt:lpstr>Three simple steps</vt:lpstr>
      <vt:lpstr>Docker Swarm</vt:lpstr>
      <vt:lpstr>Recommendations</vt:lpstr>
      <vt:lpstr>Stacks and Compose</vt:lpstr>
      <vt:lpstr>Tasks, Services, and Stacks</vt:lpstr>
      <vt:lpstr>Containers, Tasks, and Services *</vt:lpstr>
      <vt:lpstr>Replicated and Global Services *</vt:lpstr>
      <vt:lpstr>Practice: Swarm, Services and Stacks</vt:lpstr>
      <vt:lpstr>Resources</vt:lpstr>
      <vt:lpstr>Summary</vt:lpstr>
      <vt:lpstr>Advanced Docker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DOB-W3-Advanced-Docker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Dimitar Zahariev</cp:lastModifiedBy>
  <cp:revision>222</cp:revision>
  <dcterms:created xsi:type="dcterms:W3CDTF">2014-01-02T17:00:34Z</dcterms:created>
  <dcterms:modified xsi:type="dcterms:W3CDTF">2017-11-08T15:28:05Z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