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0"/>
  </p:notesMasterIdLst>
  <p:handoutMasterIdLst>
    <p:handoutMasterId r:id="rId51"/>
  </p:handoutMasterIdLst>
  <p:sldIdLst>
    <p:sldId id="274" r:id="rId3"/>
    <p:sldId id="529" r:id="rId4"/>
    <p:sldId id="402" r:id="rId5"/>
    <p:sldId id="644" r:id="rId6"/>
    <p:sldId id="531" r:id="rId7"/>
    <p:sldId id="532" r:id="rId8"/>
    <p:sldId id="353" r:id="rId9"/>
    <p:sldId id="646" r:id="rId10"/>
    <p:sldId id="647" r:id="rId11"/>
    <p:sldId id="648" r:id="rId12"/>
    <p:sldId id="656" r:id="rId13"/>
    <p:sldId id="650" r:id="rId14"/>
    <p:sldId id="651" r:id="rId15"/>
    <p:sldId id="652" r:id="rId16"/>
    <p:sldId id="653" r:id="rId17"/>
    <p:sldId id="654" r:id="rId18"/>
    <p:sldId id="572" r:id="rId19"/>
    <p:sldId id="416" r:id="rId20"/>
    <p:sldId id="658" r:id="rId21"/>
    <p:sldId id="659" r:id="rId22"/>
    <p:sldId id="660" r:id="rId23"/>
    <p:sldId id="661" r:id="rId24"/>
    <p:sldId id="662" r:id="rId25"/>
    <p:sldId id="669" r:id="rId26"/>
    <p:sldId id="664" r:id="rId27"/>
    <p:sldId id="670" r:id="rId28"/>
    <p:sldId id="666" r:id="rId29"/>
    <p:sldId id="667" r:id="rId30"/>
    <p:sldId id="418" r:id="rId31"/>
    <p:sldId id="419" r:id="rId32"/>
    <p:sldId id="672" r:id="rId33"/>
    <p:sldId id="673" r:id="rId34"/>
    <p:sldId id="674" r:id="rId35"/>
    <p:sldId id="675" r:id="rId36"/>
    <p:sldId id="686" r:id="rId37"/>
    <p:sldId id="677" r:id="rId38"/>
    <p:sldId id="678" r:id="rId39"/>
    <p:sldId id="679" r:id="rId40"/>
    <p:sldId id="680" r:id="rId41"/>
    <p:sldId id="681" r:id="rId42"/>
    <p:sldId id="682" r:id="rId43"/>
    <p:sldId id="683" r:id="rId44"/>
    <p:sldId id="685" r:id="rId45"/>
    <p:sldId id="349" r:id="rId46"/>
    <p:sldId id="428" r:id="rId47"/>
    <p:sldId id="401" r:id="rId48"/>
    <p:sldId id="405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29"/>
            <p14:sldId id="402"/>
            <p14:sldId id="644"/>
          </p14:sldIdLst>
        </p14:section>
        <p14:section name="Recap" id="{4B647F58-1A51-47CB-9756-90FB954D4C55}">
          <p14:sldIdLst>
            <p14:sldId id="531"/>
            <p14:sldId id="532"/>
          </p14:sldIdLst>
        </p14:section>
        <p14:section name="Part 1 - Introduction to Ansible" id="{BC4A3995-4CED-4320-A673-95328C9C809D}">
          <p14:sldIdLst>
            <p14:sldId id="353"/>
            <p14:sldId id="646"/>
            <p14:sldId id="647"/>
            <p14:sldId id="648"/>
            <p14:sldId id="656"/>
            <p14:sldId id="650"/>
            <p14:sldId id="651"/>
            <p14:sldId id="652"/>
            <p14:sldId id="653"/>
            <p14:sldId id="654"/>
            <p14:sldId id="572"/>
          </p14:sldIdLst>
        </p14:section>
        <p14:section name="Part 2 - Inventory, Modules, and Variables" id="{525158E7-006A-4268-97B6-E4C0694AF69F}">
          <p14:sldIdLst>
            <p14:sldId id="416"/>
            <p14:sldId id="658"/>
            <p14:sldId id="659"/>
            <p14:sldId id="660"/>
            <p14:sldId id="661"/>
            <p14:sldId id="662"/>
            <p14:sldId id="669"/>
            <p14:sldId id="664"/>
            <p14:sldId id="670"/>
            <p14:sldId id="666"/>
            <p14:sldId id="667"/>
            <p14:sldId id="418"/>
          </p14:sldIdLst>
        </p14:section>
        <p14:section name="Part 3 - Playbooks and Other Techniques" id="{92B8F4C8-76F1-42BA-AD9F-A00A1E7185E0}">
          <p14:sldIdLst>
            <p14:sldId id="419"/>
            <p14:sldId id="672"/>
            <p14:sldId id="673"/>
            <p14:sldId id="674"/>
            <p14:sldId id="675"/>
            <p14:sldId id="686"/>
            <p14:sldId id="677"/>
            <p14:sldId id="678"/>
            <p14:sldId id="679"/>
            <p14:sldId id="680"/>
            <p14:sldId id="681"/>
            <p14:sldId id="682"/>
            <p14:sldId id="683"/>
            <p14:sldId id="685"/>
          </p14:sldIdLst>
        </p14:section>
        <p14:section name="Conclusion" id="{10E03AB1-9AA8-4E86-9A64-D741901E50A2}">
          <p14:sldIdLst>
            <p14:sldId id="349"/>
            <p14:sldId id="428"/>
            <p14:sldId id="40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533" autoAdjust="0"/>
  </p:normalViewPr>
  <p:slideViewPr>
    <p:cSldViewPr>
      <p:cViewPr varScale="1">
        <p:scale>
          <a:sx n="118" d="100"/>
          <a:sy n="118" d="100"/>
        </p:scale>
        <p:origin x="240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9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2130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9228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3411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8893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74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6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747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272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2695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0193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60984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344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codereviewvideos.com/course/ansible-tutorial" TargetMode="External"/><Relationship Id="rId4" Type="http://schemas.openxmlformats.org/officeDocument/2006/relationships/hyperlink" Target="http://docs.ansible.com/ansible/latest/list_of_all_modules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telenor.bg/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 and Basic Techniques</a:t>
            </a:r>
          </a:p>
          <a:p>
            <a:r>
              <a:rPr lang="en-US" dirty="0" smtClean="0"/>
              <a:t>Modules, Roles, and Playbooks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53080" y="3830902"/>
            <a:ext cx="121244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DevOps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92BA674A-DA22-4065-B615-3D8574D12A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877403" y="3937219"/>
            <a:ext cx="2203431" cy="2203431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06" y="4014223"/>
            <a:ext cx="2049424" cy="20494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63423" y="4894716"/>
            <a:ext cx="631390" cy="6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Salt by </a:t>
            </a:r>
            <a:r>
              <a:rPr lang="en-US" sz="3200" dirty="0" err="1" smtClean="0"/>
              <a:t>SaltStack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Recipes are written in YAML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Two modes – with or without agents (Salt Minions)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Supports Windows both as host and remote system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sz="3200" dirty="0" err="1" smtClean="0"/>
              <a:t>Ansible</a:t>
            </a:r>
            <a:r>
              <a:rPr lang="en-US" sz="3200" dirty="0" smtClean="0"/>
              <a:t> by </a:t>
            </a:r>
            <a:r>
              <a:rPr lang="en-US" sz="3200" dirty="0" err="1" smtClean="0"/>
              <a:t>Ansible</a:t>
            </a:r>
            <a:r>
              <a:rPr lang="en-US" sz="3200" dirty="0" smtClean="0"/>
              <a:t> </a:t>
            </a:r>
            <a:r>
              <a:rPr lang="en-US" sz="3200" dirty="0" err="1" smtClean="0"/>
              <a:t>Inc</a:t>
            </a:r>
            <a:r>
              <a:rPr lang="en-US" sz="3200" dirty="0" smtClean="0"/>
              <a:t> (</a:t>
            </a:r>
            <a:r>
              <a:rPr lang="en-US" sz="3200" dirty="0" err="1" smtClean="0"/>
              <a:t>RedHat</a:t>
            </a:r>
            <a:r>
              <a:rPr lang="en-US" sz="3200" dirty="0"/>
              <a:t>)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Recipes are written in YAML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Agentless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Windows is only supported as remote system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851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Introduction to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Architecture. Components. 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3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Change Management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 and track system state. </a:t>
            </a:r>
            <a:r>
              <a:rPr lang="en-US" dirty="0" err="1" smtClean="0"/>
              <a:t>Idempotence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Provisioning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Transition form a State A to a State B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Automation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Automatic execution of tasks on a system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Orchestration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Coordination of automation between systems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Ansible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No extra components, just the bare minimum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agents, repositories, and etc.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Easy to learn and program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YAML, structured, easy to read and write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Secure by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</a:t>
            </a:r>
            <a:r>
              <a:rPr lang="en-US" dirty="0" err="1" smtClean="0"/>
              <a:t>OpenSSH</a:t>
            </a:r>
            <a:r>
              <a:rPr lang="en-US" dirty="0" smtClean="0"/>
              <a:t> and </a:t>
            </a:r>
            <a:r>
              <a:rPr lang="en-US" dirty="0" err="1" smtClean="0"/>
              <a:t>WinRM</a:t>
            </a:r>
            <a:r>
              <a:rPr lang="en-US" dirty="0" smtClean="0"/>
              <a:t>, root and </a:t>
            </a:r>
            <a:r>
              <a:rPr lang="en-US" dirty="0" err="1" smtClean="0"/>
              <a:t>sudo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Open and extendable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Shell commands, Library (</a:t>
            </a:r>
            <a:r>
              <a:rPr lang="en-US" dirty="0" err="1" smtClean="0"/>
              <a:t>Ansible</a:t>
            </a:r>
            <a:r>
              <a:rPr lang="en-US" dirty="0" smtClean="0"/>
              <a:t>-Galaxy) with 450+ 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8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 smtClean="0"/>
              <a:t>Ansible</a:t>
            </a:r>
            <a:r>
              <a:rPr lang="en-US" dirty="0" smtClean="0"/>
              <a:t> Control 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Python </a:t>
            </a:r>
            <a:r>
              <a:rPr lang="en-US" dirty="0" smtClean="0"/>
              <a:t>2.6 or 2.7 / 3.5+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Linux/Unix/Mac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Windows is not supported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Remote 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Linux/Unix/Mac – Python </a:t>
            </a:r>
            <a:r>
              <a:rPr lang="en-US" dirty="0" smtClean="0"/>
              <a:t>2.6+, </a:t>
            </a:r>
            <a:r>
              <a:rPr lang="en-US" dirty="0" smtClean="0"/>
              <a:t>SSH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Windows – Remote </a:t>
            </a:r>
            <a:r>
              <a:rPr lang="en-US" dirty="0" err="1" smtClean="0"/>
              <a:t>Powershell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34464" y="1676400"/>
            <a:ext cx="2431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Current version</a:t>
            </a:r>
          </a:p>
          <a:p>
            <a:pPr algn="ctr"/>
            <a:r>
              <a:rPr lang="en-US" sz="2800" b="1" dirty="0" smtClean="0"/>
              <a:t>2.4.1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303826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and Components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88468" y="4724400"/>
            <a:ext cx="620871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Python</a:t>
            </a:r>
            <a:endParaRPr lang="bg-BG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5483224" y="3429734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Configuration</a:t>
            </a:r>
            <a:endParaRPr lang="bg-BG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483224" y="2135068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Playbook</a:t>
            </a:r>
            <a:endParaRPr lang="bg-BG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3758413" y="2135068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Inventory</a:t>
            </a:r>
            <a:endParaRPr lang="bg-BG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7208035" y="2135068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Modules</a:t>
            </a:r>
            <a:endParaRPr lang="bg-BG" sz="1400" b="1" dirty="0"/>
          </a:p>
        </p:txBody>
      </p:sp>
      <p:sp>
        <p:nvSpPr>
          <p:cNvPr id="10" name="Right Arrow 9"/>
          <p:cNvSpPr/>
          <p:nvPr/>
        </p:nvSpPr>
        <p:spPr>
          <a:xfrm>
            <a:off x="5066760" y="248056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 b="1"/>
          </a:p>
        </p:txBody>
      </p:sp>
      <p:sp>
        <p:nvSpPr>
          <p:cNvPr id="11" name="Right Arrow 10"/>
          <p:cNvSpPr/>
          <p:nvPr/>
        </p:nvSpPr>
        <p:spPr>
          <a:xfrm flipH="1">
            <a:off x="6814088" y="248056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 b="1"/>
          </a:p>
        </p:txBody>
      </p:sp>
      <p:sp>
        <p:nvSpPr>
          <p:cNvPr id="12" name="Down Arrow 11"/>
          <p:cNvSpPr/>
          <p:nvPr/>
        </p:nvSpPr>
        <p:spPr>
          <a:xfrm>
            <a:off x="5940424" y="3163401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3" name="Down Arrow 12"/>
          <p:cNvSpPr/>
          <p:nvPr/>
        </p:nvSpPr>
        <p:spPr>
          <a:xfrm>
            <a:off x="5940424" y="4458067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/>
          <p:cNvSpPr/>
          <p:nvPr/>
        </p:nvSpPr>
        <p:spPr>
          <a:xfrm>
            <a:off x="3732212" y="5778858"/>
            <a:ext cx="381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S1</a:t>
            </a:r>
            <a:endParaRPr lang="bg-BG" sz="1400" dirty="0"/>
          </a:p>
        </p:txBody>
      </p:sp>
      <p:sp>
        <p:nvSpPr>
          <p:cNvPr id="15" name="Rectangle 14"/>
          <p:cNvSpPr/>
          <p:nvPr/>
        </p:nvSpPr>
        <p:spPr>
          <a:xfrm>
            <a:off x="4796609" y="5778858"/>
            <a:ext cx="381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S2</a:t>
            </a:r>
            <a:endParaRPr lang="bg-BG" sz="1400" dirty="0"/>
          </a:p>
        </p:txBody>
      </p:sp>
      <p:sp>
        <p:nvSpPr>
          <p:cNvPr id="16" name="Rectangle 15"/>
          <p:cNvSpPr/>
          <p:nvPr/>
        </p:nvSpPr>
        <p:spPr>
          <a:xfrm>
            <a:off x="5889610" y="5778858"/>
            <a:ext cx="381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S3</a:t>
            </a:r>
            <a:endParaRPr lang="bg-BG" sz="1400" dirty="0"/>
          </a:p>
        </p:txBody>
      </p:sp>
      <p:sp>
        <p:nvSpPr>
          <p:cNvPr id="17" name="Rectangle 16"/>
          <p:cNvSpPr/>
          <p:nvPr/>
        </p:nvSpPr>
        <p:spPr>
          <a:xfrm>
            <a:off x="7058811" y="5778858"/>
            <a:ext cx="381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S4</a:t>
            </a:r>
            <a:endParaRPr lang="bg-BG" sz="1400" dirty="0"/>
          </a:p>
        </p:txBody>
      </p:sp>
      <p:sp>
        <p:nvSpPr>
          <p:cNvPr id="18" name="Rectangle 17"/>
          <p:cNvSpPr/>
          <p:nvPr/>
        </p:nvSpPr>
        <p:spPr>
          <a:xfrm>
            <a:off x="8151812" y="5778858"/>
            <a:ext cx="381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S5</a:t>
            </a:r>
            <a:endParaRPr lang="bg-BG" sz="1400" dirty="0"/>
          </a:p>
        </p:txBody>
      </p:sp>
      <p:cxnSp>
        <p:nvCxnSpPr>
          <p:cNvPr id="22" name="Elbow Connector 21"/>
          <p:cNvCxnSpPr>
            <a:stCxn id="5" idx="2"/>
            <a:endCxn id="15" idx="0"/>
          </p:cNvCxnSpPr>
          <p:nvPr/>
        </p:nvCxnSpPr>
        <p:spPr>
          <a:xfrm rot="5400000">
            <a:off x="5279438" y="4965472"/>
            <a:ext cx="521058" cy="110571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2"/>
            <a:endCxn id="14" idx="0"/>
          </p:cNvCxnSpPr>
          <p:nvPr/>
        </p:nvCxnSpPr>
        <p:spPr>
          <a:xfrm rot="5400000">
            <a:off x="4747239" y="4433273"/>
            <a:ext cx="521058" cy="2170112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2"/>
            <a:endCxn id="16" idx="0"/>
          </p:cNvCxnSpPr>
          <p:nvPr/>
        </p:nvCxnSpPr>
        <p:spPr>
          <a:xfrm rot="5400000">
            <a:off x="5825938" y="5511972"/>
            <a:ext cx="521058" cy="1271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17" idx="0"/>
          </p:cNvCxnSpPr>
          <p:nvPr/>
        </p:nvCxnSpPr>
        <p:spPr>
          <a:xfrm rot="16200000" flipH="1">
            <a:off x="6410538" y="4940085"/>
            <a:ext cx="521058" cy="1156487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5" idx="2"/>
            <a:endCxn id="18" idx="0"/>
          </p:cNvCxnSpPr>
          <p:nvPr/>
        </p:nvCxnSpPr>
        <p:spPr>
          <a:xfrm rot="16200000" flipH="1">
            <a:off x="6957039" y="4393585"/>
            <a:ext cx="521058" cy="224948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58609" y="2785360"/>
            <a:ext cx="459603" cy="2626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</a:t>
            </a:r>
            <a:endParaRPr lang="bg-BG" sz="1200" dirty="0"/>
          </a:p>
        </p:txBody>
      </p:sp>
      <p:sp>
        <p:nvSpPr>
          <p:cNvPr id="41" name="Rectangle 40"/>
          <p:cNvSpPr/>
          <p:nvPr/>
        </p:nvSpPr>
        <p:spPr>
          <a:xfrm>
            <a:off x="6155273" y="2785360"/>
            <a:ext cx="459603" cy="2626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</a:t>
            </a:r>
            <a:endParaRPr lang="bg-B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079170" y="5177245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SSH</a:t>
            </a:r>
            <a:endParaRPr lang="bg-BG" sz="2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1894" y="2214869"/>
            <a:ext cx="96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Static</a:t>
            </a:r>
          </a:p>
          <a:p>
            <a:pPr algn="r"/>
            <a:r>
              <a:rPr lang="en-US" sz="1600" dirty="0" smtClean="0"/>
              <a:t>or</a:t>
            </a:r>
          </a:p>
          <a:p>
            <a:pPr algn="r"/>
            <a:r>
              <a:rPr lang="en-US" sz="1600" dirty="0" smtClean="0"/>
              <a:t>Dynamic</a:t>
            </a:r>
            <a:endParaRPr lang="bg-BG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743567" y="1468983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Set of plays</a:t>
            </a:r>
            <a:endParaRPr lang="bg-BG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516382" y="2217003"/>
            <a:ext cx="108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Program unit of work</a:t>
            </a:r>
            <a:endParaRPr lang="bg-BG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6802450" y="3629723"/>
            <a:ext cx="126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Global and User settings</a:t>
            </a:r>
            <a:endParaRPr lang="bg-BG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9278297" y="4698712"/>
            <a:ext cx="963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Building Packages</a:t>
            </a:r>
            <a:endParaRPr lang="bg-BG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758413" y="3486469"/>
            <a:ext cx="1050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Single set of tasks</a:t>
            </a:r>
            <a:endParaRPr lang="bg-BG" sz="16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808508" y="2939590"/>
            <a:ext cx="863883" cy="839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Bracket 52"/>
          <p:cNvSpPr/>
          <p:nvPr/>
        </p:nvSpPr>
        <p:spPr>
          <a:xfrm>
            <a:off x="4722812" y="3486469"/>
            <a:ext cx="85696" cy="584775"/>
          </a:xfrm>
          <a:prstGeom prst="righ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50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Compilation from source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Installation from the official repositories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all major </a:t>
            </a:r>
            <a:r>
              <a:rPr lang="en-US" dirty="0" smtClean="0"/>
              <a:t>distributions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Usually additional repository have to be added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RedHat</a:t>
            </a:r>
            <a:r>
              <a:rPr lang="en-US" dirty="0" smtClean="0"/>
              <a:t> 6.x – EPEL / </a:t>
            </a:r>
            <a:r>
              <a:rPr lang="en-US" dirty="0" err="1" smtClean="0"/>
              <a:t>RedHat</a:t>
            </a:r>
            <a:r>
              <a:rPr lang="en-US" dirty="0" smtClean="0"/>
              <a:t> 7.x – Extras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Installation via pip (Python package manager)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83208" y="6434240"/>
            <a:ext cx="4219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http://docs.ansible.com/ansible/intro_installation.html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164042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965976"/>
            <a:ext cx="11125200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Practice: </a:t>
            </a:r>
            <a:r>
              <a:rPr lang="en-US" sz="4800" dirty="0"/>
              <a:t>Installation.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Inventory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Manage your </a:t>
            </a:r>
            <a:r>
              <a:rPr lang="en-US" dirty="0" smtClean="0"/>
              <a:t>Hosts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Define and describe the environment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Reflect our interpretation of the environment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Can be stored anywhere on the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Locally for a project, user, etc.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Can have more than one inventory 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chose at run-time or use configuration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 to </a:t>
            </a:r>
            <a:r>
              <a:rPr lang="en-US" dirty="0" err="1"/>
              <a:t>Ansible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Other solutions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Ansible</a:t>
            </a:r>
            <a:r>
              <a:rPr lang="en-US" dirty="0"/>
              <a:t>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Working with </a:t>
            </a:r>
            <a:r>
              <a:rPr lang="en-US" dirty="0" err="1"/>
              <a:t>Ansible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Work with </a:t>
            </a:r>
            <a:r>
              <a:rPr lang="en-US" dirty="0" smtClean="0"/>
              <a:t>Inventories and Configurations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Modules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Advanced </a:t>
            </a:r>
            <a:r>
              <a:rPr lang="en-US" dirty="0" err="1"/>
              <a:t>Ansible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Playbooks and Roles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Behavioral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Groups of Groups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Assign Variable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Scale out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Either Static or Dynamic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web </a:t>
            </a:r>
            <a:r>
              <a:rPr lang="en-US" dirty="0" err="1" smtClean="0"/>
              <a:t>ansible_host</a:t>
            </a:r>
            <a:r>
              <a:rPr lang="en-US" dirty="0" smtClean="0"/>
              <a:t>=192.168.82.100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/>
              <a:t>clnt</a:t>
            </a:r>
            <a:r>
              <a:rPr lang="en-US" dirty="0" smtClean="0"/>
              <a:t> </a:t>
            </a:r>
            <a:r>
              <a:rPr lang="en-US" dirty="0" err="1" smtClean="0"/>
              <a:t>ansible_host</a:t>
            </a:r>
            <a:r>
              <a:rPr lang="en-US" dirty="0" smtClean="0"/>
              <a:t>=192.168.82.102 </a:t>
            </a:r>
            <a:r>
              <a:rPr lang="en-US" dirty="0" err="1"/>
              <a:t>ansible_user</a:t>
            </a:r>
            <a:r>
              <a:rPr lang="en-US" dirty="0"/>
              <a:t>=vagrant </a:t>
            </a:r>
            <a:r>
              <a:rPr lang="en-US" dirty="0" err="1"/>
              <a:t>ansible_ssh_pass</a:t>
            </a:r>
            <a:r>
              <a:rPr lang="en-US" dirty="0"/>
              <a:t>=vagrant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[grp-servers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web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[grp-stations]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clnt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grp-all:children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grp-servers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grp-stations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grp-all:vars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ansible_user</a:t>
            </a:r>
            <a:r>
              <a:rPr lang="en-US" dirty="0"/>
              <a:t>=vagrant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ansible_ssh_pass</a:t>
            </a:r>
            <a:r>
              <a:rPr lang="en-US" dirty="0"/>
              <a:t>=vagrant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File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3884612" y="2057400"/>
            <a:ext cx="304800" cy="18288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ight Brace 5"/>
          <p:cNvSpPr/>
          <p:nvPr/>
        </p:nvSpPr>
        <p:spPr>
          <a:xfrm>
            <a:off x="3884612" y="4038600"/>
            <a:ext cx="304800" cy="10668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ight Brace 6"/>
          <p:cNvSpPr/>
          <p:nvPr/>
        </p:nvSpPr>
        <p:spPr>
          <a:xfrm>
            <a:off x="3884612" y="5257800"/>
            <a:ext cx="304800" cy="146367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ight Brace 8"/>
          <p:cNvSpPr/>
          <p:nvPr/>
        </p:nvSpPr>
        <p:spPr>
          <a:xfrm rot="5400000">
            <a:off x="7961312" y="-1152648"/>
            <a:ext cx="304800" cy="64770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/>
        </p:nvSpPr>
        <p:spPr>
          <a:xfrm>
            <a:off x="4359238" y="2710190"/>
            <a:ext cx="1236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Groups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9238" y="4310390"/>
            <a:ext cx="2878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Groups of Groups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359238" y="5728029"/>
            <a:ext cx="2878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Variables</a:t>
            </a:r>
            <a:endParaRPr lang="bg-BG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284912" y="2352646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Behavioral Parameters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0413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Split the inventory 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 smaller more manageable pieces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Chose a criteria – location, environment, role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Store the files in the same directory – shared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Store the files in separate directories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Once split the files it is difficult to merge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0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Order of precedence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Group Variables (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group_vars</a:t>
            </a:r>
            <a:r>
              <a:rPr lang="en-US" dirty="0" smtClean="0"/>
              <a:t>) All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Group Variables (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group_vars</a:t>
            </a:r>
            <a:r>
              <a:rPr lang="en-US" dirty="0" smtClean="0"/>
              <a:t>) </a:t>
            </a:r>
            <a:r>
              <a:rPr lang="en-US" dirty="0" err="1" smtClean="0"/>
              <a:t>GroupName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Host Variables (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host_vars</a:t>
            </a:r>
            <a:r>
              <a:rPr lang="en-US" dirty="0" smtClean="0"/>
              <a:t>) </a:t>
            </a:r>
            <a:r>
              <a:rPr lang="en-US" dirty="0" err="1" smtClean="0"/>
              <a:t>HostName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Variable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Precedence and Files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46930" y="4419600"/>
            <a:ext cx="5486400" cy="1815882"/>
          </a:xfrm>
          <a:prstGeom prst="rect">
            <a:avLst/>
          </a:prstGeom>
          <a:noFill/>
          <a:ln>
            <a:solidFill>
              <a:srgbClr val="FFA72A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---</a:t>
            </a:r>
          </a:p>
          <a:p>
            <a:r>
              <a:rPr lang="en-US" sz="2800" dirty="0" smtClean="0"/>
              <a:t># file: </a:t>
            </a:r>
            <a:r>
              <a:rPr lang="en-US" sz="2800" dirty="0" err="1" smtClean="0"/>
              <a:t>host_vars</a:t>
            </a:r>
            <a:r>
              <a:rPr lang="en-US" sz="2800" dirty="0" smtClean="0"/>
              <a:t>/web01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username: user01</a:t>
            </a:r>
          </a:p>
          <a:p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userdir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: /home/user01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4646612" y="4419600"/>
            <a:ext cx="152400" cy="3810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Left Brace 6"/>
          <p:cNvSpPr/>
          <p:nvPr/>
        </p:nvSpPr>
        <p:spPr>
          <a:xfrm>
            <a:off x="4646612" y="4903442"/>
            <a:ext cx="152400" cy="3810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Left Brace 7"/>
          <p:cNvSpPr/>
          <p:nvPr/>
        </p:nvSpPr>
        <p:spPr>
          <a:xfrm>
            <a:off x="4646612" y="5387284"/>
            <a:ext cx="152400" cy="78491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670404" y="4425434"/>
            <a:ext cx="3429000" cy="369332"/>
          </a:xfrm>
          <a:prstGeom prst="rect">
            <a:avLst/>
          </a:prstGeom>
          <a:noFill/>
          <a:ln>
            <a:solidFill>
              <a:srgbClr val="FFA72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YAML file indication</a:t>
            </a:r>
            <a:endParaRPr lang="bg-BG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670404" y="4912657"/>
            <a:ext cx="3429000" cy="369332"/>
          </a:xfrm>
          <a:prstGeom prst="rect">
            <a:avLst/>
          </a:prstGeom>
          <a:noFill/>
          <a:ln>
            <a:solidFill>
              <a:srgbClr val="FFA72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Comment</a:t>
            </a:r>
            <a:endParaRPr lang="bg-BG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70404" y="5595076"/>
            <a:ext cx="3429000" cy="369332"/>
          </a:xfrm>
          <a:prstGeom prst="rect">
            <a:avLst/>
          </a:prstGeom>
          <a:noFill/>
          <a:ln>
            <a:solidFill>
              <a:srgbClr val="FFA72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Variables</a:t>
            </a:r>
            <a:endParaRPr lang="bg-BG" sz="1800" dirty="0"/>
          </a:p>
        </p:txBody>
      </p:sp>
      <p:cxnSp>
        <p:nvCxnSpPr>
          <p:cNvPr id="13" name="Straight Connector 12"/>
          <p:cNvCxnSpPr>
            <a:stCxn id="9" idx="3"/>
            <a:endCxn id="6" idx="1"/>
          </p:cNvCxnSpPr>
          <p:nvPr/>
        </p:nvCxnSpPr>
        <p:spPr>
          <a:xfrm>
            <a:off x="4099404" y="4610100"/>
            <a:ext cx="5472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  <a:endCxn id="7" idx="1"/>
          </p:cNvCxnSpPr>
          <p:nvPr/>
        </p:nvCxnSpPr>
        <p:spPr>
          <a:xfrm flipV="1">
            <a:off x="4099404" y="5093942"/>
            <a:ext cx="547208" cy="33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8" idx="1"/>
          </p:cNvCxnSpPr>
          <p:nvPr/>
        </p:nvCxnSpPr>
        <p:spPr>
          <a:xfrm>
            <a:off x="4099404" y="5779742"/>
            <a:ext cx="5472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303212" y="1981200"/>
            <a:ext cx="3048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17607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Variables and Settings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Configuration Files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$ANSIBLE_CONFIG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./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ansible.cfg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~/.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ansible.cfg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ansible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ansible.cfg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They are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merged</a:t>
            </a:r>
            <a:r>
              <a:rPr lang="en-US" dirty="0" smtClean="0"/>
              <a:t>,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found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taken into account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Override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by prefixing the name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$ANSIBLE_&lt;setting&gt;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Storage and Order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1745" y="3776990"/>
            <a:ext cx="476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created if built from source</a:t>
            </a:r>
            <a:endParaRPr lang="bg-BG" sz="2800" dirty="0"/>
          </a:p>
        </p:txBody>
      </p:sp>
      <p:sp>
        <p:nvSpPr>
          <p:cNvPr id="9" name="Down Arrow 8"/>
          <p:cNvSpPr/>
          <p:nvPr/>
        </p:nvSpPr>
        <p:spPr>
          <a:xfrm>
            <a:off x="303212" y="1905000"/>
            <a:ext cx="304800" cy="2395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Right Arrow 9"/>
          <p:cNvSpPr/>
          <p:nvPr/>
        </p:nvSpPr>
        <p:spPr>
          <a:xfrm>
            <a:off x="5256212" y="3886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88606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Modules do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actual 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They can be executed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</a:t>
            </a:r>
            <a:r>
              <a:rPr lang="en-US" dirty="0" smtClean="0"/>
              <a:t>anually using the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ansible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command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batches with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ansible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-playbook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They are known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task plugins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library plugins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major types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Extras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Organized in categories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Command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Files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System</a:t>
            </a:r>
            <a:r>
              <a:rPr lang="en-US" dirty="0" smtClean="0"/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6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List all available modules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Get detailed information for a module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Show playbook snippet for a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Help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$ </a:t>
            </a:r>
            <a:r>
              <a:rPr lang="en-US" sz="2800" dirty="0" err="1" smtClean="0"/>
              <a:t>ansible</a:t>
            </a:r>
            <a:r>
              <a:rPr lang="en-US" sz="2800" dirty="0" smtClean="0"/>
              <a:t>-doc -l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4634" y="3116079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$ </a:t>
            </a:r>
            <a:r>
              <a:rPr lang="en-US" sz="2800" dirty="0" err="1" smtClean="0"/>
              <a:t>ansible</a:t>
            </a:r>
            <a:r>
              <a:rPr lang="en-US" sz="2800" dirty="0" smtClean="0"/>
              <a:t>-doc service</a:t>
            </a:r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4634" y="451574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$ </a:t>
            </a:r>
            <a:r>
              <a:rPr lang="en-US" sz="2800" dirty="0" err="1"/>
              <a:t>ansible</a:t>
            </a:r>
            <a:r>
              <a:rPr lang="en-US" sz="2800" dirty="0"/>
              <a:t>-doc –s service</a:t>
            </a:r>
          </a:p>
        </p:txBody>
      </p:sp>
    </p:spTree>
    <p:extLst>
      <p:ext uri="{BB962C8B-B14F-4D97-AF65-F5344CB8AC3E}">
        <p14:creationId xmlns:p14="http://schemas.microsoft.com/office/powerpoint/2010/main" val="78053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965976"/>
            <a:ext cx="11125200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Practice: </a:t>
            </a:r>
            <a:r>
              <a:rPr lang="en-US" dirty="0"/>
              <a:t>See it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Question?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613" y="25056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sli.do</a:t>
            </a:r>
            <a:endParaRPr lang="bg-BG" sz="6600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613" y="35724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#</a:t>
            </a:r>
            <a:r>
              <a:rPr lang="en-US" sz="6600" b="1" dirty="0" smtClean="0"/>
              <a:t>SU-DOB-M4</a:t>
            </a:r>
            <a:endParaRPr lang="bg-BG" sz="6600" b="1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Plays and Playbooks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Plays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Plays map hosts to tasks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Each play can have multiple tasks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Tasks call modules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Tasks run sequentially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Playbooks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A playbook contain one or more plays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Stored in YAML files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Can be used to build entire application environment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Plays and Playbooks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hosts: grp-webservers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become: true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tasks: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- name: Copy new index.html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copy: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=html/index.html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=/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/www/html/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Declaration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8815" y="1151121"/>
            <a:ext cx="11806419" cy="181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800" b="1" dirty="0" smtClean="0"/>
              <a:t>Global Play Declaration</a:t>
            </a:r>
            <a:endParaRPr lang="bg-BG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88815" y="3729992"/>
            <a:ext cx="11806419" cy="181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800" b="1" dirty="0" smtClean="0"/>
              <a:t>Task Declaration</a:t>
            </a:r>
            <a:endParaRPr lang="bg-BG" sz="2800" b="1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019991" y="4530438"/>
            <a:ext cx="166255" cy="87283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430498" y="5049984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Module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334022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 hosts: grp-webservers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become: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name: Install Apache HTTP Server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yum: name=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httpd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state=present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name: Start Apache HTTP Server and Enable 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service: name=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httpd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state=started enabled=true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hosts: grp-databases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become: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tasks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name: Install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MariaDB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yum: name=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mariadb,mariadb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-server state=present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name: Start and enable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MariaDB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service: name=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mariadb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state=started enabled=true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 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8815" y="1500255"/>
            <a:ext cx="11806419" cy="2514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800" b="1" dirty="0" smtClean="0"/>
              <a:t>Play One</a:t>
            </a:r>
            <a:endParaRPr lang="bg-BG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88815" y="4062507"/>
            <a:ext cx="11806419" cy="2514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800" b="1" dirty="0" smtClean="0"/>
              <a:t>Play Two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80997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 with default inventory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Execute with specified inventory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On host failure it is excluded from further tasks execution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Failed hosts are stored in a file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Retry execution only for failed hosts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Playbooks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$ </a:t>
            </a:r>
            <a:r>
              <a:rPr lang="en-US" sz="2800" dirty="0" err="1" smtClean="0"/>
              <a:t>ansible</a:t>
            </a:r>
            <a:r>
              <a:rPr lang="en-US" sz="2800" dirty="0" smtClean="0"/>
              <a:t>-playbook </a:t>
            </a:r>
            <a:r>
              <a:rPr lang="en-US" sz="2800" dirty="0" err="1" smtClean="0"/>
              <a:t>playbook_name.yml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3116079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$ </a:t>
            </a:r>
            <a:r>
              <a:rPr lang="en-US" sz="2800" dirty="0" err="1" smtClean="0"/>
              <a:t>ansible</a:t>
            </a:r>
            <a:r>
              <a:rPr lang="en-US" sz="2800" dirty="0" smtClean="0"/>
              <a:t>-playbook -</a:t>
            </a:r>
            <a:r>
              <a:rPr lang="en-US" sz="2800" dirty="0" err="1" smtClean="0"/>
              <a:t>i</a:t>
            </a:r>
            <a:r>
              <a:rPr lang="en-US" sz="2800" dirty="0" smtClean="0"/>
              <a:t> inventory </a:t>
            </a:r>
            <a:r>
              <a:rPr lang="en-US" sz="2800" dirty="0" err="1" smtClean="0"/>
              <a:t>playbook_name.yml</a:t>
            </a:r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5710754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$ </a:t>
            </a:r>
            <a:r>
              <a:rPr lang="en-US" sz="2800" dirty="0" err="1" smtClean="0"/>
              <a:t>ansible</a:t>
            </a:r>
            <a:r>
              <a:rPr lang="en-US" sz="2800" dirty="0" smtClean="0"/>
              <a:t>-playbook </a:t>
            </a:r>
            <a:r>
              <a:rPr lang="en-US" sz="2800" dirty="0" err="1" smtClean="0"/>
              <a:t>book.yml</a:t>
            </a:r>
            <a:r>
              <a:rPr lang="en-US" sz="2800" dirty="0" smtClean="0"/>
              <a:t> --limit @/path/to/file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653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Additional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Easier playbook management – smaller playbooks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Reuse other playbooks – common/repeatable plays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load external variable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Files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3199205"/>
            <a:ext cx="11049000" cy="2162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tasks:</a:t>
            </a:r>
          </a:p>
          <a:p>
            <a:r>
              <a:rPr lang="en-US" sz="2800" dirty="0"/>
              <a:t>  -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include_vars</a:t>
            </a:r>
            <a:r>
              <a:rPr lang="en-US" sz="2800" dirty="0"/>
              <a:t>: </a:t>
            </a:r>
            <a:r>
              <a:rPr lang="en-US" sz="2800" dirty="0" err="1"/>
              <a:t>ext_var_file.yml</a:t>
            </a:r>
            <a:endParaRPr lang="en-US" sz="2800" dirty="0"/>
          </a:p>
          <a:p>
            <a:r>
              <a:rPr lang="en-US" sz="2800" dirty="0"/>
              <a:t>  -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include</a:t>
            </a:r>
            <a:r>
              <a:rPr lang="en-US" sz="2800" dirty="0"/>
              <a:t>: web-</a:t>
            </a:r>
            <a:r>
              <a:rPr lang="en-US" sz="2800" dirty="0" err="1"/>
              <a:t>server.yml</a:t>
            </a:r>
            <a:endParaRPr lang="en-US" sz="2800" dirty="0"/>
          </a:p>
          <a:p>
            <a:r>
              <a:rPr lang="en-US" sz="2800" dirty="0"/>
              <a:t>  -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include</a:t>
            </a:r>
            <a:r>
              <a:rPr lang="en-US" sz="2800" dirty="0"/>
              <a:t>: </a:t>
            </a:r>
            <a:r>
              <a:rPr lang="en-US" sz="2800" dirty="0" err="1"/>
              <a:t>db-server.yml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70580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Link tasks – data from one task is passed to another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for error catching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Task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8324" y="2492628"/>
            <a:ext cx="11049000" cy="23703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tasks:</a:t>
            </a:r>
          </a:p>
          <a:p>
            <a:r>
              <a:rPr lang="en-US" sz="2800" dirty="0"/>
              <a:t>  - </a:t>
            </a:r>
            <a:r>
              <a:rPr lang="en-US" sz="2800" dirty="0" smtClean="0"/>
              <a:t>shell: /</a:t>
            </a:r>
            <a:r>
              <a:rPr lang="en-US" sz="2800" dirty="0" err="1" smtClean="0"/>
              <a:t>usr</a:t>
            </a:r>
            <a:r>
              <a:rPr lang="en-US" sz="2800" dirty="0" smtClean="0"/>
              <a:t>/bin/</a:t>
            </a:r>
            <a:r>
              <a:rPr lang="en-US" sz="2800" dirty="0" err="1" smtClean="0"/>
              <a:t>whoami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register</a:t>
            </a:r>
            <a:r>
              <a:rPr lang="en-US" sz="2800" dirty="0" smtClean="0"/>
              <a:t>: username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- file: path=/path/to/folder/readme.txt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owner={{ username }}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246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Display output during execution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Easier problem identification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ways for execution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Module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8324" y="3091144"/>
            <a:ext cx="11049000" cy="3534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tasks:</a:t>
            </a:r>
          </a:p>
          <a:p>
            <a:r>
              <a:rPr lang="en-US" sz="2800" dirty="0"/>
              <a:t>  - </a:t>
            </a:r>
            <a:r>
              <a:rPr lang="en-US" sz="2800" dirty="0" smtClean="0"/>
              <a:t>debug: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msg</a:t>
            </a:r>
            <a:r>
              <a:rPr lang="en-US" sz="2800" dirty="0" smtClean="0"/>
              <a:t>="Host: {{ </a:t>
            </a:r>
            <a:r>
              <a:rPr lang="en-US" sz="2800" dirty="0" err="1" smtClean="0"/>
              <a:t>inventory_hostname</a:t>
            </a:r>
            <a:r>
              <a:rPr lang="en-US" sz="2800" dirty="0"/>
              <a:t> </a:t>
            </a:r>
            <a:r>
              <a:rPr lang="en-US" sz="2800" dirty="0" smtClean="0"/>
              <a:t>}}"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- shell: /</a:t>
            </a:r>
            <a:r>
              <a:rPr lang="en-US" sz="2800" dirty="0" err="1" smtClean="0"/>
              <a:t>usr</a:t>
            </a:r>
            <a:r>
              <a:rPr lang="en-US" sz="2800" dirty="0" smtClean="0"/>
              <a:t>/bin/uptime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register: result</a:t>
            </a:r>
          </a:p>
          <a:p>
            <a:r>
              <a:rPr lang="en-US" sz="2800" dirty="0" smtClean="0"/>
              <a:t>  - debug: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800" dirty="0" smtClean="0"/>
              <a:t>: result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verbosity: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331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Runs when notified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is notified only when state=changed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Runs last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 Handlers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8324" y="3091144"/>
            <a:ext cx="11049000" cy="3534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tasks:</a:t>
            </a:r>
          </a:p>
          <a:p>
            <a:r>
              <a:rPr lang="en-US" sz="2800" dirty="0"/>
              <a:t>  - </a:t>
            </a:r>
            <a:r>
              <a:rPr lang="en-US" sz="2800" dirty="0" smtClean="0"/>
              <a:t>copy: </a:t>
            </a:r>
            <a:r>
              <a:rPr lang="en-US" sz="2800" dirty="0" err="1" smtClean="0"/>
              <a:t>src</a:t>
            </a:r>
            <a:r>
              <a:rPr lang="en-US" sz="2800" dirty="0" smtClean="0"/>
              <a:t>=files/</a:t>
            </a:r>
            <a:r>
              <a:rPr lang="en-US" sz="2800" dirty="0" err="1" smtClean="0"/>
              <a:t>httpd.conf</a:t>
            </a:r>
            <a:r>
              <a:rPr lang="en-US" sz="2800" dirty="0" smtClean="0"/>
              <a:t> </a:t>
            </a:r>
            <a:r>
              <a:rPr lang="en-US" sz="2800" dirty="0" err="1" smtClean="0"/>
              <a:t>dest</a:t>
            </a:r>
            <a:r>
              <a:rPr lang="en-US" sz="2800" dirty="0" smtClean="0"/>
              <a:t>=/</a:t>
            </a:r>
            <a:r>
              <a:rPr lang="en-US" sz="2800" dirty="0" err="1" smtClean="0"/>
              <a:t>etc</a:t>
            </a:r>
            <a:r>
              <a:rPr lang="en-US" sz="2800" dirty="0" smtClean="0"/>
              <a:t>/</a:t>
            </a:r>
            <a:r>
              <a:rPr lang="en-US" sz="2800" dirty="0" err="1" smtClean="0"/>
              <a:t>httpd</a:t>
            </a:r>
            <a:r>
              <a:rPr lang="en-US" sz="2800" dirty="0" smtClean="0"/>
              <a:t>/</a:t>
            </a:r>
            <a:r>
              <a:rPr lang="en-US" sz="2800" dirty="0" err="1" smtClean="0"/>
              <a:t>conf</a:t>
            </a:r>
            <a:r>
              <a:rPr lang="en-US" sz="2800" dirty="0" smtClean="0"/>
              <a:t>/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notify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- Web Server Restart</a:t>
            </a:r>
          </a:p>
          <a:p>
            <a:endParaRPr lang="en-US" sz="2800" dirty="0"/>
          </a:p>
          <a:p>
            <a:r>
              <a:rPr lang="en-US" sz="2800" dirty="0" smtClean="0"/>
              <a:t>handlers: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-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2800" dirty="0" smtClean="0"/>
              <a:t>: Web Server Restart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service</a:t>
            </a:r>
            <a:r>
              <a:rPr lang="en-US" sz="2800" dirty="0" smtClean="0"/>
              <a:t>: name=apache2 state=restarted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928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Environment Setup M4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37012" y="3276600"/>
            <a:ext cx="3453876" cy="29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VirtualBox</a:t>
            </a:r>
            <a:endParaRPr lang="en-US" sz="20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040966" y="1628026"/>
            <a:ext cx="834246" cy="1563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 smtClean="0"/>
              <a:t>VM1</a:t>
            </a:r>
            <a:endParaRPr lang="bg-BG" b="1" dirty="0"/>
          </a:p>
        </p:txBody>
      </p:sp>
      <p:sp>
        <p:nvSpPr>
          <p:cNvPr id="25" name="Rectangle 24"/>
          <p:cNvSpPr/>
          <p:nvPr/>
        </p:nvSpPr>
        <p:spPr>
          <a:xfrm>
            <a:off x="4029204" y="4028726"/>
            <a:ext cx="397811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Host OS</a:t>
            </a:r>
          </a:p>
          <a:p>
            <a:pPr algn="ctr"/>
            <a:r>
              <a:rPr lang="en-US" sz="2000" b="1" dirty="0" smtClean="0"/>
              <a:t>(Linux)</a:t>
            </a:r>
            <a:endParaRPr lang="bg-BG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075112" y="2819400"/>
            <a:ext cx="758046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CentOS</a:t>
            </a:r>
            <a:endParaRPr lang="bg-BG" sz="1200" b="1" dirty="0"/>
          </a:p>
        </p:txBody>
      </p:sp>
      <p:sp>
        <p:nvSpPr>
          <p:cNvPr id="45" name="Right Brace 44"/>
          <p:cNvSpPr/>
          <p:nvPr/>
        </p:nvSpPr>
        <p:spPr>
          <a:xfrm rot="5400000">
            <a:off x="5786986" y="3018962"/>
            <a:ext cx="457200" cy="428035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TextBox 45"/>
          <p:cNvSpPr txBox="1"/>
          <p:nvPr/>
        </p:nvSpPr>
        <p:spPr>
          <a:xfrm>
            <a:off x="1979612" y="5693810"/>
            <a:ext cx="8106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Module 4: </a:t>
            </a:r>
            <a:r>
              <a:rPr lang="en-US" sz="2800" dirty="0" err="1" smtClean="0"/>
              <a:t>VirtualBox</a:t>
            </a:r>
            <a:r>
              <a:rPr lang="en-US" sz="2800" dirty="0" smtClean="0"/>
              <a:t> + Vagrant + </a:t>
            </a:r>
            <a:r>
              <a:rPr lang="en-US" sz="2800" dirty="0" err="1" smtClean="0"/>
              <a:t>Ansible</a:t>
            </a:r>
            <a:r>
              <a:rPr lang="en-US" sz="2800" dirty="0" smtClean="0"/>
              <a:t> (on the host)</a:t>
            </a:r>
            <a:endParaRPr lang="bg-BG" sz="2800" dirty="0"/>
          </a:p>
        </p:txBody>
      </p:sp>
      <p:sp>
        <p:nvSpPr>
          <p:cNvPr id="66" name="Rectangle 65"/>
          <p:cNvSpPr/>
          <p:nvPr/>
        </p:nvSpPr>
        <p:spPr>
          <a:xfrm>
            <a:off x="4037012" y="3657600"/>
            <a:ext cx="3453876" cy="29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Vagrant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542212" y="1628026"/>
            <a:ext cx="465108" cy="23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Ansible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4909358" y="1627754"/>
            <a:ext cx="834246" cy="1563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 smtClean="0"/>
              <a:t>VM2</a:t>
            </a:r>
            <a:endParaRPr lang="bg-BG" b="1" dirty="0"/>
          </a:p>
        </p:txBody>
      </p:sp>
      <p:sp>
        <p:nvSpPr>
          <p:cNvPr id="20" name="Rectangle 19"/>
          <p:cNvSpPr/>
          <p:nvPr/>
        </p:nvSpPr>
        <p:spPr>
          <a:xfrm>
            <a:off x="4943504" y="2819128"/>
            <a:ext cx="758046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CentOS</a:t>
            </a:r>
            <a:endParaRPr lang="bg-BG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5782905" y="1627363"/>
            <a:ext cx="834246" cy="1563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 smtClean="0"/>
              <a:t>…</a:t>
            </a:r>
            <a:endParaRPr lang="bg-BG" b="1" dirty="0"/>
          </a:p>
        </p:txBody>
      </p:sp>
      <p:sp>
        <p:nvSpPr>
          <p:cNvPr id="22" name="Rectangle 21"/>
          <p:cNvSpPr/>
          <p:nvPr/>
        </p:nvSpPr>
        <p:spPr>
          <a:xfrm>
            <a:off x="5817051" y="2818737"/>
            <a:ext cx="758046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…</a:t>
            </a:r>
            <a:endParaRPr lang="bg-BG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6656642" y="1627363"/>
            <a:ext cx="834246" cy="1563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 err="1" smtClean="0"/>
              <a:t>VMn</a:t>
            </a:r>
            <a:endParaRPr lang="bg-BG" b="1" dirty="0"/>
          </a:p>
        </p:txBody>
      </p:sp>
      <p:sp>
        <p:nvSpPr>
          <p:cNvPr id="27" name="Rectangle 26"/>
          <p:cNvSpPr/>
          <p:nvPr/>
        </p:nvSpPr>
        <p:spPr>
          <a:xfrm>
            <a:off x="6690788" y="2818737"/>
            <a:ext cx="758046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Win</a:t>
            </a:r>
            <a:endParaRPr lang="bg-BG" sz="1200" b="1" dirty="0"/>
          </a:p>
        </p:txBody>
      </p:sp>
    </p:spTree>
    <p:extLst>
      <p:ext uri="{BB962C8B-B14F-4D97-AF65-F5344CB8AC3E}">
        <p14:creationId xmlns:p14="http://schemas.microsoft.com/office/powerpoint/2010/main" val="8989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Evaluate should a task execute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Use APT module if </a:t>
            </a:r>
            <a:r>
              <a:rPr lang="en-US" dirty="0" err="1" smtClean="0"/>
              <a:t>Debian</a:t>
            </a:r>
            <a:r>
              <a:rPr lang="en-US" dirty="0"/>
              <a:t> </a:t>
            </a:r>
            <a:r>
              <a:rPr lang="en-US" dirty="0" smtClean="0"/>
              <a:t>or use YUM if </a:t>
            </a:r>
            <a:r>
              <a:rPr lang="en-US" dirty="0" err="1" smtClean="0"/>
              <a:t>RedHat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Clause - When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8324" y="1927367"/>
            <a:ext cx="11049000" cy="3534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tasks: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- </a:t>
            </a:r>
            <a:r>
              <a:rPr lang="en-US" sz="2800" dirty="0"/>
              <a:t>apt: name=apache2 state=present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when</a:t>
            </a:r>
            <a:r>
              <a:rPr lang="en-US" sz="2800" dirty="0"/>
              <a:t>: </a:t>
            </a:r>
            <a:r>
              <a:rPr lang="en-US" sz="2800" dirty="0" err="1"/>
              <a:t>ansible_os_family</a:t>
            </a:r>
            <a:r>
              <a:rPr lang="en-US" sz="2800" dirty="0"/>
              <a:t> == "</a:t>
            </a:r>
            <a:r>
              <a:rPr lang="en-US" sz="2800" dirty="0" err="1" smtClean="0"/>
              <a:t>Debian</a:t>
            </a:r>
            <a:r>
              <a:rPr lang="en-US" sz="2800" dirty="0" smtClean="0"/>
              <a:t>“</a:t>
            </a:r>
          </a:p>
          <a:p>
            <a:endParaRPr lang="en-US" sz="2800" dirty="0"/>
          </a:p>
          <a:p>
            <a:r>
              <a:rPr lang="en-US" sz="2800" dirty="0" smtClean="0"/>
              <a:t>  </a:t>
            </a:r>
            <a:r>
              <a:rPr lang="en-US" sz="2800" dirty="0"/>
              <a:t>- </a:t>
            </a:r>
            <a:r>
              <a:rPr lang="en-US" sz="2800" dirty="0" smtClean="0"/>
              <a:t>yum: name=</a:t>
            </a:r>
            <a:r>
              <a:rPr lang="en-US" sz="2800" dirty="0" err="1" smtClean="0"/>
              <a:t>httpd</a:t>
            </a:r>
            <a:r>
              <a:rPr lang="en-US" sz="2800" dirty="0" smtClean="0"/>
              <a:t> state=present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when</a:t>
            </a:r>
            <a:r>
              <a:rPr lang="en-US" sz="2800" dirty="0" smtClean="0"/>
              <a:t>: </a:t>
            </a:r>
            <a:r>
              <a:rPr lang="en-US" sz="2800" dirty="0" err="1" smtClean="0"/>
              <a:t>ansible_os_family</a:t>
            </a:r>
            <a:r>
              <a:rPr lang="en-US" sz="2800" dirty="0" smtClean="0"/>
              <a:t> == "</a:t>
            </a:r>
            <a:r>
              <a:rPr lang="en-US" sz="2800" dirty="0" err="1" smtClean="0"/>
              <a:t>RedHat</a:t>
            </a:r>
            <a:r>
              <a:rPr lang="en-US" sz="2800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94079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Track execution status of the previous task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Status options – success, failed, skipped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Should add </a:t>
            </a:r>
            <a:r>
              <a:rPr lang="en-US" dirty="0" err="1" smtClean="0"/>
              <a:t>ignore_errors</a:t>
            </a:r>
            <a:r>
              <a:rPr lang="en-US" dirty="0" smtClean="0"/>
              <a:t> or the playbook will fail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Clause - Result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7412" y="3057902"/>
            <a:ext cx="11049000" cy="3534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tasks: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- command: /bin/false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register: result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ignore_errors</a:t>
            </a:r>
            <a:r>
              <a:rPr lang="en-US" sz="2800" dirty="0" smtClean="0"/>
              <a:t>: True</a:t>
            </a:r>
          </a:p>
          <a:p>
            <a:endParaRPr lang="en-US" sz="2800" dirty="0"/>
          </a:p>
          <a:p>
            <a:r>
              <a:rPr lang="en-US" sz="2800" dirty="0" smtClean="0"/>
              <a:t>  - command: /bin/</a:t>
            </a:r>
            <a:r>
              <a:rPr lang="en-US" sz="2800" dirty="0" err="1" smtClean="0"/>
              <a:t>some_command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when: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result|failed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6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Jinja2 Engine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Create and copy dynamic files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templates/index.j2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8324" y="2401442"/>
            <a:ext cx="11049000" cy="2744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- </a:t>
            </a:r>
            <a:r>
              <a:rPr lang="en-US" sz="2800" dirty="0"/>
              <a:t>name: Deploy index.j2 on </a:t>
            </a:r>
            <a:r>
              <a:rPr lang="en-US" sz="2800" dirty="0" err="1"/>
              <a:t>RedHat</a:t>
            </a:r>
            <a:endParaRPr lang="en-US" sz="2800" dirty="0"/>
          </a:p>
          <a:p>
            <a:r>
              <a:rPr lang="en-US" sz="2800" dirty="0" smtClean="0"/>
              <a:t>  </a:t>
            </a:r>
            <a:r>
              <a:rPr lang="en-US" sz="2800" dirty="0" err="1"/>
              <a:t>vars</a:t>
            </a:r>
            <a:r>
              <a:rPr lang="en-US" sz="2800" dirty="0"/>
              <a:t>:</a:t>
            </a:r>
          </a:p>
          <a:p>
            <a:r>
              <a:rPr lang="en-US" sz="2800" dirty="0" smtClean="0"/>
              <a:t>  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v_host_type</a:t>
            </a:r>
            <a:r>
              <a:rPr lang="en-US" sz="2800" dirty="0"/>
              <a:t>: </a:t>
            </a:r>
            <a:r>
              <a:rPr lang="en-US" sz="2800" dirty="0" err="1"/>
              <a:t>RedHat</a:t>
            </a:r>
            <a:endParaRPr lang="en-US" sz="2800" dirty="0"/>
          </a:p>
          <a:p>
            <a:r>
              <a:rPr lang="en-US" sz="2800" dirty="0" smtClean="0"/>
              <a:t>  </a:t>
            </a:r>
            <a:r>
              <a:rPr lang="en-US" sz="2800" dirty="0"/>
              <a:t>template: </a:t>
            </a:r>
            <a:r>
              <a:rPr lang="en-US" sz="2800" dirty="0" err="1" smtClean="0"/>
              <a:t>src</a:t>
            </a:r>
            <a:r>
              <a:rPr lang="en-US" sz="2800" dirty="0" smtClean="0"/>
              <a:t>=templates/index.j2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</a:t>
            </a:r>
            <a:r>
              <a:rPr lang="en-US" sz="2800" dirty="0" err="1" smtClean="0"/>
              <a:t>dest</a:t>
            </a:r>
            <a:r>
              <a:rPr lang="en-US" sz="2800" dirty="0"/>
              <a:t>=/</a:t>
            </a:r>
            <a:r>
              <a:rPr lang="en-US" sz="2800" dirty="0" err="1"/>
              <a:t>var</a:t>
            </a:r>
            <a:r>
              <a:rPr lang="en-US" sz="2800" dirty="0"/>
              <a:t>/www/html/index.html</a:t>
            </a:r>
          </a:p>
          <a:p>
            <a:r>
              <a:rPr lang="en-US" sz="2800" dirty="0"/>
              <a:t>  </a:t>
            </a:r>
            <a:r>
              <a:rPr lang="en-US" sz="2800" dirty="0" smtClean="0"/>
              <a:t>when</a:t>
            </a:r>
            <a:r>
              <a:rPr lang="en-US" sz="2800" dirty="0"/>
              <a:t>: </a:t>
            </a:r>
            <a:r>
              <a:rPr lang="en-US" sz="2800" dirty="0" err="1"/>
              <a:t>ansible_os_family</a:t>
            </a:r>
            <a:r>
              <a:rPr lang="en-US" sz="2800" dirty="0"/>
              <a:t> == "</a:t>
            </a:r>
            <a:r>
              <a:rPr lang="en-US" sz="2800" dirty="0" err="1"/>
              <a:t>RedHat</a:t>
            </a:r>
            <a:r>
              <a:rPr lang="en-US" sz="2800" dirty="0"/>
              <a:t>"</a:t>
            </a:r>
            <a:endParaRPr lang="en-US" sz="28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8324" y="580707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&lt;h2&gt;Hello from </a:t>
            </a:r>
            <a:r>
              <a:rPr lang="en-US" sz="2800" dirty="0" err="1"/>
              <a:t>Ansible</a:t>
            </a:r>
            <a:r>
              <a:rPr lang="en-US" sz="2800" dirty="0"/>
              <a:t> on {{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v_host_type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}}!&lt;/h2&gt;</a:t>
            </a:r>
          </a:p>
        </p:txBody>
      </p:sp>
    </p:spTree>
    <p:extLst>
      <p:ext uri="{BB962C8B-B14F-4D97-AF65-F5344CB8AC3E}">
        <p14:creationId xmlns:p14="http://schemas.microsoft.com/office/powerpoint/2010/main" val="428952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65976"/>
            <a:ext cx="9832319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Practice: </a:t>
            </a:r>
            <a:r>
              <a:rPr lang="en-US" sz="4800" dirty="0"/>
              <a:t>Playbooks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err="1" smtClean="0"/>
              <a:t>Ansible</a:t>
            </a:r>
            <a:r>
              <a:rPr lang="en-US" sz="2800" dirty="0" smtClean="0"/>
              <a:t> Documentation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hlinkClick r:id="rId3"/>
              </a:rPr>
              <a:t>http://docs.ansible.com</a:t>
            </a:r>
            <a:r>
              <a:rPr lang="en-US" sz="2600" dirty="0" smtClean="0">
                <a:hlinkClick r:id="rId3"/>
              </a:rPr>
              <a:t>/</a:t>
            </a:r>
            <a:r>
              <a:rPr lang="en-US" sz="2600" dirty="0" smtClean="0"/>
              <a:t> 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800" dirty="0" err="1" smtClean="0"/>
              <a:t>Ansible</a:t>
            </a:r>
            <a:r>
              <a:rPr lang="en-US" sz="2800" dirty="0" smtClean="0"/>
              <a:t> Modules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hlinkClick r:id="rId4"/>
              </a:rPr>
              <a:t>http://</a:t>
            </a:r>
            <a:r>
              <a:rPr lang="en-US" sz="2600" dirty="0" smtClean="0">
                <a:hlinkClick r:id="rId4"/>
              </a:rPr>
              <a:t>docs.ansible.com/ansible/latest/list_of_all_modules.html</a:t>
            </a:r>
            <a:r>
              <a:rPr lang="en-US" sz="26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Short </a:t>
            </a:r>
            <a:r>
              <a:rPr lang="en-US" sz="2800" dirty="0" err="1" smtClean="0"/>
              <a:t>Ansible</a:t>
            </a:r>
            <a:r>
              <a:rPr lang="en-US" sz="2800" dirty="0" smtClean="0"/>
              <a:t> Tutorial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www.codereviewvideos.com/course/ansible-tutorial</a:t>
            </a:r>
            <a:r>
              <a:rPr lang="en-US" sz="2600" dirty="0" smtClean="0"/>
              <a:t> 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 smtClean="0"/>
              <a:t>Ansible</a:t>
            </a:r>
            <a:r>
              <a:rPr lang="en-US" sz="3200" dirty="0" smtClean="0"/>
              <a:t> is a powerful solution for configuration and provisioning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It can be installed from source, repository, or PIP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It is driven by a set of configuration files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We could maintain one or more inventories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Actual executable parts are called modules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Modules can be combined in </a:t>
            </a:r>
            <a:r>
              <a:rPr lang="en-US" sz="3000" dirty="0" smtClean="0"/>
              <a:t>plays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Plays </a:t>
            </a:r>
            <a:r>
              <a:rPr lang="en-US" sz="3000" dirty="0" smtClean="0"/>
              <a:t>can be combined in playbooks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 can take our plays one step further with Jinja2 templates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719034"/>
          </a:xfrm>
        </p:spPr>
        <p:txBody>
          <a:bodyPr/>
          <a:lstStyle/>
          <a:p>
            <a:r>
              <a:rPr lang="en-US" dirty="0" smtClean="0"/>
              <a:t>DOB Week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Advanced techniques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Volumes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Networking</a:t>
            </a:r>
          </a:p>
          <a:p>
            <a:pPr>
              <a:lnSpc>
                <a:spcPct val="100000"/>
              </a:lnSpc>
            </a:pPr>
            <a:r>
              <a:rPr lang="en-US" dirty="0"/>
              <a:t>Distributed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Linking Methods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Docker</a:t>
            </a:r>
            <a:r>
              <a:rPr lang="en-US" dirty="0"/>
              <a:t> Compose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Docker</a:t>
            </a:r>
            <a:r>
              <a:rPr lang="en-US" dirty="0"/>
              <a:t> Hosts in Cluster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Components and Principles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Swarm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DOB Week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47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Available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For Provisioning, Configuration, and etc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Manage efficiently large-scale infrastructures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Replicated environments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the so called Snowflake servers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Version control for the environment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Quick provisioning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mtClean="0"/>
              <a:t>Quick recovery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2948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Chef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Recipes are written in Ruby DSL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Master-agent model, pull-based approach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Supports Windows both as server and node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Puppet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Recipes are written in Ruby DSL and Embedded Ruby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Master-agent model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Supports </a:t>
            </a:r>
            <a:r>
              <a:rPr lang="en-US" sz="2800" dirty="0" smtClean="0"/>
              <a:t>only agents on Windows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228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2720</TotalTime>
  <Words>1820</Words>
  <Application>Microsoft Office PowerPoint</Application>
  <PresentationFormat>Custom</PresentationFormat>
  <Paragraphs>476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 16x9</vt:lpstr>
      <vt:lpstr>Ansible</vt:lpstr>
      <vt:lpstr>Table of Contents</vt:lpstr>
      <vt:lpstr>Have a Question?</vt:lpstr>
      <vt:lpstr>Proposed Environment Setup M4</vt:lpstr>
      <vt:lpstr>Quick Recap</vt:lpstr>
      <vt:lpstr>DOB Week 3</vt:lpstr>
      <vt:lpstr>Available Solutions</vt:lpstr>
      <vt:lpstr>The need</vt:lpstr>
      <vt:lpstr>Solutions</vt:lpstr>
      <vt:lpstr>Solutions</vt:lpstr>
      <vt:lpstr>Introduction to Ansible</vt:lpstr>
      <vt:lpstr>What is Ansible?</vt:lpstr>
      <vt:lpstr>Key Characteristics</vt:lpstr>
      <vt:lpstr>Requirements</vt:lpstr>
      <vt:lpstr>Architecture and Components</vt:lpstr>
      <vt:lpstr>Availability</vt:lpstr>
      <vt:lpstr>Practice: Installation. Environment Setup</vt:lpstr>
      <vt:lpstr>Inventory</vt:lpstr>
      <vt:lpstr>Inventory</vt:lpstr>
      <vt:lpstr>Inventory Features</vt:lpstr>
      <vt:lpstr>Inventory File</vt:lpstr>
      <vt:lpstr>Scale out</vt:lpstr>
      <vt:lpstr>Variables Precedence and Files</vt:lpstr>
      <vt:lpstr>Configuration</vt:lpstr>
      <vt:lpstr>Configuration Storage and Order</vt:lpstr>
      <vt:lpstr>Modules</vt:lpstr>
      <vt:lpstr>Modules</vt:lpstr>
      <vt:lpstr>Modules Help</vt:lpstr>
      <vt:lpstr>Practice: See it in Action</vt:lpstr>
      <vt:lpstr>Plays and Playbooks</vt:lpstr>
      <vt:lpstr>Plays and Playbooks</vt:lpstr>
      <vt:lpstr>Play Declaration</vt:lpstr>
      <vt:lpstr>Playbook File</vt:lpstr>
      <vt:lpstr>Execution of Playbooks</vt:lpstr>
      <vt:lpstr>Additional Techniques</vt:lpstr>
      <vt:lpstr>Include Files</vt:lpstr>
      <vt:lpstr>Register Task</vt:lpstr>
      <vt:lpstr>Debug Module</vt:lpstr>
      <vt:lpstr>Playbook Handlers</vt:lpstr>
      <vt:lpstr>Conditional Clause - When</vt:lpstr>
      <vt:lpstr>Conditional Clause - Result</vt:lpstr>
      <vt:lpstr>Templates</vt:lpstr>
      <vt:lpstr>Practice: Playbooks</vt:lpstr>
      <vt:lpstr>Resources</vt:lpstr>
      <vt:lpstr>Summary</vt:lpstr>
      <vt:lpstr>Ansible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DOB-W4-Ansible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Dimitar Zahariev</cp:lastModifiedBy>
  <cp:revision>233</cp:revision>
  <dcterms:created xsi:type="dcterms:W3CDTF">2014-01-02T17:00:34Z</dcterms:created>
  <dcterms:modified xsi:type="dcterms:W3CDTF">2017-11-15T11:53:30Z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