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529" r:id="rId4"/>
    <p:sldId id="402" r:id="rId5"/>
    <p:sldId id="708" r:id="rId6"/>
    <p:sldId id="531" r:id="rId7"/>
    <p:sldId id="532" r:id="rId8"/>
    <p:sldId id="353" r:id="rId9"/>
    <p:sldId id="710" r:id="rId10"/>
    <p:sldId id="711" r:id="rId11"/>
    <p:sldId id="712" r:id="rId12"/>
    <p:sldId id="726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7" r:id="rId25"/>
    <p:sldId id="416" r:id="rId26"/>
    <p:sldId id="729" r:id="rId27"/>
    <p:sldId id="730" r:id="rId28"/>
    <p:sldId id="731" r:id="rId29"/>
    <p:sldId id="732" r:id="rId30"/>
    <p:sldId id="733" r:id="rId31"/>
    <p:sldId id="734" r:id="rId32"/>
    <p:sldId id="735" r:id="rId33"/>
    <p:sldId id="736" r:id="rId34"/>
    <p:sldId id="737" r:id="rId35"/>
    <p:sldId id="738" r:id="rId36"/>
    <p:sldId id="739" r:id="rId37"/>
    <p:sldId id="740" r:id="rId38"/>
    <p:sldId id="741" r:id="rId39"/>
    <p:sldId id="742" r:id="rId40"/>
    <p:sldId id="418" r:id="rId41"/>
    <p:sldId id="419" r:id="rId42"/>
    <p:sldId id="744" r:id="rId43"/>
    <p:sldId id="745" r:id="rId44"/>
    <p:sldId id="746" r:id="rId45"/>
    <p:sldId id="747" r:id="rId46"/>
    <p:sldId id="748" r:id="rId47"/>
    <p:sldId id="685" r:id="rId48"/>
    <p:sldId id="349" r:id="rId49"/>
    <p:sldId id="428" r:id="rId50"/>
    <p:sldId id="401" r:id="rId51"/>
    <p:sldId id="405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29"/>
            <p14:sldId id="402"/>
            <p14:sldId id="708"/>
          </p14:sldIdLst>
        </p14:section>
        <p14:section name="Recap" id="{4B647F58-1A51-47CB-9756-90FB954D4C55}">
          <p14:sldIdLst>
            <p14:sldId id="531"/>
            <p14:sldId id="532"/>
          </p14:sldIdLst>
        </p14:section>
        <p14:section name="Part 1 - Introduction to Nagios" id="{BC4A3995-4CED-4320-A673-95328C9C809D}">
          <p14:sldIdLst>
            <p14:sldId id="353"/>
            <p14:sldId id="710"/>
            <p14:sldId id="711"/>
            <p14:sldId id="712"/>
            <p14:sldId id="726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7"/>
          </p14:sldIdLst>
        </p14:section>
        <p14:section name="Part 2 - Basic Activities" id="{525158E7-006A-4268-97B6-E4C0694AF69F}">
          <p14:sldIdLst>
            <p14:sldId id="416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418"/>
          </p14:sldIdLst>
        </p14:section>
        <p14:section name="Part 3 - Additional Techniques" id="{92B8F4C8-76F1-42BA-AD9F-A00A1E7185E0}">
          <p14:sldIdLst>
            <p14:sldId id="419"/>
            <p14:sldId id="744"/>
            <p14:sldId id="745"/>
            <p14:sldId id="746"/>
            <p14:sldId id="747"/>
            <p14:sldId id="748"/>
            <p14:sldId id="685"/>
          </p14:sldIdLst>
        </p14:section>
        <p14:section name="Conclusion" id="{10E03AB1-9AA8-4E86-9A64-D741901E50A2}">
          <p14:sldIdLst>
            <p14:sldId id="349"/>
            <p14:sldId id="428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533" autoAdjust="0"/>
  </p:normalViewPr>
  <p:slideViewPr>
    <p:cSldViewPr>
      <p:cViewPr varScale="1">
        <p:scale>
          <a:sx n="102" d="100"/>
          <a:sy n="102" d="100"/>
        </p:scale>
        <p:origin x="882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9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89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7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747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723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946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0193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21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228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" TargetMode="External"/><Relationship Id="rId2" Type="http://schemas.openxmlformats.org/officeDocument/2006/relationships/hyperlink" Target="https://www.sysdi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relic.com/infrastructur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.nagios.org/" TargetMode="External"/><Relationship Id="rId2" Type="http://schemas.openxmlformats.org/officeDocument/2006/relationships/hyperlink" Target="https://www.nagios.org/downloads/nagios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brary.nagios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gios.org/document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support.nagios.com/forum/" TargetMode="External"/><Relationship Id="rId4" Type="http://schemas.openxmlformats.org/officeDocument/2006/relationships/hyperlink" Target="https://www.nagios.org/downloads/nagios-plugins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telenor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teamcity/" TargetMode="External"/><Relationship Id="rId2" Type="http://schemas.openxmlformats.org/officeDocument/2006/relationships/hyperlink" Target="https://nagio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uildbot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 smtClean="0"/>
              <a:t>Nagios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to Nagios</a:t>
            </a:r>
          </a:p>
          <a:p>
            <a:r>
              <a:rPr lang="en-US" dirty="0" smtClean="0"/>
              <a:t>Basic and Advanced Tasks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53080" y="3830902"/>
            <a:ext cx="1212447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DevOps</a:t>
            </a:r>
          </a:p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2BA674A-DA22-4065-B615-3D8574D12A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877403" y="3937219"/>
            <a:ext cx="2203431" cy="2203431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06" y="4014223"/>
            <a:ext cx="2049424" cy="20494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63423" y="4894716"/>
            <a:ext cx="631390" cy="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 smtClean="0"/>
              <a:t>Sysdig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https://www.sysdig.org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/>
              <a:t>Paid and </a:t>
            </a:r>
            <a:r>
              <a:rPr lang="en-US" sz="2800" dirty="0" smtClean="0"/>
              <a:t>Free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Prometheus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https://prometheus.io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New Relic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newrelic.com/infrastructure</a:t>
            </a:r>
            <a:r>
              <a:rPr lang="en-US" sz="2800" dirty="0" smtClean="0"/>
              <a:t> 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Only paid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625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Introduction to Nagios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r>
              <a:rPr lang="en-US" sz="3600" dirty="0"/>
              <a:t>Introduction. Components.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Monitoring suite with rich set of capabilities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Availability of both network and services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End-points can be monitored both actively and passively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Performance information can be collected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Performance data can be stored in a relational database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Rich set of plugins available to meet specific requirements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Nagios?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9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Flexible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Nagios can monitor about everything that can be attached to a network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Extensible and Customizable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Easy API allowing plugin creation. Plugins include new interfaces, checks, …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Scalable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scales both  in terms of size and the type of monitoring end-points 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Vibrant community of contributors and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Strengths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5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Nagios Core Host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Host on which Nagios Core is installed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Plugins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External tools – binaries and scripts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Collect information about devices and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Information is stored on the Nagios Core Host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special plugins – like NRPE, used for remote hosts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and Terms 1/6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Objects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Commands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Plugins interaction, notifications, event handling, and checks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Contacts and Contact Groups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Individuals and groups that will be notified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Hosts and Host Groups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Define specific devices on the network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Services and Service Groups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Specific services provided by the devices on the network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and Terms 2/6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System users (/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) and Nagios users (web interface)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Acknowledgements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Temporary disable a notification for a problem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Downtime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Inform Nagios </a:t>
            </a:r>
            <a:r>
              <a:rPr lang="en-US" dirty="0"/>
              <a:t>in advance </a:t>
            </a:r>
            <a:r>
              <a:rPr lang="en-US" dirty="0" smtClean="0"/>
              <a:t>by scheduling a downtime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Disable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Turn off a feature – check, notification, event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Latency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time between scheduling of a check and when it actually runs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and Terms 3/6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Four basic states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0: OK </a:t>
            </a:r>
            <a:r>
              <a:rPr lang="en-US" dirty="0"/>
              <a:t>(green)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1: WARNING </a:t>
            </a:r>
            <a:r>
              <a:rPr lang="en-US" dirty="0"/>
              <a:t>(yellow)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2: CRITICAL </a:t>
            </a:r>
            <a:r>
              <a:rPr lang="en-US" dirty="0"/>
              <a:t>(red)</a:t>
            </a:r>
          </a:p>
          <a:p>
            <a:pPr lvl="2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3: UNKNOWN </a:t>
            </a:r>
            <a:r>
              <a:rPr lang="en-US" dirty="0"/>
              <a:t>(orange)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Two types of states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Additionally, states may be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SOFT </a:t>
            </a:r>
            <a:r>
              <a:rPr lang="en-US" dirty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and Terms 4/6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6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Soft States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Host is determined to be not-OK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not confirmed yet (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max_check_attempts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limit is not reached)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Hard States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SOFT</a:t>
            </a:r>
            <a:r>
              <a:rPr lang="en-US" dirty="0" smtClean="0"/>
              <a:t>, but it is verified through re-checks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Where in previous HARD state 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WARNING</a:t>
            </a:r>
            <a:r>
              <a:rPr lang="en-US" dirty="0" smtClean="0"/>
              <a:t>) and now it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CRITICAL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 check returns not-OK and the host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DOWN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UNREACHABLE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and Terms 5/6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Additional States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RECOVERED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FLAPPING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SCHEDULED MAINTENANCE </a:t>
            </a:r>
            <a:r>
              <a:rPr lang="en-US" dirty="0"/>
              <a:t>(downtime)</a:t>
            </a:r>
          </a:p>
          <a:p>
            <a:pPr>
              <a:lnSpc>
                <a:spcPct val="100000"/>
              </a:lnSpc>
            </a:pP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Triggered Downtime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Nagios </a:t>
            </a:r>
            <a:r>
              <a:rPr lang="en-US" dirty="0" smtClean="0"/>
              <a:t>can </a:t>
            </a:r>
            <a:r>
              <a:rPr lang="en-US" dirty="0"/>
              <a:t>place hosts and services into downtime </a:t>
            </a:r>
            <a:r>
              <a:rPr lang="en-US" dirty="0" smtClean="0"/>
              <a:t>based on </a:t>
            </a:r>
            <a:r>
              <a:rPr lang="en-US" dirty="0"/>
              <a:t>ANOTHER host or service being in downtime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 and Terms </a:t>
            </a:r>
            <a:r>
              <a:rPr lang="en-US" dirty="0"/>
              <a:t>6</a:t>
            </a:r>
            <a:r>
              <a:rPr lang="en-US" dirty="0" smtClean="0"/>
              <a:t>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Nagios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Nagios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Commands, Templates, Time periods, and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Groups and Remote Monitoring (Agentless)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Nagios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Dependencies, Event Handlers, and Escalations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Monitoring (NRPE)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</a:t>
            </a:r>
            <a:r>
              <a:rPr lang="en-US" dirty="0" err="1"/>
              <a:t>MariaDB</a:t>
            </a:r>
            <a:r>
              <a:rPr lang="en-US" dirty="0"/>
              <a:t> and </a:t>
            </a:r>
            <a:r>
              <a:rPr lang="en-US" dirty="0" err="1"/>
              <a:t>Docker</a:t>
            </a:r>
            <a:r>
              <a:rPr lang="en-US" dirty="0"/>
              <a:t> Containers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98812" y="2466320"/>
            <a:ext cx="1219200" cy="182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Flowchart: Magnetic Disk 4"/>
          <p:cNvSpPr/>
          <p:nvPr/>
        </p:nvSpPr>
        <p:spPr>
          <a:xfrm>
            <a:off x="3960812" y="3761720"/>
            <a:ext cx="9144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/>
          <p:cNvSpPr/>
          <p:nvPr/>
        </p:nvSpPr>
        <p:spPr>
          <a:xfrm>
            <a:off x="6475412" y="2504420"/>
            <a:ext cx="1219200" cy="182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7" name="Flowchart: Magnetic Disk 6"/>
          <p:cNvSpPr/>
          <p:nvPr/>
        </p:nvSpPr>
        <p:spPr>
          <a:xfrm>
            <a:off x="7237412" y="3799820"/>
            <a:ext cx="914400" cy="838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8" name="Rectangle 7"/>
          <p:cNvSpPr/>
          <p:nvPr/>
        </p:nvSpPr>
        <p:spPr>
          <a:xfrm>
            <a:off x="2589212" y="1780520"/>
            <a:ext cx="6096000" cy="3352800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Rectangle 8"/>
          <p:cNvSpPr/>
          <p:nvPr/>
        </p:nvSpPr>
        <p:spPr>
          <a:xfrm>
            <a:off x="3732212" y="3533120"/>
            <a:ext cx="4724400" cy="137160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Box 9"/>
          <p:cNvSpPr txBox="1"/>
          <p:nvPr/>
        </p:nvSpPr>
        <p:spPr>
          <a:xfrm>
            <a:off x="3061139" y="993631"/>
            <a:ext cx="1494546" cy="523220"/>
          </a:xfrm>
          <a:prstGeom prst="rect">
            <a:avLst/>
          </a:prstGeom>
          <a:noFill/>
          <a:ln w="28575"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Host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7739" y="990600"/>
            <a:ext cx="1494546" cy="523220"/>
          </a:xfrm>
          <a:prstGeom prst="rect">
            <a:avLst/>
          </a:prstGeom>
          <a:noFill/>
          <a:ln w="28575"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Host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670739" y="5361920"/>
            <a:ext cx="1494546" cy="523220"/>
          </a:xfrm>
          <a:prstGeom prst="rect">
            <a:avLst/>
          </a:prstGeom>
          <a:noFill/>
          <a:ln w="28575"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Service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6947339" y="5362575"/>
            <a:ext cx="1494546" cy="523220"/>
          </a:xfrm>
          <a:prstGeom prst="rect">
            <a:avLst/>
          </a:prstGeom>
          <a:noFill/>
          <a:ln w="28575"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Service</a:t>
            </a:r>
            <a:endParaRPr lang="bg-BG" sz="2800" dirty="0"/>
          </a:p>
        </p:txBody>
      </p:sp>
      <p:cxnSp>
        <p:nvCxnSpPr>
          <p:cNvPr id="15" name="Straight Arrow Connector 14"/>
          <p:cNvCxnSpPr>
            <a:stCxn id="5" idx="3"/>
            <a:endCxn id="12" idx="0"/>
          </p:cNvCxnSpPr>
          <p:nvPr/>
        </p:nvCxnSpPr>
        <p:spPr>
          <a:xfrm>
            <a:off x="4418012" y="4599920"/>
            <a:ext cx="0" cy="7620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3" idx="0"/>
          </p:cNvCxnSpPr>
          <p:nvPr/>
        </p:nvCxnSpPr>
        <p:spPr>
          <a:xfrm>
            <a:off x="7694612" y="4638020"/>
            <a:ext cx="0" cy="724555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0"/>
            <a:endCxn id="10" idx="2"/>
          </p:cNvCxnSpPr>
          <p:nvPr/>
        </p:nvCxnSpPr>
        <p:spPr>
          <a:xfrm flipV="1">
            <a:off x="3808412" y="1516851"/>
            <a:ext cx="0" cy="94946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0"/>
            <a:endCxn id="11" idx="2"/>
          </p:cNvCxnSpPr>
          <p:nvPr/>
        </p:nvCxnSpPr>
        <p:spPr>
          <a:xfrm flipV="1">
            <a:off x="7085012" y="1513820"/>
            <a:ext cx="0" cy="9906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02749" y="3195310"/>
            <a:ext cx="2561345" cy="523220"/>
          </a:xfrm>
          <a:prstGeom prst="rect">
            <a:avLst/>
          </a:prstGeom>
          <a:noFill/>
          <a:ln w="28575"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Host Group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813739" y="6019800"/>
            <a:ext cx="2561345" cy="523220"/>
          </a:xfrm>
          <a:prstGeom prst="rect">
            <a:avLst/>
          </a:prstGeom>
          <a:noFill/>
          <a:ln w="28575">
            <a:solidFill>
              <a:srgbClr val="FFA72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Service Group</a:t>
            </a:r>
            <a:endParaRPr lang="bg-BG" sz="2800" dirty="0"/>
          </a:p>
        </p:txBody>
      </p:sp>
      <p:cxnSp>
        <p:nvCxnSpPr>
          <p:cNvPr id="30" name="Straight Arrow Connector 29"/>
          <p:cNvCxnSpPr>
            <a:stCxn id="9" idx="2"/>
            <a:endCxn id="28" idx="0"/>
          </p:cNvCxnSpPr>
          <p:nvPr/>
        </p:nvCxnSpPr>
        <p:spPr>
          <a:xfrm>
            <a:off x="6094412" y="4904720"/>
            <a:ext cx="0" cy="11150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3"/>
            <a:endCxn id="27" idx="1"/>
          </p:cNvCxnSpPr>
          <p:nvPr/>
        </p:nvCxnSpPr>
        <p:spPr>
          <a:xfrm>
            <a:off x="8685212" y="3456920"/>
            <a:ext cx="6175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Core </a:t>
            </a:r>
            <a:r>
              <a:rPr lang="en-US" dirty="0"/>
              <a:t>package: </a:t>
            </a:r>
            <a:r>
              <a:rPr lang="en-US" dirty="0">
                <a:hlinkClick r:id="rId2"/>
              </a:rPr>
              <a:t>https://www.nagios.org/downloads/nagios-core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Plugins: </a:t>
            </a:r>
            <a:r>
              <a:rPr lang="en-US" dirty="0">
                <a:hlinkClick r:id="rId3"/>
              </a:rPr>
              <a:t>https://exchange.nagios.org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Tutorials: </a:t>
            </a:r>
            <a:r>
              <a:rPr lang="en-US" dirty="0">
                <a:hlinkClick r:id="rId4"/>
              </a:rPr>
              <a:t>https://library.nagios.com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Installation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installed as a </a:t>
            </a:r>
            <a:r>
              <a:rPr lang="en-US" dirty="0" smtClean="0"/>
              <a:t>regular application or in a container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installed from source or through package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and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When installed as a package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httpd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conf.d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nagios.conf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logrotate.d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nagios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nagios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cfg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nagios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conf.d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nagios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/objects/*.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cfg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nagios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passwd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nagios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/private/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cfg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When compiled from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Same or similar tree but typically in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/opt/</a:t>
            </a:r>
            <a:r>
              <a:rPr lang="en-US" sz="2800" b="1" dirty="0" err="1" smtClean="0">
                <a:solidFill>
                  <a:schemeClr val="tx2">
                    <a:lumMod val="75000"/>
                  </a:schemeClr>
                </a:solidFill>
              </a:rPr>
              <a:t>nagios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/…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Installation.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Basic Activities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Context-dependent 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in command definitions and allow information from other objects (hosts, services, etc</a:t>
            </a:r>
            <a:r>
              <a:rPr lang="en-US" dirty="0" smtClean="0"/>
              <a:t>.) to </a:t>
            </a:r>
            <a:r>
              <a:rPr lang="en-US" dirty="0"/>
              <a:t>be referenced </a:t>
            </a:r>
            <a:r>
              <a:rPr lang="en-US" dirty="0" smtClean="0"/>
              <a:t>dynamically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Built-in </a:t>
            </a:r>
            <a:r>
              <a:rPr lang="en-US" dirty="0"/>
              <a:t>macros can also be exported as environment </a:t>
            </a:r>
            <a:r>
              <a:rPr lang="en-US" dirty="0" smtClean="0"/>
              <a:t>variables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When exported they are </a:t>
            </a:r>
            <a:r>
              <a:rPr lang="en-US" dirty="0"/>
              <a:t>named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NAGIOS_[variable-name] </a:t>
            </a:r>
            <a:r>
              <a:rPr lang="en-US" dirty="0"/>
              <a:t>in the </a:t>
            </a:r>
            <a:r>
              <a:rPr lang="en-US" dirty="0" smtClean="0"/>
              <a:t>plugin's </a:t>
            </a:r>
            <a:r>
              <a:rPr lang="en-US" dirty="0"/>
              <a:t>execution </a:t>
            </a:r>
            <a:r>
              <a:rPr lang="en-US" dirty="0" smtClean="0"/>
              <a:t>environment</a:t>
            </a:r>
          </a:p>
          <a:p>
            <a:pPr>
              <a:lnSpc>
                <a:spcPct val="100000"/>
              </a:lnSpc>
            </a:pPr>
            <a:r>
              <a:rPr lang="en-US" dirty="0"/>
              <a:t>Not all macros are available to every </a:t>
            </a:r>
            <a:r>
              <a:rPr lang="en-US" dirty="0" smtClean="0"/>
              <a:t>command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Few samples -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$HOSTNAME$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$HOSTALIAS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mtClean="0"/>
              <a:t>, and etc.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Special type of macros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for storing user defined data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Named 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$USER1$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$USER32$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Defined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/private/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resource.cfg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3810000"/>
            <a:ext cx="11049000" cy="251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...</a:t>
            </a:r>
          </a:p>
          <a:p>
            <a:r>
              <a:rPr lang="en-US" sz="2800" dirty="0"/>
              <a:t># Sets $USER1$ to be the path to the plugins</a:t>
            </a:r>
          </a:p>
          <a:p>
            <a:r>
              <a:rPr lang="en-US" sz="2800" dirty="0"/>
              <a:t>$USER1$=/</a:t>
            </a:r>
            <a:r>
              <a:rPr lang="en-US" sz="2800" dirty="0" err="1"/>
              <a:t>usr</a:t>
            </a:r>
            <a:r>
              <a:rPr lang="en-US" sz="2800" dirty="0"/>
              <a:t>/lib64/</a:t>
            </a:r>
            <a:r>
              <a:rPr lang="en-US" sz="2800" dirty="0" err="1"/>
              <a:t>nagios</a:t>
            </a:r>
            <a:r>
              <a:rPr lang="en-US" sz="2800" dirty="0"/>
              <a:t>/plugins</a:t>
            </a:r>
          </a:p>
          <a:p>
            <a:r>
              <a:rPr lang="en-US" sz="28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0887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Define how host checks, service checks and notifications are performed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Only two directives –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command_name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command_line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2971800"/>
            <a:ext cx="11049000" cy="3352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# </a:t>
            </a:r>
            <a:r>
              <a:rPr lang="en-US" sz="2800" dirty="0"/>
              <a:t>'</a:t>
            </a:r>
            <a:r>
              <a:rPr lang="en-US" sz="2800" dirty="0" err="1"/>
              <a:t>check_mysql</a:t>
            </a:r>
            <a:r>
              <a:rPr lang="en-US" sz="2800" dirty="0"/>
              <a:t>' command definition</a:t>
            </a:r>
          </a:p>
          <a:p>
            <a:r>
              <a:rPr lang="en-US" sz="2800" dirty="0"/>
              <a:t>define command {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command_name</a:t>
            </a:r>
            <a:r>
              <a:rPr lang="en-US" sz="2800" dirty="0" smtClean="0"/>
              <a:t>    </a:t>
            </a:r>
            <a:r>
              <a:rPr lang="en-US" sz="2800" dirty="0" err="1"/>
              <a:t>check_mysql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 smtClean="0"/>
              <a:t>command_line</a:t>
            </a:r>
            <a:r>
              <a:rPr lang="en-US" sz="2800" dirty="0" smtClean="0"/>
              <a:t>    $USER1$/</a:t>
            </a:r>
            <a:r>
              <a:rPr lang="en-US" sz="2800" dirty="0" err="1" smtClean="0"/>
              <a:t>check_mysql</a:t>
            </a:r>
            <a:r>
              <a:rPr lang="en-US" sz="2800" dirty="0" smtClean="0"/>
              <a:t> </a:t>
            </a:r>
            <a:r>
              <a:rPr lang="en-US" sz="2800" dirty="0"/>
              <a:t>-H '$HOSTADDRESS$'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668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Objects </a:t>
            </a:r>
            <a:r>
              <a:rPr lang="en-US" dirty="0"/>
              <a:t>we use to describe devices we wish to </a:t>
            </a:r>
            <a:r>
              <a:rPr lang="en-US" dirty="0" smtClean="0"/>
              <a:t>monitor</a:t>
            </a:r>
          </a:p>
          <a:p>
            <a:pPr>
              <a:lnSpc>
                <a:spcPct val="100000"/>
              </a:lnSpc>
            </a:pPr>
            <a:r>
              <a:rPr lang="en-US" dirty="0"/>
              <a:t>Definition includes: the name, a description, the IP </a:t>
            </a:r>
            <a:r>
              <a:rPr lang="en-US" dirty="0" smtClean="0"/>
              <a:t>or FQDN</a:t>
            </a:r>
            <a:r>
              <a:rPr lang="en-US" dirty="0"/>
              <a:t>, when and how the host should be monitored, and who should be contacted if problems </a:t>
            </a:r>
            <a:r>
              <a:rPr lang="en-US" dirty="0" smtClean="0"/>
              <a:t>arise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3581400"/>
            <a:ext cx="11049000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define host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name			my-host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alias			my-host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use			</a:t>
            </a:r>
            <a:r>
              <a:rPr lang="en-US" sz="2800" dirty="0" err="1" smtClean="0"/>
              <a:t>linux</a:t>
            </a:r>
            <a:r>
              <a:rPr lang="en-US" sz="2800" dirty="0" smtClean="0"/>
              <a:t>-hosts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address		my-</a:t>
            </a:r>
            <a:r>
              <a:rPr lang="en-US" sz="2800" dirty="0" err="1" smtClean="0"/>
              <a:t>host.lab.local</a:t>
            </a:r>
            <a:endParaRPr lang="en-US" sz="2800" dirty="0" smtClean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695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Hosts may be grouped </a:t>
            </a:r>
            <a:r>
              <a:rPr lang="en-US" dirty="0" smtClean="0"/>
              <a:t>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Reasons for grouping can be different – location, purpose, etc.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Hostgroups</a:t>
            </a:r>
            <a:r>
              <a:rPr lang="en-US" dirty="0"/>
              <a:t> only require 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hostgroup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alias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Groups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3124199"/>
            <a:ext cx="11049000" cy="3400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# Define an optional </a:t>
            </a:r>
            <a:r>
              <a:rPr lang="en-US" sz="2800" dirty="0" err="1"/>
              <a:t>hostgroup</a:t>
            </a:r>
            <a:r>
              <a:rPr lang="en-US" sz="2800" dirty="0"/>
              <a:t> for Linux machines</a:t>
            </a:r>
          </a:p>
          <a:p>
            <a:endParaRPr lang="en-US" sz="2800" dirty="0" smtClean="0"/>
          </a:p>
          <a:p>
            <a:r>
              <a:rPr lang="en-US" sz="2800" dirty="0" smtClean="0"/>
              <a:t>define </a:t>
            </a:r>
            <a:r>
              <a:rPr lang="en-US" sz="2800" dirty="0" err="1" smtClean="0"/>
              <a:t>hostgroup</a:t>
            </a:r>
            <a:r>
              <a:rPr lang="en-US" sz="2800" dirty="0" smtClean="0"/>
              <a:t> {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 smtClean="0"/>
              <a:t>hostgroup_name</a:t>
            </a:r>
            <a:r>
              <a:rPr lang="en-US" sz="2800" dirty="0" smtClean="0"/>
              <a:t>  </a:t>
            </a:r>
            <a:r>
              <a:rPr lang="en-US" sz="2800" dirty="0" err="1"/>
              <a:t>linux</a:t>
            </a:r>
            <a:r>
              <a:rPr lang="en-US" sz="2800" dirty="0"/>
              <a:t>-servers </a:t>
            </a:r>
            <a:r>
              <a:rPr lang="en-US" sz="2800" dirty="0" smtClean="0"/>
              <a:t>; Name of the group</a:t>
            </a:r>
          </a:p>
          <a:p>
            <a:r>
              <a:rPr lang="en-US" sz="2800" dirty="0" smtClean="0"/>
              <a:t>  alias           </a:t>
            </a:r>
            <a:r>
              <a:rPr lang="en-US" sz="2800" dirty="0"/>
              <a:t>Linux Servers ; </a:t>
            </a:r>
            <a:r>
              <a:rPr lang="en-US" sz="2800" dirty="0" smtClean="0"/>
              <a:t>Group long name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smtClean="0"/>
              <a:t>members         </a:t>
            </a:r>
            <a:r>
              <a:rPr lang="en-US" sz="2800" dirty="0" err="1"/>
              <a:t>localhost,slave.sulab.local</a:t>
            </a:r>
            <a:r>
              <a:rPr lang="en-US" sz="2800" dirty="0"/>
              <a:t> </a:t>
            </a:r>
            <a:r>
              <a:rPr lang="en-US" sz="2800" dirty="0" smtClean="0"/>
              <a:t>; Hosts</a:t>
            </a:r>
            <a:endParaRPr lang="en-US" sz="2800" dirty="0"/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2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a Question?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613" y="25056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sli.do</a:t>
            </a:r>
            <a:endParaRPr lang="bg-BG" sz="6600" b="1" dirty="0">
              <a:solidFill>
                <a:srgbClr val="F3BE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613" y="357247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#</a:t>
            </a:r>
            <a:r>
              <a:rPr lang="en-US" sz="6600" b="1" dirty="0" smtClean="0"/>
              <a:t>SU-DOB-M6</a:t>
            </a:r>
            <a:endParaRPr lang="bg-BG" sz="6600" b="1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Describe </a:t>
            </a:r>
            <a:r>
              <a:rPr lang="en-US" dirty="0"/>
              <a:t>functionality offered by a given </a:t>
            </a:r>
            <a:r>
              <a:rPr lang="en-US" dirty="0" smtClean="0"/>
              <a:t>host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Represents </a:t>
            </a:r>
            <a:r>
              <a:rPr lang="en-US" dirty="0"/>
              <a:t>any </a:t>
            </a:r>
            <a:r>
              <a:rPr lang="en-US" dirty="0" smtClean="0"/>
              <a:t>resource that </a:t>
            </a:r>
            <a:r>
              <a:rPr lang="en-US" dirty="0"/>
              <a:t>may be </a:t>
            </a:r>
            <a:r>
              <a:rPr lang="en-US" dirty="0" smtClean="0"/>
              <a:t>observed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host and </a:t>
            </a:r>
            <a:r>
              <a:rPr lang="en-US" dirty="0" smtClean="0"/>
              <a:t>identified </a:t>
            </a:r>
            <a:r>
              <a:rPr lang="en-US" dirty="0"/>
              <a:t>by their description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3200400"/>
            <a:ext cx="11049000" cy="312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define service {</a:t>
            </a:r>
          </a:p>
          <a:p>
            <a:r>
              <a:rPr lang="en-US" sz="2800" dirty="0" smtClean="0"/>
              <a:t>use                   generic-service</a:t>
            </a:r>
            <a:endParaRPr lang="en-US" sz="2800" dirty="0"/>
          </a:p>
          <a:p>
            <a:r>
              <a:rPr lang="en-US" sz="2800" dirty="0" err="1" smtClean="0"/>
              <a:t>host_name</a:t>
            </a:r>
            <a:r>
              <a:rPr lang="en-US" sz="2800" dirty="0" smtClean="0"/>
              <a:t>             </a:t>
            </a:r>
            <a:r>
              <a:rPr lang="en-US" sz="2800" dirty="0" err="1" smtClean="0"/>
              <a:t>slave.sulab.local</a:t>
            </a:r>
            <a:endParaRPr lang="en-US" sz="2800" dirty="0"/>
          </a:p>
          <a:p>
            <a:r>
              <a:rPr lang="en-US" sz="2800" dirty="0" err="1" smtClean="0"/>
              <a:t>service_description</a:t>
            </a:r>
            <a:r>
              <a:rPr lang="en-US" sz="2800" dirty="0" smtClean="0"/>
              <a:t>   MYSQL</a:t>
            </a:r>
            <a:endParaRPr lang="en-US" sz="2800" dirty="0"/>
          </a:p>
          <a:p>
            <a:r>
              <a:rPr lang="en-US" sz="2800" dirty="0" err="1" smtClean="0"/>
              <a:t>check_command</a:t>
            </a:r>
            <a:r>
              <a:rPr lang="en-US" sz="2800" dirty="0" smtClean="0"/>
              <a:t>         check_mysql_cmdlinecred!user!Pwd1</a:t>
            </a:r>
            <a:endParaRPr lang="en-US" sz="2800" dirty="0"/>
          </a:p>
          <a:p>
            <a:r>
              <a:rPr lang="en-US" sz="2800" dirty="0" err="1" smtClean="0"/>
              <a:t>notification_interval</a:t>
            </a:r>
            <a:r>
              <a:rPr lang="en-US" sz="2800" dirty="0" smtClean="0"/>
              <a:t> 10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3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Used </a:t>
            </a:r>
            <a:r>
              <a:rPr lang="en-US" dirty="0"/>
              <a:t>to cluster together </a:t>
            </a:r>
            <a:r>
              <a:rPr lang="en-US" dirty="0" smtClean="0"/>
              <a:t>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groups require a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servicegroup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alias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Groups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2667000"/>
            <a:ext cx="11049000" cy="3657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define </a:t>
            </a:r>
            <a:r>
              <a:rPr lang="en-US" sz="2800" dirty="0" err="1"/>
              <a:t>servicegroup</a:t>
            </a:r>
            <a:r>
              <a:rPr lang="en-US" sz="2800" dirty="0"/>
              <a:t> {</a:t>
            </a:r>
          </a:p>
          <a:p>
            <a:r>
              <a:rPr lang="en-US" sz="2800" dirty="0" smtClean="0"/>
              <a:t>    </a:t>
            </a:r>
            <a:r>
              <a:rPr lang="en-US" sz="2800" dirty="0" err="1"/>
              <a:t>servicegroup_name</a:t>
            </a:r>
            <a:r>
              <a:rPr lang="en-US" sz="2800" dirty="0"/>
              <a:t>   </a:t>
            </a:r>
            <a:r>
              <a:rPr lang="en-US" sz="2800" dirty="0" smtClean="0"/>
              <a:t>net-services</a:t>
            </a:r>
            <a:endParaRPr lang="en-US" sz="2800" dirty="0"/>
          </a:p>
          <a:p>
            <a:r>
              <a:rPr lang="en-US" sz="2800" dirty="0" smtClean="0"/>
              <a:t>    </a:t>
            </a:r>
            <a:r>
              <a:rPr lang="en-US" sz="2800" dirty="0"/>
              <a:t>alias               </a:t>
            </a:r>
            <a:r>
              <a:rPr lang="en-US" sz="2800" dirty="0" smtClean="0"/>
              <a:t>Network </a:t>
            </a:r>
            <a:r>
              <a:rPr lang="en-US" sz="2800" dirty="0"/>
              <a:t>Related Services</a:t>
            </a:r>
          </a:p>
          <a:p>
            <a:r>
              <a:rPr lang="en-US" sz="2800" dirty="0" smtClean="0"/>
              <a:t>    </a:t>
            </a:r>
            <a:r>
              <a:rPr lang="en-US" sz="2800" dirty="0"/>
              <a:t>members             </a:t>
            </a:r>
            <a:r>
              <a:rPr lang="en-US" sz="2800" dirty="0" smtClean="0"/>
              <a:t>localhost</a:t>
            </a:r>
            <a:r>
              <a:rPr lang="en-US" sz="2800" dirty="0"/>
              <a:t>, HTTP, localhost, SSH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84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Triangle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18462" y="1827396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HOST</a:t>
            </a:r>
            <a:endParaRPr lang="bg-BG" sz="1200" b="1" dirty="0"/>
          </a:p>
        </p:txBody>
      </p:sp>
      <p:sp>
        <p:nvSpPr>
          <p:cNvPr id="6" name="Oval 5"/>
          <p:cNvSpPr/>
          <p:nvPr/>
        </p:nvSpPr>
        <p:spPr>
          <a:xfrm>
            <a:off x="2951913" y="40386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COMMAND</a:t>
            </a:r>
            <a:endParaRPr lang="bg-BG" sz="1200" b="1" dirty="0"/>
          </a:p>
        </p:txBody>
      </p:sp>
      <p:sp>
        <p:nvSpPr>
          <p:cNvPr id="7" name="Oval 6"/>
          <p:cNvSpPr/>
          <p:nvPr/>
        </p:nvSpPr>
        <p:spPr>
          <a:xfrm>
            <a:off x="7085012" y="4038600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SERVICE</a:t>
            </a:r>
            <a:endParaRPr lang="bg-BG" sz="1200" b="1" dirty="0"/>
          </a:p>
        </p:txBody>
      </p:sp>
      <p:cxnSp>
        <p:nvCxnSpPr>
          <p:cNvPr id="11" name="Straight Arrow Connector 10"/>
          <p:cNvCxnSpPr>
            <a:stCxn id="5" idx="3"/>
            <a:endCxn id="6" idx="7"/>
          </p:cNvCxnSpPr>
          <p:nvPr/>
        </p:nvCxnSpPr>
        <p:spPr>
          <a:xfrm flipH="1">
            <a:off x="4122647" y="2998130"/>
            <a:ext cx="1096681" cy="12413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7" idx="1"/>
          </p:cNvCxnSpPr>
          <p:nvPr/>
        </p:nvCxnSpPr>
        <p:spPr>
          <a:xfrm>
            <a:off x="6189196" y="2998130"/>
            <a:ext cx="1096682" cy="12413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4323513" y="4724400"/>
            <a:ext cx="276149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589212" y="1524000"/>
            <a:ext cx="6248400" cy="43434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1" name="TextBox 20"/>
          <p:cNvSpPr txBox="1"/>
          <p:nvPr/>
        </p:nvSpPr>
        <p:spPr>
          <a:xfrm>
            <a:off x="4754277" y="6032828"/>
            <a:ext cx="257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 Definition</a:t>
            </a:r>
            <a:endParaRPr lang="bg-B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251669" y="3540951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ucida Handwriting" panose="03010101010101010101" pitchFamily="66" charset="0"/>
              </a:rPr>
              <a:t>How?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32890" y="871770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ucida Handwriting" panose="03010101010101010101" pitchFamily="66" charset="0"/>
              </a:rPr>
              <a:t>Where?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37612" y="5437173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Lucida Handwriting" panose="03010101010101010101" pitchFamily="66" charset="0"/>
              </a:rPr>
              <a:t>What?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 flipV="1">
            <a:off x="1981668" y="4048493"/>
            <a:ext cx="687854" cy="70573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 flipV="1">
            <a:off x="6539362" y="1344805"/>
            <a:ext cx="687854" cy="70573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>
            <a:off x="8650259" y="4700595"/>
            <a:ext cx="687854" cy="70573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1" grpId="0"/>
      <p:bldP spid="8" grpId="0"/>
      <p:bldP spid="14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Contacts provide information to </a:t>
            </a:r>
            <a:r>
              <a:rPr lang="en-US" dirty="0" smtClean="0"/>
              <a:t>Nagios about </a:t>
            </a:r>
            <a:r>
              <a:rPr lang="en-US" dirty="0"/>
              <a:t>who should be notified, what for, and when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2667000"/>
            <a:ext cx="11049000" cy="3657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define contact {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 err="1" smtClean="0"/>
              <a:t>contact_name</a:t>
            </a:r>
            <a:r>
              <a:rPr lang="en-US" sz="2800" dirty="0" smtClean="0"/>
              <a:t>    </a:t>
            </a:r>
            <a:r>
              <a:rPr lang="en-US" sz="2800" dirty="0" err="1" smtClean="0"/>
              <a:t>nagiosadmin</a:t>
            </a:r>
            <a:endParaRPr lang="en-US" sz="2800" dirty="0"/>
          </a:p>
          <a:p>
            <a:r>
              <a:rPr lang="en-US" sz="2800" dirty="0" smtClean="0"/>
              <a:t>        use             generic-contact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alias           </a:t>
            </a:r>
            <a:r>
              <a:rPr lang="en-US" sz="2800" dirty="0"/>
              <a:t>Nagios </a:t>
            </a:r>
            <a:r>
              <a:rPr lang="en-US" sz="2800" dirty="0" smtClean="0"/>
              <a:t>Admin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/>
              <a:t>email           </a:t>
            </a:r>
            <a:r>
              <a:rPr lang="en-US" sz="2800" smtClean="0"/>
              <a:t>admin@acme-org.com 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715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Group together contacts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Contact groups require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contactgroup_name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alias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Groups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2667000"/>
            <a:ext cx="11049000" cy="3657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smtClean="0"/>
              <a:t>...</a:t>
            </a:r>
          </a:p>
          <a:p>
            <a:r>
              <a:rPr lang="en-US" sz="2800" dirty="0" smtClean="0"/>
              <a:t>define </a:t>
            </a:r>
            <a:r>
              <a:rPr lang="en-US" sz="2800" dirty="0" err="1" smtClean="0"/>
              <a:t>contactgroup</a:t>
            </a:r>
            <a:r>
              <a:rPr lang="en-US" sz="2800" dirty="0" smtClean="0"/>
              <a:t> {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 err="1"/>
              <a:t>contactgroup_name</a:t>
            </a:r>
            <a:r>
              <a:rPr lang="en-US" sz="2800" dirty="0"/>
              <a:t>       admins</a:t>
            </a:r>
          </a:p>
          <a:p>
            <a:r>
              <a:rPr lang="en-US" sz="2800" dirty="0"/>
              <a:t>        alias                   Nagios Administrators</a:t>
            </a:r>
          </a:p>
          <a:p>
            <a:r>
              <a:rPr lang="en-US" sz="2800" dirty="0"/>
              <a:t>        members                 </a:t>
            </a:r>
            <a:r>
              <a:rPr lang="en-US" sz="2800" dirty="0" err="1" smtClean="0"/>
              <a:t>nagiosadmin,hotline</a:t>
            </a:r>
            <a:endParaRPr lang="en-US" sz="2800" dirty="0"/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7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Used to define the valid periods for checks</a:t>
            </a:r>
            <a:r>
              <a:rPr lang="en-US" dirty="0"/>
              <a:t> </a:t>
            </a:r>
            <a:r>
              <a:rPr lang="en-US" dirty="0" smtClean="0"/>
              <a:t>and notifications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Periods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1905000"/>
            <a:ext cx="11049000" cy="441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# '</a:t>
            </a:r>
            <a:r>
              <a:rPr lang="en-US" sz="2800" dirty="0" err="1"/>
              <a:t>workhours</a:t>
            </a:r>
            <a:r>
              <a:rPr lang="en-US" sz="2800" dirty="0"/>
              <a:t>' </a:t>
            </a:r>
            <a:r>
              <a:rPr lang="en-US" sz="2800" dirty="0" err="1"/>
              <a:t>timeperiod</a:t>
            </a:r>
            <a:r>
              <a:rPr lang="en-US" sz="2800" dirty="0"/>
              <a:t> definition</a:t>
            </a:r>
          </a:p>
          <a:p>
            <a:r>
              <a:rPr lang="en-US" sz="2800" dirty="0"/>
              <a:t>define </a:t>
            </a:r>
            <a:r>
              <a:rPr lang="en-US" sz="2800" dirty="0" err="1" smtClean="0"/>
              <a:t>timeperiod</a:t>
            </a:r>
            <a:r>
              <a:rPr lang="en-US" sz="2800" dirty="0" smtClean="0"/>
              <a:t> {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 err="1"/>
              <a:t>timeperiod_name</a:t>
            </a:r>
            <a:r>
              <a:rPr lang="en-US" sz="2800" dirty="0"/>
              <a:t> </a:t>
            </a:r>
            <a:r>
              <a:rPr lang="en-US" sz="2800" dirty="0" err="1"/>
              <a:t>workhours</a:t>
            </a:r>
            <a:endParaRPr lang="en-US" sz="2800" dirty="0"/>
          </a:p>
          <a:p>
            <a:r>
              <a:rPr lang="en-US" sz="2800" dirty="0"/>
              <a:t>        alias           Normal Work Hours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monday</a:t>
            </a:r>
            <a:r>
              <a:rPr lang="en-US" sz="2800" dirty="0"/>
              <a:t>          09:00-17:00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tuesday</a:t>
            </a:r>
            <a:r>
              <a:rPr lang="en-US" sz="2800" dirty="0"/>
              <a:t>         09:00-17:00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wednesday</a:t>
            </a:r>
            <a:r>
              <a:rPr lang="en-US" sz="2800" dirty="0"/>
              <a:t>       09:00-17:00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thursday</a:t>
            </a:r>
            <a:r>
              <a:rPr lang="en-US" sz="2800" dirty="0"/>
              <a:t>        09:00-17:00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friday</a:t>
            </a:r>
            <a:r>
              <a:rPr lang="en-US" sz="2800" dirty="0"/>
              <a:t>          09:00-17:00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02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Purpose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 objects definition directives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Similar to other object with additional clause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register</a:t>
            </a:r>
            <a:r>
              <a:rPr lang="en-US" dirty="0" smtClean="0"/>
              <a:t> with value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0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1/2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4634" y="3810000"/>
            <a:ext cx="11049000" cy="2514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define </a:t>
            </a:r>
            <a:r>
              <a:rPr lang="en-US" sz="2800" dirty="0" smtClean="0"/>
              <a:t>host {</a:t>
            </a:r>
            <a:endParaRPr lang="en-US" sz="2800" dirty="0"/>
          </a:p>
          <a:p>
            <a:r>
              <a:rPr lang="en-US" sz="2800" dirty="0" smtClean="0"/>
              <a:t>	name 			servers</a:t>
            </a:r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check_interval</a:t>
            </a:r>
            <a:r>
              <a:rPr lang="en-US" sz="2800" dirty="0" smtClean="0"/>
              <a:t> 	5</a:t>
            </a:r>
            <a:endParaRPr lang="en-US" sz="2800" dirty="0"/>
          </a:p>
          <a:p>
            <a:r>
              <a:rPr lang="en-US" sz="2800" dirty="0" smtClean="0"/>
              <a:t>	register 		0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9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Templates are meant to be inherited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Directives in templates are overridden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Special usage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time periods use acts like an exclude directive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2/2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362200"/>
            <a:ext cx="10856912" cy="2362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define </a:t>
            </a:r>
            <a:r>
              <a:rPr lang="en-US" dirty="0" smtClean="0"/>
              <a:t>host {</a:t>
            </a:r>
            <a:endParaRPr lang="en-US" dirty="0"/>
          </a:p>
          <a:p>
            <a:r>
              <a:rPr lang="en-US" dirty="0" smtClean="0"/>
              <a:t>	name 			check-five-times</a:t>
            </a:r>
            <a:endParaRPr lang="en-US" dirty="0"/>
          </a:p>
          <a:p>
            <a:r>
              <a:rPr lang="en-US" dirty="0" smtClean="0"/>
              <a:t>	use 			servers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max_check_attempts</a:t>
            </a:r>
            <a:r>
              <a:rPr lang="en-US" dirty="0"/>
              <a:t>	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 smtClean="0"/>
              <a:t>	register 		0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49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Active or Passive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Active checks are initiated by Nagios and usually require agent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Passive checks are initiated by the remote hosts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With or without an agent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With an agent like NRPE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Agentless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Monitoring public ports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Monitoring via SNMP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Monitoring host state with ICMP (ping)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Monitoring (part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965976"/>
            <a:ext cx="11125200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Practice: </a:t>
            </a:r>
            <a:r>
              <a:rPr lang="en-US" dirty="0"/>
              <a:t>See it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Environment Setup M6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029727" y="5734645"/>
            <a:ext cx="6057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Module 6: </a:t>
            </a:r>
            <a:r>
              <a:rPr lang="en-US" sz="2800" dirty="0" err="1" smtClean="0"/>
              <a:t>VirtualBox</a:t>
            </a:r>
            <a:r>
              <a:rPr lang="en-US" sz="2800" dirty="0" smtClean="0"/>
              <a:t> + Vagrant + Nagios</a:t>
            </a:r>
            <a:endParaRPr lang="bg-BG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954233" y="1628026"/>
            <a:ext cx="4280359" cy="3759716"/>
            <a:chOff x="3875406" y="1628026"/>
            <a:chExt cx="4280359" cy="3759716"/>
          </a:xfrm>
        </p:grpSpPr>
        <p:sp>
          <p:nvSpPr>
            <p:cNvPr id="18" name="Freeform 17"/>
            <p:cNvSpPr/>
            <p:nvPr/>
          </p:nvSpPr>
          <p:spPr>
            <a:xfrm>
              <a:off x="4037012" y="3304426"/>
              <a:ext cx="3970308" cy="664610"/>
            </a:xfrm>
            <a:custGeom>
              <a:avLst/>
              <a:gdLst>
                <a:gd name="connsiteX0" fmla="*/ 0 w 3970308"/>
                <a:gd name="connsiteY0" fmla="*/ 0 h 664610"/>
                <a:gd name="connsiteX1" fmla="*/ 3970308 w 3970308"/>
                <a:gd name="connsiteY1" fmla="*/ 0 h 664610"/>
                <a:gd name="connsiteX2" fmla="*/ 3970308 w 3970308"/>
                <a:gd name="connsiteY2" fmla="*/ 307995 h 664610"/>
                <a:gd name="connsiteX3" fmla="*/ 2216171 w 3970308"/>
                <a:gd name="connsiteY3" fmla="*/ 307995 h 664610"/>
                <a:gd name="connsiteX4" fmla="*/ 2216171 w 3970308"/>
                <a:gd name="connsiteY4" fmla="*/ 664610 h 664610"/>
                <a:gd name="connsiteX5" fmla="*/ 0 w 3970308"/>
                <a:gd name="connsiteY5" fmla="*/ 664610 h 66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0308" h="664610">
                  <a:moveTo>
                    <a:pt x="0" y="0"/>
                  </a:moveTo>
                  <a:lnTo>
                    <a:pt x="3970308" y="0"/>
                  </a:lnTo>
                  <a:lnTo>
                    <a:pt x="3970308" y="307995"/>
                  </a:lnTo>
                  <a:lnTo>
                    <a:pt x="2216171" y="307995"/>
                  </a:lnTo>
                  <a:lnTo>
                    <a:pt x="2216171" y="664610"/>
                  </a:lnTo>
                  <a:lnTo>
                    <a:pt x="0" y="66461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sz="2000" b="1" dirty="0" smtClean="0"/>
                <a:t>         </a:t>
              </a:r>
              <a:r>
                <a:rPr lang="en-US" sz="2000" b="1" dirty="0" err="1" smtClean="0"/>
                <a:t>VirtualBox</a:t>
              </a:r>
              <a:endParaRPr lang="en-US" sz="2000" b="1" dirty="0" smtClean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40966" y="1628026"/>
              <a:ext cx="910446" cy="1507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/>
                <a:t>VM1</a:t>
              </a:r>
            </a:p>
            <a:p>
              <a:pPr algn="ctr"/>
              <a:r>
                <a:rPr lang="en-US" sz="1800" b="1" dirty="0" smtClean="0"/>
                <a:t>Master</a:t>
              </a:r>
              <a:endParaRPr lang="en-US" sz="1600" b="1" dirty="0" smtClean="0"/>
            </a:p>
            <a:p>
              <a:pPr algn="ctr"/>
              <a:r>
                <a:rPr lang="en-US" sz="1400" b="1" dirty="0" smtClean="0"/>
                <a:t>(Nagios)</a:t>
              </a:r>
              <a:endParaRPr lang="bg-BG" sz="18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29204" y="4028726"/>
              <a:ext cx="3978116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Host OS</a:t>
              </a:r>
            </a:p>
            <a:p>
              <a:pPr algn="ctr"/>
              <a:r>
                <a:rPr lang="en-US" sz="2000" b="1" dirty="0" smtClean="0"/>
                <a:t>(Linux)</a:t>
              </a:r>
              <a:endParaRPr lang="bg-BG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7166" y="2771026"/>
              <a:ext cx="758046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CentOS</a:t>
              </a:r>
              <a:endParaRPr lang="bg-BG" sz="1200" b="1" dirty="0"/>
            </a:p>
          </p:txBody>
        </p:sp>
        <p:sp>
          <p:nvSpPr>
            <p:cNvPr id="45" name="Right Brace 44"/>
            <p:cNvSpPr/>
            <p:nvPr/>
          </p:nvSpPr>
          <p:spPr>
            <a:xfrm rot="5400000">
              <a:off x="5786986" y="3018962"/>
              <a:ext cx="457200" cy="428035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66943" y="1628026"/>
              <a:ext cx="910446" cy="1507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/>
                <a:t>VM2</a:t>
              </a:r>
            </a:p>
            <a:p>
              <a:pPr algn="ctr"/>
              <a:r>
                <a:rPr lang="en-US" sz="1800" b="1" dirty="0" smtClean="0"/>
                <a:t>Node</a:t>
              </a:r>
              <a:endParaRPr lang="bg-BG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643143" y="2771026"/>
              <a:ext cx="758046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CentOS</a:t>
              </a:r>
              <a:endParaRPr lang="bg-BG" sz="1200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88966" y="1628026"/>
              <a:ext cx="910446" cy="15074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b="1" dirty="0" smtClean="0"/>
                <a:t>VM3</a:t>
              </a:r>
            </a:p>
            <a:p>
              <a:pPr algn="ctr"/>
              <a:r>
                <a:rPr lang="en-US" sz="1800" b="1" dirty="0" smtClean="0"/>
                <a:t>Node</a:t>
              </a:r>
              <a:endParaRPr lang="bg-BG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165166" y="2771026"/>
              <a:ext cx="758046" cy="304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 smtClean="0"/>
                <a:t>CentOS</a:t>
              </a:r>
              <a:endParaRPr lang="bg-BG" sz="1200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3012" y="3657600"/>
              <a:ext cx="1684308" cy="2963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Vagrant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92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Advanced </a:t>
            </a:r>
            <a:r>
              <a:rPr lang="en-US" dirty="0" smtClean="0"/>
              <a:t>Nagios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/>
              <a:t>Additional Techniques. </a:t>
            </a:r>
            <a:r>
              <a:rPr lang="en-US" dirty="0" err="1" smtClean="0"/>
              <a:t>MariaDB</a:t>
            </a:r>
            <a:r>
              <a:rPr lang="en-US" dirty="0" smtClean="0"/>
              <a:t>. </a:t>
            </a:r>
            <a:r>
              <a:rPr lang="en-US" dirty="0" err="1" smtClean="0"/>
              <a:t>Docker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They are type of commands</a:t>
            </a:r>
          </a:p>
          <a:p>
            <a:pPr>
              <a:lnSpc>
                <a:spcPct val="100000"/>
              </a:lnSpc>
            </a:pPr>
            <a:endParaRPr lang="en-US" dirty="0" smtClean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The sole difference is that they cannot be parametrized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Event handlers </a:t>
            </a:r>
            <a:r>
              <a:rPr lang="en-US" dirty="0"/>
              <a:t>are designed to execute a command in response to a change in service or </a:t>
            </a:r>
            <a:r>
              <a:rPr lang="en-US" dirty="0" smtClean="0"/>
              <a:t>host state</a:t>
            </a:r>
          </a:p>
          <a:p>
            <a:pPr>
              <a:lnSpc>
                <a:spcPct val="100000"/>
              </a:lnSpc>
            </a:pP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Attached to service or host </a:t>
            </a:r>
            <a:r>
              <a:rPr lang="en-US" dirty="0">
                <a:cs typeface="Consolas" panose="020B0609020204030204" pitchFamily="49" charset="0"/>
              </a:rPr>
              <a:t>with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event_handler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directive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Process </a:t>
            </a:r>
            <a:r>
              <a:rPr lang="en-US" dirty="0">
                <a:cs typeface="Consolas" panose="020B0609020204030204" pitchFamily="49" charset="0"/>
              </a:rPr>
              <a:t>of notifying an additional group or additional groups of contacts if </a:t>
            </a:r>
            <a:r>
              <a:rPr lang="en-US" dirty="0" smtClean="0">
                <a:cs typeface="Consolas" panose="020B0609020204030204" pitchFamily="49" charset="0"/>
              </a:rPr>
              <a:t>a problem </a:t>
            </a:r>
            <a:r>
              <a:rPr lang="en-US" dirty="0">
                <a:cs typeface="Consolas" panose="020B0609020204030204" pitchFamily="49" charset="0"/>
              </a:rPr>
              <a:t>persists beyond a certain length of </a:t>
            </a:r>
            <a:r>
              <a:rPr lang="en-US" dirty="0" smtClean="0">
                <a:cs typeface="Consolas" panose="020B0609020204030204" pitchFamily="49" charset="0"/>
              </a:rPr>
              <a:t>time</a:t>
            </a: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Notifications are send on a measured </a:t>
            </a:r>
            <a:r>
              <a:rPr lang="en-US" dirty="0">
                <a:cs typeface="Consolas" panose="020B0609020204030204" pitchFamily="49" charset="0"/>
              </a:rPr>
              <a:t>time interval, the default specified by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notification_interval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directive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Response time is not measured, </a:t>
            </a:r>
            <a:r>
              <a:rPr lang="en-US" dirty="0">
                <a:cs typeface="Consolas" panose="020B0609020204030204" pitchFamily="49" charset="0"/>
              </a:rPr>
              <a:t>but rather </a:t>
            </a:r>
            <a:r>
              <a:rPr lang="en-US" dirty="0" smtClean="0">
                <a:cs typeface="Consolas" panose="020B0609020204030204" pitchFamily="49" charset="0"/>
              </a:rPr>
              <a:t>the number </a:t>
            </a:r>
            <a:r>
              <a:rPr lang="en-US" dirty="0">
                <a:cs typeface="Consolas" panose="020B0609020204030204" pitchFamily="49" charset="0"/>
              </a:rPr>
              <a:t>of notifications </a:t>
            </a:r>
            <a:r>
              <a:rPr lang="en-US" dirty="0" smtClean="0">
                <a:cs typeface="Consolas" panose="020B0609020204030204" pitchFamily="49" charset="0"/>
              </a:rPr>
              <a:t>sent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To </a:t>
            </a:r>
            <a:r>
              <a:rPr lang="en-US" dirty="0">
                <a:cs typeface="Consolas" panose="020B0609020204030204" pitchFamily="49" charset="0"/>
              </a:rPr>
              <a:t>continue escalation notifications until a problem is resolved, </a:t>
            </a:r>
            <a:r>
              <a:rPr lang="en-US" dirty="0" smtClean="0">
                <a:cs typeface="Consolas" panose="020B0609020204030204" pitchFamily="49" charset="0"/>
              </a:rPr>
              <a:t>set </a:t>
            </a:r>
            <a:r>
              <a:rPr lang="en-US" dirty="0">
                <a:cs typeface="Consolas" panose="020B0609020204030204" pitchFamily="49" charset="0"/>
              </a:rPr>
              <a:t>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last_notification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directive </a:t>
            </a:r>
            <a:r>
              <a:rPr lang="en-US" dirty="0">
                <a:cs typeface="Consolas" panose="020B0609020204030204" pitchFamily="49" charset="0"/>
              </a:rPr>
              <a:t>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0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Service and host escalations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4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Relationships </a:t>
            </a:r>
            <a:r>
              <a:rPr lang="en-US" dirty="0">
                <a:cs typeface="Consolas" panose="020B0609020204030204" pitchFamily="49" charset="0"/>
              </a:rPr>
              <a:t>between </a:t>
            </a:r>
            <a:r>
              <a:rPr lang="en-US" dirty="0" smtClean="0">
                <a:cs typeface="Consolas" panose="020B0609020204030204" pitchFamily="49" charset="0"/>
              </a:rPr>
              <a:t>and </a:t>
            </a:r>
            <a:r>
              <a:rPr lang="en-US" dirty="0">
                <a:cs typeface="Consolas" panose="020B0609020204030204" pitchFamily="49" charset="0"/>
              </a:rPr>
              <a:t>among hosts </a:t>
            </a:r>
            <a:r>
              <a:rPr lang="en-US" dirty="0" smtClean="0">
                <a:cs typeface="Consolas" panose="020B0609020204030204" pitchFamily="49" charset="0"/>
              </a:rPr>
              <a:t>and services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Two </a:t>
            </a:r>
            <a:r>
              <a:rPr lang="en-US" dirty="0">
                <a:cs typeface="Consolas" panose="020B0609020204030204" pitchFamily="49" charset="0"/>
              </a:rPr>
              <a:t>categories of </a:t>
            </a:r>
            <a:r>
              <a:rPr lang="en-US" dirty="0" smtClean="0">
                <a:cs typeface="Consolas" panose="020B0609020204030204" pitchFamily="49" charset="0"/>
              </a:rPr>
              <a:t>relationships:</a:t>
            </a:r>
            <a:endParaRPr lang="en-US" dirty="0"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Parent/child</a:t>
            </a:r>
            <a:r>
              <a:rPr lang="en-US" dirty="0">
                <a:cs typeface="Consolas" panose="020B0609020204030204" pitchFamily="49" charset="0"/>
              </a:rPr>
              <a:t>: A host may specify its </a:t>
            </a:r>
            <a:r>
              <a:rPr lang="en-US" dirty="0" smtClean="0">
                <a:cs typeface="Consolas" panose="020B0609020204030204" pitchFamily="49" charset="0"/>
              </a:rPr>
              <a:t>parents. This </a:t>
            </a:r>
            <a:r>
              <a:rPr lang="en-US" dirty="0">
                <a:cs typeface="Consolas" panose="020B0609020204030204" pitchFamily="49" charset="0"/>
              </a:rPr>
              <a:t>is used to define infrastructure. </a:t>
            </a:r>
            <a:r>
              <a:rPr lang="en-US" dirty="0" smtClean="0">
                <a:cs typeface="Consolas" panose="020B0609020204030204" pitchFamily="49" charset="0"/>
              </a:rPr>
              <a:t>Parents </a:t>
            </a:r>
            <a:r>
              <a:rPr lang="en-US" dirty="0">
                <a:cs typeface="Consolas" panose="020B0609020204030204" pitchFamily="49" charset="0"/>
              </a:rPr>
              <a:t>may only be defined by </a:t>
            </a:r>
            <a:r>
              <a:rPr lang="en-US" dirty="0" smtClean="0">
                <a:cs typeface="Consolas" panose="020B0609020204030204" pitchFamily="49" charset="0"/>
              </a:rPr>
              <a:t>hosts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Master/dependent: D</a:t>
            </a:r>
            <a:r>
              <a:rPr lang="en-US" dirty="0" smtClean="0">
                <a:cs typeface="Consolas" panose="020B0609020204030204" pitchFamily="49" charset="0"/>
              </a:rPr>
              <a:t>ependent host </a:t>
            </a:r>
            <a:r>
              <a:rPr lang="en-US" dirty="0">
                <a:cs typeface="Consolas" panose="020B0609020204030204" pitchFamily="49" charset="0"/>
              </a:rPr>
              <a:t>or service </a:t>
            </a:r>
            <a:r>
              <a:rPr lang="en-US" dirty="0" smtClean="0">
                <a:cs typeface="Consolas" panose="020B0609020204030204" pitchFamily="49" charset="0"/>
              </a:rPr>
              <a:t>relies </a:t>
            </a:r>
            <a:r>
              <a:rPr lang="en-US" dirty="0">
                <a:cs typeface="Consolas" panose="020B0609020204030204" pitchFamily="49" charset="0"/>
              </a:rPr>
              <a:t>on the master </a:t>
            </a:r>
            <a:r>
              <a:rPr lang="en-US" dirty="0" smtClean="0">
                <a:cs typeface="Consolas" panose="020B0609020204030204" pitchFamily="49" charset="0"/>
              </a:rPr>
              <a:t>to function </a:t>
            </a:r>
            <a:r>
              <a:rPr lang="en-US" dirty="0">
                <a:cs typeface="Consolas" panose="020B0609020204030204" pitchFamily="49" charset="0"/>
              </a:rPr>
              <a:t>properly. Master/dependent relationships can be specified for services and </a:t>
            </a:r>
            <a:r>
              <a:rPr lang="en-US" dirty="0" smtClean="0">
                <a:cs typeface="Consolas" panose="020B0609020204030204" pitchFamily="49" charset="0"/>
              </a:rPr>
              <a:t>hosts</a:t>
            </a: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Notifications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Upon fail of parent or master, Nagios will </a:t>
            </a:r>
            <a:r>
              <a:rPr lang="en-US" dirty="0">
                <a:cs typeface="Consolas" panose="020B0609020204030204" pitchFamily="49" charset="0"/>
              </a:rPr>
              <a:t>generates notifications only for </a:t>
            </a:r>
            <a:r>
              <a:rPr lang="en-US" dirty="0" smtClean="0">
                <a:cs typeface="Consolas" panose="020B0609020204030204" pitchFamily="49" charset="0"/>
              </a:rPr>
              <a:t>it, </a:t>
            </a:r>
            <a:r>
              <a:rPr lang="en-US" dirty="0">
                <a:cs typeface="Consolas" panose="020B0609020204030204" pitchFamily="49" charset="0"/>
              </a:rPr>
              <a:t>not children and/or </a:t>
            </a:r>
            <a:r>
              <a:rPr lang="en-US" dirty="0" smtClean="0">
                <a:cs typeface="Consolas" panose="020B0609020204030204" pitchFamily="49" charset="0"/>
              </a:rPr>
              <a:t>dependents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Enable Nagios </a:t>
            </a:r>
            <a:r>
              <a:rPr lang="en-US" dirty="0">
                <a:cs typeface="Consolas" panose="020B0609020204030204" pitchFamily="49" charset="0"/>
              </a:rPr>
              <a:t>Core host to </a:t>
            </a:r>
            <a:r>
              <a:rPr lang="en-US" dirty="0" smtClean="0">
                <a:cs typeface="Consolas" panose="020B0609020204030204" pitchFamily="49" charset="0"/>
              </a:rPr>
              <a:t>execute plugins </a:t>
            </a:r>
            <a:r>
              <a:rPr lang="en-US" dirty="0">
                <a:cs typeface="Consolas" panose="020B0609020204030204" pitchFamily="49" charset="0"/>
              </a:rPr>
              <a:t>on remote </a:t>
            </a:r>
            <a:r>
              <a:rPr lang="en-US" dirty="0" smtClean="0">
                <a:cs typeface="Consolas" panose="020B0609020204030204" pitchFamily="49" charset="0"/>
              </a:rPr>
              <a:t>hosts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NRPE and other </a:t>
            </a:r>
            <a:r>
              <a:rPr lang="en-US" dirty="0" smtClean="0"/>
              <a:t>plugins </a:t>
            </a:r>
            <a:r>
              <a:rPr lang="en-US" dirty="0"/>
              <a:t>must be installed on the remote </a:t>
            </a:r>
            <a:r>
              <a:rPr lang="en-US" dirty="0" smtClean="0"/>
              <a:t>host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Can be installed from source or packaging system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Must be compiled with support for </a:t>
            </a:r>
            <a:r>
              <a:rPr lang="en-US" dirty="0" smtClean="0">
                <a:cs typeface="Consolas" panose="020B0609020204030204" pitchFamily="49" charset="0"/>
              </a:rPr>
              <a:t>arguments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Configuration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etc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nagios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nrpe.cfg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or for example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/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opt/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naios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nrpe.cfg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Parameter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dont_blame_nrpe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 smtClean="0">
                <a:cs typeface="Consolas" panose="020B0609020204030204" pitchFamily="49" charset="0"/>
              </a:rPr>
              <a:t>sould</a:t>
            </a:r>
            <a:r>
              <a:rPr lang="en-US" dirty="0" smtClean="0">
                <a:cs typeface="Consolas" panose="020B0609020204030204" pitchFamily="49" charset="0"/>
              </a:rPr>
              <a:t> be set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onsolas" panose="020B0609020204030204" pitchFamily="49" charset="0"/>
              </a:rPr>
              <a:t>Command has to be defined both on the server and the </a:t>
            </a:r>
            <a:r>
              <a:rPr lang="en-US" dirty="0" smtClean="0">
                <a:cs typeface="Consolas" panose="020B0609020204030204" pitchFamily="49" charset="0"/>
              </a:rPr>
              <a:t>hosts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Nagios Remote Plugin Executor (NRPE)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Monitoring </a:t>
            </a:r>
            <a:r>
              <a:rPr lang="en-US" dirty="0" err="1" smtClean="0">
                <a:cs typeface="Consolas" panose="020B0609020204030204" pitchFamily="49" charset="0"/>
              </a:rPr>
              <a:t>MariaDB</a:t>
            </a:r>
            <a:endParaRPr lang="en-US" dirty="0"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Using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check_myslq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and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check_mysql_query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cs typeface="Consolas" panose="020B0609020204030204" pitchFamily="49" charset="0"/>
              </a:rPr>
              <a:t>plugins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We can monitor the service, check credentials, execute queries</a:t>
            </a:r>
          </a:p>
          <a:p>
            <a:pPr lvl="1">
              <a:lnSpc>
                <a:spcPct val="100000"/>
              </a:lnSpc>
            </a:pPr>
            <a:endParaRPr lang="en-US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Monitoring </a:t>
            </a:r>
            <a:r>
              <a:rPr lang="en-US" dirty="0" err="1" smtClean="0">
                <a:cs typeface="Consolas" panose="020B0609020204030204" pitchFamily="49" charset="0"/>
              </a:rPr>
              <a:t>Docker</a:t>
            </a:r>
            <a:r>
              <a:rPr lang="en-US" dirty="0" smtClean="0">
                <a:cs typeface="Consolas" panose="020B0609020204030204" pitchFamily="49" charset="0"/>
              </a:rPr>
              <a:t> containers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cs typeface="Consolas" panose="020B0609020204030204" pitchFamily="49" charset="0"/>
              </a:rPr>
              <a:t>Using NRPE and custom script (plugin)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MariaDB</a:t>
            </a:r>
            <a:r>
              <a:rPr lang="en-US" dirty="0" smtClean="0"/>
              <a:t> and </a:t>
            </a:r>
            <a:r>
              <a:rPr lang="en-US" dirty="0" err="1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3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65976"/>
            <a:ext cx="9832319" cy="765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4800" dirty="0" smtClean="0"/>
              <a:t>Practice: </a:t>
            </a:r>
            <a:r>
              <a:rPr lang="en-US" sz="4800" dirty="0"/>
              <a:t>NRPE</a:t>
            </a:r>
            <a:r>
              <a:rPr lang="en-US" sz="4800" dirty="0" smtClean="0"/>
              <a:t>. </a:t>
            </a:r>
            <a:r>
              <a:rPr lang="en-US" sz="4800" dirty="0" err="1" smtClean="0"/>
              <a:t>MariaDB</a:t>
            </a:r>
            <a:r>
              <a:rPr lang="en-US" sz="4800" dirty="0"/>
              <a:t>. </a:t>
            </a:r>
            <a:r>
              <a:rPr lang="en-US" sz="4800" dirty="0" err="1"/>
              <a:t>Docker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88256"/>
          </a:xfrm>
        </p:spPr>
        <p:txBody>
          <a:bodyPr/>
          <a:lstStyle/>
          <a:p>
            <a:r>
              <a:rPr lang="en-US" dirty="0" smtClean="0"/>
              <a:t>Live Demonstration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Nagios Documentation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3"/>
              </a:rPr>
              <a:t>https://www.nagios.org/documentation</a:t>
            </a:r>
            <a:r>
              <a:rPr lang="en-US" sz="2600" dirty="0" smtClean="0">
                <a:hlinkClick r:id="rId3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Nagios Plugins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4"/>
              </a:rPr>
              <a:t>https://www.nagios.org/downloads/nagios-plugins</a:t>
            </a:r>
            <a:r>
              <a:rPr lang="en-US" sz="2600" dirty="0" smtClean="0">
                <a:hlinkClick r:id="rId4"/>
              </a:rPr>
              <a:t>/</a:t>
            </a:r>
            <a:r>
              <a:rPr lang="en-US" sz="2600" dirty="0" smtClean="0"/>
              <a:t> 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800" dirty="0" smtClean="0"/>
              <a:t>Nagios Support Forum</a:t>
            </a:r>
          </a:p>
          <a:p>
            <a:pPr lvl="1">
              <a:lnSpc>
                <a:spcPct val="100000"/>
              </a:lnSpc>
            </a:pPr>
            <a:r>
              <a:rPr lang="en-US" sz="2600" dirty="0">
                <a:hlinkClick r:id="rId5"/>
              </a:rPr>
              <a:t>https://support.nagios.com/forum</a:t>
            </a:r>
            <a:r>
              <a:rPr lang="en-US" sz="2600" dirty="0" smtClean="0">
                <a:hlinkClick r:id="rId5"/>
              </a:rPr>
              <a:t>/</a:t>
            </a:r>
            <a:r>
              <a:rPr lang="en-US" sz="2600" dirty="0" smtClean="0"/>
              <a:t> </a:t>
            </a:r>
            <a:endParaRPr lang="en-US" sz="2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Monitoring suite with rich set of capabilities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Can be deployed in several ways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Availability </a:t>
            </a:r>
            <a:r>
              <a:rPr lang="en-US" sz="3200" dirty="0"/>
              <a:t>of both network and services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End-points can be monitored both actively and passively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Rich </a:t>
            </a:r>
            <a:r>
              <a:rPr lang="en-US" sz="3200" dirty="0"/>
              <a:t>set of plugins available to meet specific </a:t>
            </a:r>
            <a:r>
              <a:rPr lang="en-US" sz="3200" dirty="0" smtClean="0"/>
              <a:t>requirements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Performance information can be </a:t>
            </a:r>
            <a:r>
              <a:rPr lang="en-US" sz="3200" dirty="0" smtClean="0"/>
              <a:t>collected </a:t>
            </a:r>
            <a:r>
              <a:rPr lang="en-US" sz="3200" smtClean="0"/>
              <a:t>and stored</a:t>
            </a:r>
            <a:endParaRPr lang="en-US" sz="320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Nagios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719034"/>
          </a:xfrm>
        </p:spPr>
        <p:txBody>
          <a:bodyPr/>
          <a:lstStyle/>
          <a:p>
            <a:r>
              <a:rPr lang="en-US" dirty="0" smtClean="0"/>
              <a:t>DOB Week 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EC3D611-83A9-4DFF-BD0D-AE6061924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A88C-C72C-46FC-B1CD-F9B946D9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Jenkins</a:t>
            </a:r>
          </a:p>
          <a:p>
            <a:pPr>
              <a:lnSpc>
                <a:spcPct val="100000"/>
              </a:lnSpc>
            </a:pPr>
            <a:r>
              <a:rPr lang="en-US" dirty="0"/>
              <a:t>Working with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Remote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Schedules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Plugins</a:t>
            </a:r>
          </a:p>
          <a:p>
            <a:pPr>
              <a:lnSpc>
                <a:spcPct val="100000"/>
              </a:lnSpc>
            </a:pPr>
            <a:r>
              <a:rPr lang="en-US" dirty="0"/>
              <a:t>Advanced Jenkins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Slave Hosts and Build on them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DOB Week 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47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300" y="4956293"/>
            <a:ext cx="9832319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Available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3300" y="5712544"/>
            <a:ext cx="9832319" cy="630869"/>
          </a:xfrm>
        </p:spPr>
        <p:txBody>
          <a:bodyPr/>
          <a:lstStyle/>
          <a:p>
            <a:r>
              <a:rPr lang="en-US" sz="3600" dirty="0"/>
              <a:t>For Monitoring of Hosts/Services/…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130" y="632477"/>
            <a:ext cx="3572566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Monitoring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Monitor and measure equipment and services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Management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 your hosts and services for easier monitoring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Notifications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Receive prompt notifications upon state changes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 actions in response to state changes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692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Nagios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2"/>
              </a:rPr>
              <a:t>https://www.nagios.org/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Paid and </a:t>
            </a:r>
            <a:r>
              <a:rPr lang="en-US" sz="2800" dirty="0" smtClean="0"/>
              <a:t>Free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Zabbix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https://www.zabbix.com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Paid and Free</a:t>
            </a:r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Sensu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4"/>
              </a:rPr>
              <a:t>https://sensuapp.org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Paid and </a:t>
            </a:r>
            <a:r>
              <a:rPr lang="en-US" sz="2800" dirty="0" smtClean="0"/>
              <a:t>Free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76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3074</TotalTime>
  <Words>2036</Words>
  <Application>Microsoft Office PowerPoint</Application>
  <PresentationFormat>Custom</PresentationFormat>
  <Paragraphs>473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Lucida Handwriting</vt:lpstr>
      <vt:lpstr>Wingdings</vt:lpstr>
      <vt:lpstr>Wingdings 2</vt:lpstr>
      <vt:lpstr>SoftUni 16x9</vt:lpstr>
      <vt:lpstr>Nagios</vt:lpstr>
      <vt:lpstr>Table of Contents</vt:lpstr>
      <vt:lpstr>Have a Question?</vt:lpstr>
      <vt:lpstr>Proposed Environment Setup M6</vt:lpstr>
      <vt:lpstr>Quick Recap</vt:lpstr>
      <vt:lpstr>DOB Week 5</vt:lpstr>
      <vt:lpstr>Available Solutions</vt:lpstr>
      <vt:lpstr>The need</vt:lpstr>
      <vt:lpstr>Solutions</vt:lpstr>
      <vt:lpstr>Solutions</vt:lpstr>
      <vt:lpstr>Introduction to Nagios</vt:lpstr>
      <vt:lpstr>What is Nagios?</vt:lpstr>
      <vt:lpstr>Key Strengths</vt:lpstr>
      <vt:lpstr>Definitions and Terms 1/6</vt:lpstr>
      <vt:lpstr>Definitions and Terms 2/6</vt:lpstr>
      <vt:lpstr>Definitions and Terms 3/6</vt:lpstr>
      <vt:lpstr>Definitions and Terms 4/6</vt:lpstr>
      <vt:lpstr>Definitions and Terms 5/6</vt:lpstr>
      <vt:lpstr>Definitions and Terms 6/6</vt:lpstr>
      <vt:lpstr>General Architecture</vt:lpstr>
      <vt:lpstr>Resources and Installation</vt:lpstr>
      <vt:lpstr>Configuration Files </vt:lpstr>
      <vt:lpstr>Practice: Installation. Environment Setup</vt:lpstr>
      <vt:lpstr>Basic Activities</vt:lpstr>
      <vt:lpstr>Macros</vt:lpstr>
      <vt:lpstr>Resources</vt:lpstr>
      <vt:lpstr>Commands</vt:lpstr>
      <vt:lpstr>Hosts</vt:lpstr>
      <vt:lpstr>Host Groups</vt:lpstr>
      <vt:lpstr>Services</vt:lpstr>
      <vt:lpstr>Service Groups</vt:lpstr>
      <vt:lpstr>The Triangle</vt:lpstr>
      <vt:lpstr>Contacts</vt:lpstr>
      <vt:lpstr>Contact Groups</vt:lpstr>
      <vt:lpstr>Time Periods</vt:lpstr>
      <vt:lpstr>Templates 1/2</vt:lpstr>
      <vt:lpstr>Templates 2/2</vt:lpstr>
      <vt:lpstr>Remote Monitoring (part 1)</vt:lpstr>
      <vt:lpstr>Practice: See it in Action</vt:lpstr>
      <vt:lpstr>Advanced Nagios</vt:lpstr>
      <vt:lpstr>Event Handlers</vt:lpstr>
      <vt:lpstr>Escalations</vt:lpstr>
      <vt:lpstr>Dependencies</vt:lpstr>
      <vt:lpstr>Nagios Remote Plugin Executor (NRPE)</vt:lpstr>
      <vt:lpstr>MariaDB and Docker</vt:lpstr>
      <vt:lpstr>Practice: NRPE. MariaDB. Docker</vt:lpstr>
      <vt:lpstr>Resources</vt:lpstr>
      <vt:lpstr>Summary</vt:lpstr>
      <vt:lpstr>Nagios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DOB-M6-Nagios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http://softuni.foundation/</dc:description>
  <cp:lastModifiedBy>Dimitar Zahariev</cp:lastModifiedBy>
  <cp:revision>254</cp:revision>
  <dcterms:created xsi:type="dcterms:W3CDTF">2014-01-02T17:00:34Z</dcterms:created>
  <dcterms:modified xsi:type="dcterms:W3CDTF">2017-11-29T15:10:35Z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