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394" r:id="rId3"/>
    <p:sldId id="633" r:id="rId4"/>
    <p:sldId id="500" r:id="rId5"/>
    <p:sldId id="608" r:id="rId6"/>
    <p:sldId id="613" r:id="rId7"/>
    <p:sldId id="612" r:id="rId8"/>
    <p:sldId id="605" r:id="rId9"/>
    <p:sldId id="614" r:id="rId10"/>
    <p:sldId id="615" r:id="rId11"/>
    <p:sldId id="616" r:id="rId12"/>
    <p:sldId id="618" r:id="rId13"/>
    <p:sldId id="617" r:id="rId14"/>
    <p:sldId id="609" r:id="rId15"/>
    <p:sldId id="610" r:id="rId16"/>
    <p:sldId id="619" r:id="rId17"/>
    <p:sldId id="620" r:id="rId18"/>
    <p:sldId id="621" r:id="rId19"/>
    <p:sldId id="622" r:id="rId20"/>
    <p:sldId id="627" r:id="rId21"/>
    <p:sldId id="628" r:id="rId22"/>
    <p:sldId id="623" r:id="rId23"/>
    <p:sldId id="624" r:id="rId24"/>
    <p:sldId id="611" r:id="rId25"/>
    <p:sldId id="630" r:id="rId26"/>
    <p:sldId id="632" r:id="rId27"/>
    <p:sldId id="634" r:id="rId28"/>
    <p:sldId id="352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633"/>
            <p14:sldId id="500"/>
          </p14:sldIdLst>
        </p14:section>
        <p14:section name="MVC" id="{F4BC86D2-16EB-4E41-9B2E-3066BCF27B3B}">
          <p14:sldIdLst>
            <p14:sldId id="608"/>
            <p14:sldId id="613"/>
          </p14:sldIdLst>
        </p14:section>
        <p14:section name="The MVC Pattern" id="{96214C26-055D-4888-B723-736925B19E9E}">
          <p14:sldIdLst>
            <p14:sldId id="612"/>
            <p14:sldId id="605"/>
            <p14:sldId id="614"/>
            <p14:sldId id="615"/>
            <p14:sldId id="616"/>
            <p14:sldId id="618"/>
            <p14:sldId id="617"/>
            <p14:sldId id="609"/>
            <p14:sldId id="610"/>
          </p14:sldIdLst>
        </p14:section>
        <p14:section name="Symfony" id="{593C0D35-5FBF-4E67-BA30-64762E5C74F4}">
          <p14:sldIdLst>
            <p14:sldId id="619"/>
            <p14:sldId id="620"/>
            <p14:sldId id="621"/>
            <p14:sldId id="622"/>
            <p14:sldId id="627"/>
            <p14:sldId id="628"/>
            <p14:sldId id="623"/>
            <p14:sldId id="624"/>
            <p14:sldId id="611"/>
            <p14:sldId id="630"/>
          </p14:sldIdLst>
        </p14:section>
        <p14:section name="Conclusion" id="{CAD93B16-9430-4CD6-BD17-69844E1E5D8E}">
          <p14:sldIdLst>
            <p14:sldId id="632"/>
            <p14:sldId id="634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595" autoAdjust="0"/>
  </p:normalViewPr>
  <p:slideViewPr>
    <p:cSldViewPr>
      <p:cViewPr varScale="1">
        <p:scale>
          <a:sx n="87" d="100"/>
          <a:sy n="87" d="100"/>
        </p:scale>
        <p:origin x="31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14-Jul-17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0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4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software-technologies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 fontScale="90000"/>
          </a:bodyPr>
          <a:lstStyle/>
          <a:p>
            <a:r>
              <a:rPr lang="en-US" dirty="0"/>
              <a:t>PHP: MVC and Symfony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4924177" y="3593951"/>
            <a:ext cx="2242666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/>
              <a:t>MVC</a:t>
            </a:r>
          </a:p>
          <a:p>
            <a:r>
              <a:rPr lang="en-US" dirty="0"/>
              <a:t>PHP &amp; Symfony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484" y="3850515"/>
            <a:ext cx="5033549" cy="26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en-US" dirty="0"/>
              <a:t> MVC component –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Communication</a:t>
            </a:r>
            <a:r>
              <a:rPr lang="en-US" dirty="0"/>
              <a:t> from the user</a:t>
            </a:r>
          </a:p>
          <a:p>
            <a:pPr lvl="1"/>
            <a:r>
              <a:rPr lang="en-US" dirty="0"/>
              <a:t>Overall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</a:t>
            </a:r>
          </a:p>
          <a:p>
            <a:pPr lvl="1"/>
            <a:r>
              <a:rPr lang="en-US" dirty="0"/>
              <a:t>Application-specific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 </a:t>
            </a:r>
            <a:r>
              <a:rPr lang="en-US" dirty="0"/>
              <a:t>(business logic)</a:t>
            </a:r>
          </a:p>
          <a:p>
            <a:r>
              <a:rPr lang="en-US" dirty="0"/>
              <a:t>Every controller has one or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"actions"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19400"/>
            <a:ext cx="2983029" cy="1987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667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for Web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66482" y="1219200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6482" y="981655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3812" y="1144926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23012" y="2438982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04832" y="5105400"/>
            <a:ext cx="242865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26648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648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698012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98613" y="4038601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31913" y="2440821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81401" y="4267604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2846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(HTTP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/>
              <a:t>) is routed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US" dirty="0"/>
              <a:t>Processes request and creates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dirty="0"/>
              <a:t>Selects appropriate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transforms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into UI output format (HTML)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en-US" dirty="0"/>
              <a:t> is rendered (HTTP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Workflow</a:t>
            </a:r>
          </a:p>
        </p:txBody>
      </p:sp>
    </p:spTree>
    <p:extLst>
      <p:ext uri="{BB962C8B-B14F-4D97-AF65-F5344CB8AC3E}">
        <p14:creationId xmlns:p14="http://schemas.microsoft.com/office/powerpoint/2010/main" val="14909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PostController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noProof="1"/>
              <a:t>($title, $content)</a:t>
            </a:r>
          </a:p>
          <a:p>
            <a:pPr lvl="2"/>
            <a:r>
              <a:rPr lang="en-US" noProof="1"/>
              <a:t>Adds a forum post to the database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Edit</a:t>
            </a:r>
            <a:r>
              <a:rPr lang="en-US" noProof="1"/>
              <a:t>($postId)</a:t>
            </a:r>
          </a:p>
          <a:p>
            <a:pPr lvl="2"/>
            <a:r>
              <a:rPr lang="en-US" noProof="1"/>
              <a:t>Gets post with id $postId and alters the title and content in DB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noProof="1"/>
              <a:t>($postId)</a:t>
            </a:r>
          </a:p>
          <a:p>
            <a:pPr lvl="2"/>
            <a:r>
              <a:rPr lang="en-US" noProof="1"/>
              <a:t>Finds post by id $postId and deletes it from the DB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noProof="1"/>
              <a:t>($postId)</a:t>
            </a:r>
          </a:p>
          <a:p>
            <a:pPr lvl="2"/>
            <a:r>
              <a:rPr lang="en-US" noProof="1"/>
              <a:t>Gets post with id $postId and displays it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63" t="12475" r="-121" b="11746"/>
          <a:stretch/>
        </p:blipFill>
        <p:spPr>
          <a:xfrm>
            <a:off x="7161232" y="2912246"/>
            <a:ext cx="3405736" cy="486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32" y="1758934"/>
            <a:ext cx="3405736" cy="597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213" y="4211658"/>
            <a:ext cx="3405774" cy="547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212" y="5387939"/>
            <a:ext cx="3329555" cy="569051"/>
          </a:xfrm>
          <a:prstGeom prst="rect">
            <a:avLst/>
          </a:prstGeom>
        </p:spPr>
      </p:pic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542212" y="360604"/>
            <a:ext cx="2133600" cy="941212"/>
          </a:xfrm>
          <a:prstGeom prst="wedgeRoundRectCallout">
            <a:avLst>
              <a:gd name="adj1" fmla="val 51674"/>
              <a:gd name="adj2" fmla="val 95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Route (access URL)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1" y="1857852"/>
            <a:ext cx="1315616" cy="40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541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UserController</a:t>
            </a:r>
          </a:p>
          <a:p>
            <a:pPr lvl="1"/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US" sz="3600" noProof="1"/>
              <a:t>($username, $password)</a:t>
            </a:r>
          </a:p>
          <a:p>
            <a:pPr lvl="2"/>
            <a:r>
              <a:rPr lang="en-US" sz="3200" noProof="1"/>
              <a:t>Adds a user to the database</a:t>
            </a:r>
          </a:p>
          <a:p>
            <a:pPr lvl="1"/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Login</a:t>
            </a:r>
            <a:r>
              <a:rPr lang="en-US" sz="3600" noProof="1"/>
              <a:t>($username, $password)</a:t>
            </a:r>
          </a:p>
          <a:p>
            <a:pPr lvl="2"/>
            <a:r>
              <a:rPr lang="en-US" sz="3200" noProof="1"/>
              <a:t>Checks if user exists and if $password matches the one in the database (after encryption)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Forum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3233886"/>
            <a:ext cx="3457575" cy="590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1828800"/>
            <a:ext cx="3450794" cy="5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Symfony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Web MVC Framework for PHP</a:t>
            </a:r>
          </a:p>
        </p:txBody>
      </p:sp>
      <p:pic>
        <p:nvPicPr>
          <p:cNvPr id="1028" name="Picture 4" descr="Image result for symfon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9906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7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MVC</a:t>
            </a:r>
            <a:r>
              <a:rPr lang="en-US" dirty="0"/>
              <a:t> framework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  <a:p>
            <a:r>
              <a:rPr lang="en-US" dirty="0"/>
              <a:t>Created by Sensio Labs</a:t>
            </a:r>
          </a:p>
          <a:p>
            <a:r>
              <a:rPr lang="en-US" dirty="0"/>
              <a:t>Works with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 types (MySQL, SQLite, MSSQL, etc..)</a:t>
            </a:r>
          </a:p>
          <a:p>
            <a:r>
              <a:rPr lang="en-US" dirty="0"/>
              <a:t>Entity creation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Doctrine</a:t>
            </a:r>
          </a:p>
          <a:p>
            <a:pPr lvl="1"/>
            <a:r>
              <a:rPr lang="en-US" dirty="0"/>
              <a:t>Defining data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</a:p>
          <a:p>
            <a:pPr lvl="1"/>
            <a:r>
              <a:rPr lang="en-US" dirty="0"/>
              <a:t>Scaffolding</a:t>
            </a:r>
          </a:p>
          <a:p>
            <a:pPr lvl="2"/>
            <a:r>
              <a:rPr lang="en-US" dirty="0"/>
              <a:t>Code generation tools (less manual typing)</a:t>
            </a:r>
          </a:p>
          <a:p>
            <a:pPr lvl="2"/>
            <a:r>
              <a:rPr lang="en-US" dirty="0"/>
              <a:t>Generates data models + DB tables (by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Doctrine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Symfony?</a:t>
            </a:r>
          </a:p>
        </p:txBody>
      </p:sp>
    </p:spTree>
    <p:extLst>
      <p:ext uri="{BB962C8B-B14F-4D97-AF65-F5344CB8AC3E}">
        <p14:creationId xmlns:p14="http://schemas.microsoft.com/office/powerpoint/2010/main" val="21582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Comments, which give Symfony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context</a:t>
            </a:r>
            <a:r>
              <a:rPr lang="en-US" dirty="0"/>
              <a:t> about the code below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Doctrine Annotations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42" y="3276600"/>
            <a:ext cx="9167534" cy="2905124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393209" y="1981200"/>
            <a:ext cx="2899455" cy="999928"/>
          </a:xfrm>
          <a:prstGeom prst="wedgeRoundRectCallout">
            <a:avLst>
              <a:gd name="adj1" fmla="val 11195"/>
              <a:gd name="adj2" fmla="val 925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URL that calls the controller 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898409" y="2191431"/>
            <a:ext cx="2289855" cy="789697"/>
          </a:xfrm>
          <a:prstGeom prst="wedgeRoundRectCallout">
            <a:avLst>
              <a:gd name="adj1" fmla="val 2272"/>
              <a:gd name="adj2" fmla="val 1010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Action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67011" y="2586279"/>
            <a:ext cx="1929589" cy="1044538"/>
          </a:xfrm>
          <a:prstGeom prst="wedgeRoundRectCallout">
            <a:avLst>
              <a:gd name="adj1" fmla="val 66191"/>
              <a:gd name="adj2" fmla="val 77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Action Parameters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188264" y="3392456"/>
            <a:ext cx="2249548" cy="677681"/>
          </a:xfrm>
          <a:prstGeom prst="wedgeRoundRectCallout">
            <a:avLst>
              <a:gd name="adj1" fmla="val -68104"/>
              <a:gd name="adj2" fmla="val 50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Return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3992" y="4553340"/>
            <a:ext cx="9013371" cy="15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88815" y="4419600"/>
            <a:ext cx="1907785" cy="1044538"/>
          </a:xfrm>
          <a:prstGeom prst="wedgeRoundRectCallout">
            <a:avLst>
              <a:gd name="adj1" fmla="val 69081"/>
              <a:gd name="adj2" fmla="val 41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Describes this 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35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(classes), which describe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, stored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Doctrine Entities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400303"/>
            <a:ext cx="8686800" cy="3996284"/>
          </a:xfrm>
          <a:prstGeom prst="rect">
            <a:avLst/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799011" y="3680581"/>
            <a:ext cx="1952804" cy="608164"/>
          </a:xfrm>
          <a:prstGeom prst="wedgeRoundRectCallout">
            <a:avLst>
              <a:gd name="adj1" fmla="val -89951"/>
              <a:gd name="adj2" fmla="val -5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Class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799011" y="4386045"/>
            <a:ext cx="2488197" cy="568509"/>
          </a:xfrm>
          <a:prstGeom prst="wedgeRoundRectCallout">
            <a:avLst>
              <a:gd name="adj1" fmla="val -77106"/>
              <a:gd name="adj2" fmla="val 7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Field Data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161212" y="5197358"/>
            <a:ext cx="2881201" cy="940837"/>
          </a:xfrm>
          <a:prstGeom prst="wedgeRoundRectCallout">
            <a:avLst>
              <a:gd name="adj1" fmla="val -116617"/>
              <a:gd name="adj2" fmla="val -367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Column in the database table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60412" y="5297336"/>
            <a:ext cx="1905000" cy="567079"/>
          </a:xfrm>
          <a:prstGeom prst="wedgeRoundRectCallout">
            <a:avLst>
              <a:gd name="adj1" fmla="val 45976"/>
              <a:gd name="adj2" fmla="val 101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84612" y="1905000"/>
            <a:ext cx="2057400" cy="990600"/>
          </a:xfrm>
          <a:prstGeom prst="wedgeRoundRectCallout">
            <a:avLst>
              <a:gd name="adj1" fmla="val 3035"/>
              <a:gd name="adj2" fmla="val 727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Database table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21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 like in C#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annotations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functionality</a:t>
            </a:r>
          </a:p>
          <a:p>
            <a:r>
              <a:rPr lang="en-US" dirty="0"/>
              <a:t>Tell the database 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 names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2" y="3380251"/>
            <a:ext cx="11231880" cy="28768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Entities: Fields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053611" y="3060477"/>
            <a:ext cx="1745401" cy="639541"/>
          </a:xfrm>
          <a:prstGeom prst="wedgeRoundRectCallout">
            <a:avLst>
              <a:gd name="adj1" fmla="val -42864"/>
              <a:gd name="adj2" fmla="val 974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255791" y="3526461"/>
            <a:ext cx="2243697" cy="982143"/>
          </a:xfrm>
          <a:prstGeom prst="wedgeRoundRectCallout">
            <a:avLst>
              <a:gd name="adj1" fmla="val -43259"/>
              <a:gd name="adj2" fmla="val 828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column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7784372" y="3512709"/>
            <a:ext cx="2196240" cy="995895"/>
          </a:xfrm>
          <a:prstGeom prst="wedgeRoundRectCallout">
            <a:avLst>
              <a:gd name="adj1" fmla="val -44534"/>
              <a:gd name="adj2" fmla="val 790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column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8849462" y="5472071"/>
            <a:ext cx="2262300" cy="982143"/>
          </a:xfrm>
          <a:prstGeom prst="wedgeRoundRectCallout">
            <a:avLst>
              <a:gd name="adj1" fmla="val 42528"/>
              <a:gd name="adj2" fmla="val -72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column max length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3992728" y="5479142"/>
            <a:ext cx="1949284" cy="646863"/>
          </a:xfrm>
          <a:prstGeom prst="wedgeRoundRectCallout">
            <a:avLst>
              <a:gd name="adj1" fmla="val -62795"/>
              <a:gd name="adj2" fmla="val 236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1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MVC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Overview, Purpose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The MVC Pattern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Symfony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What is Symfony?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Annotations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Entities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Views &amp;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3779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/>
              <a:t>Getters and Setters like in C#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050859"/>
            <a:ext cx="5333998" cy="40516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Entities: Properties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098238" y="1966535"/>
            <a:ext cx="1743504" cy="892114"/>
          </a:xfrm>
          <a:prstGeom prst="wedgeRoundRectCallout">
            <a:avLst>
              <a:gd name="adj1" fmla="val -33545"/>
              <a:gd name="adj2" fmla="val 100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Return data type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4189412" y="2988303"/>
            <a:ext cx="1726122" cy="874696"/>
          </a:xfrm>
          <a:prstGeom prst="wedgeRoundRectCallout">
            <a:avLst>
              <a:gd name="adj1" fmla="val -39355"/>
              <a:gd name="adj2" fmla="val 773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Function name</a:t>
            </a:r>
            <a:endParaRPr lang="bg-BG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572" y="2050859"/>
            <a:ext cx="5219700" cy="3962400"/>
          </a:xfrm>
          <a:prstGeom prst="rect">
            <a:avLst/>
          </a:prstGeom>
        </p:spPr>
      </p:pic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3968402" y="5575911"/>
            <a:ext cx="1676401" cy="874696"/>
          </a:xfrm>
          <a:prstGeom prst="wedgeRoundRectCallout">
            <a:avLst>
              <a:gd name="adj1" fmla="val -12328"/>
              <a:gd name="adj2" fmla="val -731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Accessing the field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8228012" y="1639514"/>
            <a:ext cx="1828800" cy="822689"/>
          </a:xfrm>
          <a:prstGeom prst="wedgeRoundRectCallout">
            <a:avLst>
              <a:gd name="adj1" fmla="val -39507"/>
              <a:gd name="adj2" fmla="val 105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Parameter data type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811477" y="2826557"/>
            <a:ext cx="1828800" cy="822689"/>
          </a:xfrm>
          <a:prstGeom prst="wedgeRoundRectCallout">
            <a:avLst>
              <a:gd name="adj1" fmla="val -87467"/>
              <a:gd name="adj2" fmla="val 5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Return data type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10301694" y="4424944"/>
            <a:ext cx="1461436" cy="822689"/>
          </a:xfrm>
          <a:prstGeom prst="wedgeRoundRectCallout">
            <a:avLst>
              <a:gd name="adj1" fmla="val -105475"/>
              <a:gd name="adj2" fmla="val -522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Function name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9529843" y="5611837"/>
            <a:ext cx="1335006" cy="522823"/>
          </a:xfrm>
          <a:prstGeom prst="wedgeRoundRectCallout">
            <a:avLst>
              <a:gd name="adj1" fmla="val -111472"/>
              <a:gd name="adj2" fmla="val -161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Set title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7252616" y="5730707"/>
            <a:ext cx="1639805" cy="770914"/>
          </a:xfrm>
          <a:prstGeom prst="wedgeRoundRectCallout">
            <a:avLst>
              <a:gd name="adj1" fmla="val 23137"/>
              <a:gd name="adj2" fmla="val -76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Return the object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2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Twig</a:t>
            </a:r>
            <a:r>
              <a:rPr lang="en-US" dirty="0"/>
              <a:t> view engine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HTML with dynamic Twig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Views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896BAC-D42C-40E2-8BBB-369B4A24D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08" y="2339359"/>
            <a:ext cx="6689704" cy="4199856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182712" y="2957021"/>
            <a:ext cx="2133600" cy="599213"/>
          </a:xfrm>
          <a:prstGeom prst="wedgeRoundRectCallout">
            <a:avLst>
              <a:gd name="adj1" fmla="val -45933"/>
              <a:gd name="adj2" fmla="val 792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Twig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77982" y="4314417"/>
            <a:ext cx="2133600" cy="599213"/>
          </a:xfrm>
          <a:prstGeom prst="wedgeRoundRectCallout">
            <a:avLst>
              <a:gd name="adj1" fmla="val -53972"/>
              <a:gd name="adj2" fmla="val 105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Twig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12812" y="3289163"/>
            <a:ext cx="2163301" cy="599213"/>
          </a:xfrm>
          <a:prstGeom prst="wedgeRoundRectCallout">
            <a:avLst>
              <a:gd name="adj1" fmla="val 66294"/>
              <a:gd name="adj2" fmla="val -862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HTML Code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3763" y="3735918"/>
            <a:ext cx="2844249" cy="363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4794347" y="5128236"/>
            <a:ext cx="3205065" cy="382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2376768" y="2320669"/>
            <a:ext cx="4657724" cy="386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00C411-C0CC-4BA7-A24F-040CFE8ED297}"/>
              </a:ext>
            </a:extLst>
          </p:cNvPr>
          <p:cNvSpPr/>
          <p:nvPr/>
        </p:nvSpPr>
        <p:spPr>
          <a:xfrm>
            <a:off x="2376507" y="6137999"/>
            <a:ext cx="1889105" cy="382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42212" y="1682629"/>
            <a:ext cx="2347800" cy="656727"/>
          </a:xfrm>
          <a:prstGeom prst="wedgeRoundRectCallout">
            <a:avLst>
              <a:gd name="adj1" fmla="val -67798"/>
              <a:gd name="adj2" fmla="val 465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Twig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34137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Functions, which the user calls by accessing the 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Controllers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78" y="3276600"/>
            <a:ext cx="9167534" cy="2905124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005120" y="2035071"/>
            <a:ext cx="2159767" cy="999928"/>
          </a:xfrm>
          <a:prstGeom prst="wedgeRoundRectCallout">
            <a:avLst>
              <a:gd name="adj1" fmla="val 11945"/>
              <a:gd name="adj2" fmla="val 925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Controller action route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099012" y="2394462"/>
            <a:ext cx="2286000" cy="635069"/>
          </a:xfrm>
          <a:prstGeom prst="wedgeRoundRectCallout">
            <a:avLst>
              <a:gd name="adj1" fmla="val -46707"/>
              <a:gd name="adj2" fmla="val 120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Action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64045" y="2591018"/>
            <a:ext cx="1929589" cy="1044538"/>
          </a:xfrm>
          <a:prstGeom prst="wedgeRoundRectCallout">
            <a:avLst>
              <a:gd name="adj1" fmla="val 60872"/>
              <a:gd name="adj2" fmla="val 800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Action Parameters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358100" y="3392456"/>
            <a:ext cx="2232112" cy="677681"/>
          </a:xfrm>
          <a:prstGeom prst="wedgeRoundRectCallout">
            <a:avLst>
              <a:gd name="adj1" fmla="val -68104"/>
              <a:gd name="adj2" fmla="val 50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Return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3828" y="4553340"/>
            <a:ext cx="9013371" cy="15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64044" y="4537789"/>
            <a:ext cx="1929589" cy="1044538"/>
          </a:xfrm>
          <a:prstGeom prst="wedgeRoundRectCallout">
            <a:avLst>
              <a:gd name="adj1" fmla="val 68609"/>
              <a:gd name="adj2" fmla="val 33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Controller 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0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  <a:r>
              <a:rPr lang="en-US" dirty="0"/>
              <a:t>, which can calculate the result between two operands</a:t>
            </a:r>
          </a:p>
          <a:p>
            <a:pPr lvl="1"/>
            <a:r>
              <a:rPr lang="en-US" dirty="0"/>
              <a:t>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subtraction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multiplication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division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Simple Calculator Web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1485"/>
          <a:stretch/>
        </p:blipFill>
        <p:spPr>
          <a:xfrm>
            <a:off x="1543024" y="3276600"/>
            <a:ext cx="9026575" cy="29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6307">
            <a:off x="5691140" y="953484"/>
            <a:ext cx="5480131" cy="28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5998"/>
            <a:ext cx="8938472" cy="820600"/>
          </a:xfrm>
        </p:spPr>
        <p:txBody>
          <a:bodyPr/>
          <a:lstStyle/>
          <a:p>
            <a:r>
              <a:rPr lang="en-US" dirty="0"/>
              <a:t>Web application with Symfony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1" name="Picture 4" descr="Image result for symfon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0170">
            <a:off x="1370012" y="9144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1485"/>
          <a:stretch/>
        </p:blipFill>
        <p:spPr>
          <a:xfrm>
            <a:off x="3046412" y="2447164"/>
            <a:ext cx="6400800" cy="2085655"/>
          </a:xfrm>
          <a:prstGeom prst="rect">
            <a:avLst/>
          </a:prstGeom>
          <a:ln>
            <a:noFill/>
          </a:ln>
          <a:effectLst>
            <a:outerShdw blurRad="1016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268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MVC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Versatile design pattern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Runs most of the Web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Code is organized into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Symfony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Web MVC framework for PHP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Establishes communication between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web application </a:t>
            </a:r>
            <a:r>
              <a:rPr lang="en-US" sz="3000" dirty="0"/>
              <a:t>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03" y="1295400"/>
            <a:ext cx="2843366" cy="21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symfony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886200"/>
            <a:ext cx="2469349" cy="246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7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PHP: MVC and </a:t>
            </a:r>
            <a:r>
              <a:rPr lang="en-US" dirty="0" err="1"/>
              <a:t>Symfony</a:t>
            </a:r>
            <a:r>
              <a:rPr lang="en-US" dirty="0"/>
              <a:t>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301623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313687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2672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#tech-softuni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Overview,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1110531"/>
            <a:ext cx="6858000" cy="35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3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odel-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iew-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ontroller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dirty="0"/>
              <a:t>) is a software architecture pattern</a:t>
            </a:r>
          </a:p>
          <a:p>
            <a:pPr>
              <a:lnSpc>
                <a:spcPct val="140000"/>
              </a:lnSpc>
            </a:pPr>
            <a:r>
              <a:rPr lang="en-US" dirty="0"/>
              <a:t>Originally formulated in the late 1970s by </a:t>
            </a:r>
            <a:r>
              <a:rPr lang="en-US" noProof="1"/>
              <a:t>Trygve Reenskaug</a:t>
            </a:r>
          </a:p>
          <a:p>
            <a:pPr>
              <a:lnSpc>
                <a:spcPct val="140000"/>
              </a:lnSpc>
            </a:pPr>
            <a:r>
              <a:rPr lang="en-US" dirty="0"/>
              <a:t>Code reusability and separation of concerns</a:t>
            </a:r>
          </a:p>
          <a:p>
            <a:pPr>
              <a:lnSpc>
                <a:spcPct val="140000"/>
              </a:lnSpc>
            </a:pPr>
            <a:r>
              <a:rPr lang="en-US" dirty="0"/>
              <a:t>Originally developed for desktop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Then adapted for internet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Model-View-Controller - MVC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12" y="3048000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4953000"/>
            <a:ext cx="8938472" cy="820600"/>
          </a:xfrm>
        </p:spPr>
        <p:txBody>
          <a:bodyPr/>
          <a:lstStyle/>
          <a:p>
            <a:r>
              <a:rPr lang="en-US" dirty="0"/>
              <a:t>The MVC Pattern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5754968"/>
            <a:ext cx="8938472" cy="688256"/>
          </a:xfrm>
        </p:spPr>
        <p:txBody>
          <a:bodyPr/>
          <a:lstStyle/>
          <a:p>
            <a:r>
              <a:rPr lang="en-US" dirty="0"/>
              <a:t>Model-View-Controller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46" y="1141948"/>
            <a:ext cx="5621366" cy="365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246149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endParaRPr lang="bg-BG" dirty="0"/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 the data model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invokes</a:t>
            </a:r>
            <a:r>
              <a:rPr lang="en-US" dirty="0"/>
              <a:t> a view to render some UI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2143328"/>
            <a:ext cx="2774636" cy="3052100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1896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data 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US" dirty="0"/>
              <a:t> the data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changed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en-US" dirty="0"/>
              <a:t> 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encapsulates</a:t>
            </a:r>
            <a:r>
              <a:rPr lang="en-US" dirty="0"/>
              <a:t> data stored in </a:t>
            </a:r>
            <a:br>
              <a:rPr lang="en-US" dirty="0"/>
            </a:br>
            <a:r>
              <a:rPr lang="en-US" dirty="0"/>
              <a:t>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data</a:t>
            </a:r>
          </a:p>
          <a:p>
            <a:pPr>
              <a:lnSpc>
                <a:spcPct val="120000"/>
              </a:lnSpc>
            </a:pPr>
            <a:r>
              <a:rPr lang="en-US" dirty="0"/>
              <a:t>Most likely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Access Layer </a:t>
            </a:r>
            <a:r>
              <a:rPr lang="en-US" dirty="0"/>
              <a:t>of some kind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2514600"/>
            <a:ext cx="4114800" cy="3389244"/>
          </a:xfrm>
          <a:prstGeom prst="roundRect">
            <a:avLst>
              <a:gd name="adj" fmla="val 9509"/>
            </a:avLst>
          </a:prstGeom>
        </p:spPr>
      </p:pic>
    </p:spTree>
    <p:extLst>
      <p:ext uri="{BB962C8B-B14F-4D97-AF65-F5344CB8AC3E}">
        <p14:creationId xmlns:p14="http://schemas.microsoft.com/office/powerpoint/2010/main" val="7586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Defines how the application’s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user interface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master views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sub-views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sz="3200" dirty="0"/>
              <a:t>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24" y="4038601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7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8779</TotalTime>
  <Words>961</Words>
  <Application>Microsoft Office PowerPoint</Application>
  <PresentationFormat>Custom</PresentationFormat>
  <Paragraphs>214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PHP: MVC and Symfony Overview</vt:lpstr>
      <vt:lpstr>Contents</vt:lpstr>
      <vt:lpstr>Have a Question?</vt:lpstr>
      <vt:lpstr>MVC</vt:lpstr>
      <vt:lpstr>Model-View-Controller - MVC</vt:lpstr>
      <vt:lpstr>The MVC Pattern</vt:lpstr>
      <vt:lpstr>The MVC Pattern</vt:lpstr>
      <vt:lpstr>Model</vt:lpstr>
      <vt:lpstr>View</vt:lpstr>
      <vt:lpstr>Controller</vt:lpstr>
      <vt:lpstr>The MVC Pattern for Web</vt:lpstr>
      <vt:lpstr>MVC Workflow</vt:lpstr>
      <vt:lpstr>Example: Forum</vt:lpstr>
      <vt:lpstr>Example: Forum (2)</vt:lpstr>
      <vt:lpstr>Symfony</vt:lpstr>
      <vt:lpstr>What is Symfony?</vt:lpstr>
      <vt:lpstr>Doctrine Annotations</vt:lpstr>
      <vt:lpstr>Doctrine Entities</vt:lpstr>
      <vt:lpstr>Symfony Entities: Fields</vt:lpstr>
      <vt:lpstr>Symfony Entities: Properties</vt:lpstr>
      <vt:lpstr>Symfony Views</vt:lpstr>
      <vt:lpstr>Symfony Controllers</vt:lpstr>
      <vt:lpstr>Problem: Simple Calculator Web Application</vt:lpstr>
      <vt:lpstr>Web application with Symfony</vt:lpstr>
      <vt:lpstr>Summary</vt:lpstr>
      <vt:lpstr>PHP: MVC and Symfony Overview</vt:lpstr>
      <vt:lpstr>License</vt:lpstr>
      <vt:lpstr>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PHP: MVC and Symfony Overview</dc:title>
  <dc:subject>PHP, MVC, Symfony, programming, code, web development</dc:subject>
  <dc:creator>Software University Foundation</dc:creator>
  <cp:keywords>PHP, MVC, Symfony, programming, code, web development</cp:keywords>
  <dc:description>https://softuni.bg/courses/software-technologies</dc:description>
  <cp:lastModifiedBy>Vladimir Damyanovski</cp:lastModifiedBy>
  <cp:revision>263</cp:revision>
  <dcterms:created xsi:type="dcterms:W3CDTF">2014-01-02T17:00:34Z</dcterms:created>
  <dcterms:modified xsi:type="dcterms:W3CDTF">2017-07-14T08:40:34Z</dcterms:modified>
  <cp:category>PHP, MVC, Symfony, programming, code, 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