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60" r:id="rId34"/>
    <p:sldId id="459" r:id="rId35"/>
    <p:sldId id="46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60"/>
            <p14:sldId id="459"/>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8080" autoAdjust="0"/>
  </p:normalViewPr>
  <p:slideViewPr>
    <p:cSldViewPr>
      <p:cViewPr varScale="1">
        <p:scale>
          <a:sx n="87" d="100"/>
          <a:sy n="87" d="100"/>
        </p:scale>
        <p:origin x="437" y="62"/>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22-Sep-17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22-Sep-17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38709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200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54279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04800"/>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3"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4"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35" name="TextBox 34">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36" name="TextBox 35">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37" name="TextBox 36">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38" name="TextBox 37">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39" name="TextBox 38">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40" name="TextBox 39">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41" name="TextBox 40">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42" name="TextBox 41">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43" name="TextBox 42">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44" name="Rectangle 43"/>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45" name="Picture 44">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46" name="Picture 45">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10" Type="http://schemas.openxmlformats.org/officeDocument/2006/relationships/image" Target="../media/image11.png"/><Relationship Id="rId4" Type="http://schemas.openxmlformats.org/officeDocument/2006/relationships/hyperlink" Target="http://softuni.bg/"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4"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 name="Picture 18">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0" name="Picture 1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Arrow: Right 2"/>
          <p:cNvSpPr/>
          <p:nvPr/>
        </p:nvSpPr>
        <p:spPr>
          <a:xfrm>
            <a:off x="6381688"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utoShape 5"/>
          <p:cNvSpPr>
            <a:spLocks noChangeArrowheads="1"/>
          </p:cNvSpPr>
          <p:nvPr/>
        </p:nvSpPr>
        <p:spPr bwMode="auto">
          <a:xfrm>
            <a:off x="1370012" y="2837081"/>
            <a:ext cx="2895600" cy="1130989"/>
          </a:xfrm>
          <a:prstGeom prst="wedgeRoundRectCallout">
            <a:avLst>
              <a:gd name="adj1" fmla="val 33078"/>
              <a:gd name="adj2" fmla="val -897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columns</a:t>
            </a:r>
          </a:p>
          <a:p>
            <a:pPr algn="ctr"/>
            <a:r>
              <a:rPr lang="en-US" sz="2800" dirty="0">
                <a:solidFill>
                  <a:srgbClr val="FFFFFF"/>
                </a:solidFill>
              </a:rPr>
              <a:t>(</a:t>
            </a:r>
            <a:r>
              <a:rPr lang="en-US" sz="2800" b="1" dirty="0">
                <a:solidFill>
                  <a:schemeClr val="tx2">
                    <a:lumMod val="75000"/>
                  </a:schemeClr>
                </a:solidFill>
                <a:latin typeface="Consolas" panose="020B0609020204030204" pitchFamily="49" charset="0"/>
              </a:rPr>
              <a:t>*</a:t>
            </a:r>
            <a:r>
              <a:rPr lang="en-US" sz="2800" dirty="0">
                <a:solidFill>
                  <a:srgbClr val="FFFFFF"/>
                </a:solidFill>
              </a:rPr>
              <a:t> for everything)</a:t>
            </a:r>
          </a:p>
        </p:txBody>
      </p:sp>
      <p:sp>
        <p:nvSpPr>
          <p:cNvPr id="13" name="AutoShape 5"/>
          <p:cNvSpPr>
            <a:spLocks noChangeArrowheads="1"/>
          </p:cNvSpPr>
          <p:nvPr/>
        </p:nvSpPr>
        <p:spPr bwMode="auto">
          <a:xfrm>
            <a:off x="6318365" y="2822807"/>
            <a:ext cx="1985847" cy="606193"/>
          </a:xfrm>
          <a:prstGeom prst="wedgeRoundRectCallout">
            <a:avLst>
              <a:gd name="adj1" fmla="val -41227"/>
              <a:gd name="adj2" fmla="val -1000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Table name</a:t>
            </a: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966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6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spcBef>
                <a:spcPts val="18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8012" y="2604994"/>
            <a:ext cx="4572000"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931011876"/>
              </p:ext>
            </p:extLst>
          </p:nvPr>
        </p:nvGraphicFramePr>
        <p:xfrm>
          <a:off x="6246813" y="2604992"/>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41843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sz="2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chemeClr val="tx2"/>
                </a:solidFill>
                <a:effectLst>
                  <a:outerShdw blurRad="38100" dist="38100" dir="2700000" algn="tl">
                    <a:srgbClr val="000000">
                      <a:alpha val="43137"/>
                    </a:srgbClr>
                  </a:outerShdw>
                </a:effectLst>
                <a:latin typeface="Consolas" panose="020B0609020204030204" pitchFamily="49" charset="0"/>
              </a:rPr>
              <a:t>.Duration</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.ACG </a:t>
            </a:r>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p>
        </p:txBody>
      </p:sp>
      <p:sp>
        <p:nvSpPr>
          <p:cNvPr id="10" name="AutoShape 5"/>
          <p:cNvSpPr>
            <a:spLocks noChangeArrowheads="1"/>
          </p:cNvSpPr>
          <p:nvPr/>
        </p:nvSpPr>
        <p:spPr bwMode="auto">
          <a:xfrm>
            <a:off x="3452220" y="1741998"/>
            <a:ext cx="2506200" cy="615829"/>
          </a:xfrm>
          <a:prstGeom prst="wedgeRoundRectCallout">
            <a:avLst>
              <a:gd name="adj1" fmla="val 1081"/>
              <a:gd name="adj2" fmla="val 993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Display Name</a:t>
            </a:r>
          </a:p>
        </p:txBody>
      </p:sp>
      <p:sp>
        <p:nvSpPr>
          <p:cNvPr id="11" name="Arrow: Right 10"/>
          <p:cNvSpPr/>
          <p:nvPr/>
        </p:nvSpPr>
        <p:spPr>
          <a:xfrm>
            <a:off x="5560214" y="3270217"/>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2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600" dirty="0"/>
              <a:t>You can concatenate column names using the </a:t>
            </a:r>
            <a:r>
              <a:rPr lang="en-US" sz="36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pPr>
            <a:r>
              <a:rPr lang="en-US" dirty="0">
                <a:solidFill>
                  <a:schemeClr val="tx2">
                    <a:lumMod val="75000"/>
                  </a:schemeClr>
                </a:solidFill>
              </a:rPr>
              <a:t>String literals </a:t>
            </a:r>
            <a:r>
              <a:rPr lang="en-US" dirty="0"/>
              <a:t>are enclosed in </a:t>
            </a:r>
            <a:r>
              <a:rPr lang="en-US" dirty="0">
                <a:solidFill>
                  <a:schemeClr val="accent1"/>
                </a:solidFill>
              </a:rPr>
              <a:t>single quotes</a:t>
            </a:r>
          </a:p>
          <a:p>
            <a:pPr lvl="1">
              <a:lnSpc>
                <a:spcPct val="100000"/>
              </a:lnSpc>
            </a:pPr>
            <a:r>
              <a:rPr lang="en-US" dirty="0"/>
              <a:t>Column names containing </a:t>
            </a:r>
            <a:r>
              <a:rPr lang="en-US" dirty="0">
                <a:solidFill>
                  <a:schemeClr val="tx2">
                    <a:lumMod val="75000"/>
                  </a:schemeClr>
                </a:solidFill>
              </a:rPr>
              <a:t>special symbols</a:t>
            </a:r>
            <a:r>
              <a:rPr lang="en-US" dirty="0"/>
              <a:t> use </a:t>
            </a:r>
            <a:r>
              <a:rPr lang="en-US" dirty="0">
                <a:solidFill>
                  <a:schemeClr val="accent1"/>
                </a:solidFill>
              </a:rPr>
              <a:t>brackets</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395411" y="3048000"/>
            <a:ext cx="5398004" cy="2819400"/>
          </a:xfrm>
          <a:prstGeom prst="roundRect">
            <a:avLst>
              <a:gd name="adj" fmla="val 6937"/>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3712" y="2819400"/>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FirstName + ' ' + LastName</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3732212" y="1752600"/>
            <a:ext cx="2947238" cy="636149"/>
          </a:xfrm>
          <a:prstGeom prst="wedgeRoundRectCallout">
            <a:avLst>
              <a:gd name="adj1" fmla="val 2145"/>
              <a:gd name="adj2" fmla="val 906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Concatenation</a:t>
            </a:r>
          </a:p>
        </p:txBody>
      </p:sp>
      <p:sp>
        <p:nvSpPr>
          <p:cNvPr id="9" name="AutoShape 5"/>
          <p:cNvSpPr>
            <a:spLocks noChangeArrowheads="1"/>
          </p:cNvSpPr>
          <p:nvPr/>
        </p:nvSpPr>
        <p:spPr bwMode="auto">
          <a:xfrm>
            <a:off x="4646612" y="4191000"/>
            <a:ext cx="2428340" cy="615829"/>
          </a:xfrm>
          <a:prstGeom prst="wedgeRoundRectCallout">
            <a:avLst>
              <a:gd name="adj1" fmla="val -47644"/>
              <a:gd name="adj2" fmla="val -974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Column Alias</a:t>
            </a: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normAutofit/>
          </a:bodyPr>
          <a:lstStyle/>
          <a:p>
            <a:pPr>
              <a:lnSpc>
                <a:spcPct val="125000"/>
              </a:lnSpc>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lnSpc>
                <a:spcPct val="125000"/>
              </a:lnSpc>
            </a:pPr>
            <a:endParaRPr lang="en-US" dirty="0"/>
          </a:p>
          <a:p>
            <a:pPr>
              <a:lnSpc>
                <a:spcPct val="125000"/>
              </a:lnSpc>
            </a:pPr>
            <a:r>
              <a:rPr lang="en-US" dirty="0"/>
              <a:t>Filter rows by specific </a:t>
            </a:r>
            <a:r>
              <a:rPr lang="en-US" dirty="0">
                <a:solidFill>
                  <a:schemeClr val="tx2">
                    <a:lumMod val="75000"/>
                  </a:schemeClr>
                </a:solidFill>
              </a:rPr>
              <a:t>conditions</a:t>
            </a:r>
            <a:r>
              <a:rPr lang="en-US" dirty="0"/>
              <a:t> using the </a:t>
            </a:r>
            <a:r>
              <a:rPr lang="en-US" b="1" dirty="0">
                <a:solidFill>
                  <a:schemeClr val="tx2">
                    <a:lumMod val="75000"/>
                  </a:schemeClr>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284412" y="3515181"/>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284412" y="5570895"/>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284414" y="1828800"/>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0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Combine conditions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1198"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6988" y="4181550"/>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1296988" y="5468203"/>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1296988" y="2986515"/>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3" name="&quot;Not Allowed&quot; Symbol 2"/>
          <p:cNvSpPr/>
          <p:nvPr/>
        </p:nvSpPr>
        <p:spPr>
          <a:xfrm>
            <a:off x="7802880" y="3304649"/>
            <a:ext cx="740932" cy="740932"/>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AutoShape 5"/>
          <p:cNvSpPr>
            <a:spLocks noChangeArrowheads="1"/>
          </p:cNvSpPr>
          <p:nvPr/>
        </p:nvSpPr>
        <p:spPr bwMode="auto">
          <a:xfrm>
            <a:off x="5058092" y="2504439"/>
            <a:ext cx="3923132" cy="575113"/>
          </a:xfrm>
          <a:prstGeom prst="wedgeRoundRectCallout">
            <a:avLst>
              <a:gd name="adj1" fmla="val 1206"/>
              <a:gd name="adj2" fmla="val 1313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This is always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false</a:t>
            </a:r>
            <a:r>
              <a:rPr lang="en-US" sz="3200" dirty="0">
                <a:solidFill>
                  <a:srgbClr val="FFFFFF"/>
                </a:solidFill>
              </a:rPr>
              <a:t>!</a:t>
            </a: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Result Sets</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tx2">
                    <a:lumMod val="75000"/>
                  </a:schemeClr>
                </a:solidFill>
              </a:rPr>
              <a:t>named</a:t>
            </a:r>
            <a:r>
              <a:rPr lang="en-US" dirty="0"/>
              <a:t> (saved) </a:t>
            </a:r>
            <a:r>
              <a:rPr lang="en-US" dirty="0">
                <a:solidFill>
                  <a:schemeClr val="tx2">
                    <a:lumMod val="75000"/>
                  </a:schemeClr>
                </a:solidFill>
              </a:rPr>
              <a:t>queries</a:t>
            </a:r>
          </a:p>
          <a:p>
            <a:pPr lvl="1"/>
            <a:r>
              <a:rPr lang="en-US" dirty="0">
                <a:solidFill>
                  <a:schemeClr val="tx2">
                    <a:lumMod val="75000"/>
                  </a:schemeClr>
                </a:solidFill>
              </a:rPr>
              <a:t>Simplify </a:t>
            </a:r>
            <a:r>
              <a:rPr lang="en-US" dirty="0"/>
              <a:t>complex queries</a:t>
            </a:r>
          </a:p>
          <a:p>
            <a:pPr lvl="1"/>
            <a:r>
              <a:rPr lang="en-US" dirty="0">
                <a:solidFill>
                  <a:schemeClr val="tx2">
                    <a:lumMod val="75000"/>
                  </a:schemeClr>
                </a:solidFill>
              </a:rPr>
              <a:t>Limit access </a:t>
            </a:r>
            <a:r>
              <a:rPr lang="en-US" dirty="0"/>
              <a:t>to data for certain users</a:t>
            </a:r>
          </a:p>
          <a:p>
            <a:r>
              <a:rPr lang="en-US" dirty="0"/>
              <a:t>Example: Get employee </a:t>
            </a:r>
            <a:r>
              <a:rPr lang="en-US" dirty="0">
                <a:solidFill>
                  <a:schemeClr val="tx2">
                    <a:lumMod val="75000"/>
                  </a:schemeClr>
                </a:solidFill>
              </a:rPr>
              <a:t>names</a:t>
            </a:r>
            <a:r>
              <a:rPr lang="en-US" dirty="0"/>
              <a:t> and </a:t>
            </a:r>
            <a:r>
              <a:rPr lang="en-US" dirty="0">
                <a:solidFill>
                  <a:schemeClr val="tx2">
                    <a:lumMod val="75000"/>
                  </a:schemeClr>
                </a:solidFill>
              </a:rPr>
              <a:t>salaries</a:t>
            </a:r>
            <a:r>
              <a:rPr lang="en-US" dirty="0"/>
              <a:t>, by </a:t>
            </a:r>
            <a:r>
              <a:rPr lang="en-US" dirty="0">
                <a:solidFill>
                  <a:schemeClr val="tx2">
                    <a:lumMod val="75000"/>
                  </a:schemeClr>
                </a:solidFill>
              </a:rPr>
              <a:t>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5612" y="3900738"/>
            <a:ext cx="11277600" cy="193899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v_EmployeesByDepartment AS</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455612" y="5839977"/>
            <a:ext cx="11277600" cy="553998"/>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v_EmployeesByDepartment</a:t>
            </a:r>
          </a:p>
        </p:txBody>
      </p:sp>
      <p:pic>
        <p:nvPicPr>
          <p:cNvPr id="1026" name="Picture 2" descr="Image result for view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211" y="1151118"/>
            <a:ext cx="2652600" cy="1971766"/>
          </a:xfrm>
          <a:prstGeom prst="roundRect">
            <a:avLst>
              <a:gd name="adj" fmla="val 6877"/>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a:xfrm>
            <a:off x="518160" y="4419600"/>
            <a:ext cx="10383520" cy="1351280"/>
          </a:xfrm>
          <a:prstGeom prst="roundRect">
            <a:avLst>
              <a:gd name="adj" fmla="val 614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6212" y="5262440"/>
            <a:ext cx="2843745" cy="626184"/>
          </a:xfrm>
          <a:prstGeom prst="wedgeRoundRectCallout">
            <a:avLst>
              <a:gd name="adj1" fmla="val -66281"/>
              <a:gd name="adj2" fmla="val 661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
        <p:nvSpPr>
          <p:cNvPr id="12" name="AutoShape 5"/>
          <p:cNvSpPr>
            <a:spLocks noChangeArrowheads="1"/>
          </p:cNvSpPr>
          <p:nvPr/>
        </p:nvSpPr>
        <p:spPr bwMode="auto">
          <a:xfrm>
            <a:off x="9066212" y="5262440"/>
            <a:ext cx="2843745" cy="626184"/>
          </a:xfrm>
          <a:prstGeom prst="wedgeRoundRectCallout">
            <a:avLst>
              <a:gd name="adj1" fmla="val -70925"/>
              <a:gd name="adj2" fmla="val -63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oundRect">
            <a:avLst>
              <a:gd name="adj" fmla="val 12185"/>
            </a:avLst>
          </a:prstGeom>
        </p:spPr>
      </p:pic>
      <p:sp>
        <p:nvSpPr>
          <p:cNvPr id="7" name="Arrow: Down 6"/>
          <p:cNvSpPr/>
          <p:nvPr/>
        </p:nvSpPr>
        <p:spPr>
          <a:xfrm>
            <a:off x="5902324" y="3867849"/>
            <a:ext cx="381000" cy="533400"/>
          </a:xfrm>
          <a:prstGeom prst="downArrow">
            <a:avLst>
              <a:gd name="adj1" fmla="val 35455"/>
              <a:gd name="adj2" fmla="val 4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11" name="Content Placeholder 10"/>
          <p:cNvSpPr>
            <a:spLocks noGrp="1"/>
          </p:cNvSpPr>
          <p:nvPr>
            <p:ph idx="1"/>
          </p:nvPr>
        </p:nvSpPr>
        <p:spPr/>
        <p:txBody>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8212" y="2261901"/>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TOP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ORDER BY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7923212" y="4934950"/>
            <a:ext cx="2971800" cy="935624"/>
          </a:xfrm>
          <a:prstGeom prst="wedgeRoundRectCallout">
            <a:avLst>
              <a:gd name="adj1" fmla="val -66139"/>
              <a:gd name="adj2" fmla="val -62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Greatest value first</a:t>
            </a:r>
          </a:p>
        </p:txBody>
      </p:sp>
      <p:sp>
        <p:nvSpPr>
          <p:cNvPr id="9" name="AutoShape 5"/>
          <p:cNvSpPr>
            <a:spLocks noChangeArrowheads="1"/>
          </p:cNvSpPr>
          <p:nvPr/>
        </p:nvSpPr>
        <p:spPr bwMode="auto">
          <a:xfrm>
            <a:off x="3122612" y="5244390"/>
            <a:ext cx="2843745" cy="626184"/>
          </a:xfrm>
          <a:prstGeom prst="wedgeRoundRectCallout">
            <a:avLst>
              <a:gd name="adj1" fmla="val 38759"/>
              <a:gd name="adj2" fmla="val -1091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Sorting column</a:t>
            </a: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2" name="AutoShape 5"/>
          <p:cNvSpPr>
            <a:spLocks noChangeArrowheads="1"/>
          </p:cNvSpPr>
          <p:nvPr/>
        </p:nvSpPr>
        <p:spPr bwMode="auto">
          <a:xfrm>
            <a:off x="8235632" y="1209546"/>
            <a:ext cx="2286000" cy="1080210"/>
          </a:xfrm>
          <a:prstGeom prst="wedgeRoundRectCallout">
            <a:avLst>
              <a:gd name="adj1" fmla="val -73241"/>
              <a:gd name="adj2" fmla="val 413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Values for</a:t>
            </a:r>
          </a:p>
          <a:p>
            <a:pPr algn="ctr"/>
            <a:r>
              <a:rPr lang="en-US" sz="3200" dirty="0">
                <a:solidFill>
                  <a:srgbClr val="FFFFFF"/>
                </a:solidFill>
              </a:rPr>
              <a:t>all columns</a:t>
            </a:r>
          </a:p>
        </p:txBody>
      </p:sp>
      <p:sp>
        <p:nvSpPr>
          <p:cNvPr id="13" name="AutoShape 5"/>
          <p:cNvSpPr>
            <a:spLocks noChangeArrowheads="1"/>
          </p:cNvSpPr>
          <p:nvPr/>
        </p:nvSpPr>
        <p:spPr bwMode="auto">
          <a:xfrm>
            <a:off x="8380412" y="2483641"/>
            <a:ext cx="3019411" cy="703241"/>
          </a:xfrm>
          <a:prstGeom prst="wedgeRoundRectCallout">
            <a:avLst>
              <a:gd name="adj1" fmla="val -67857"/>
              <a:gd name="adj2" fmla="val 370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Specify columns</a:t>
            </a: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Inserting rows into existing table:</a:t>
            </a:r>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r>
              <a:rPr lang="en-US" sz="3000" dirty="0"/>
              <a:t>Using existing records to create a </a:t>
            </a:r>
            <a:r>
              <a:rPr lang="en-US" sz="3000" dirty="0">
                <a:solidFill>
                  <a:schemeClr val="accent1"/>
                </a:solidFill>
              </a:rPr>
              <a:t>new table</a:t>
            </a:r>
            <a:r>
              <a:rPr lang="en-US" sz="3000" dirty="0"/>
              <a:t>:</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6212" y="186703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1446213" y="436961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3" name="AutoShape 5"/>
          <p:cNvSpPr>
            <a:spLocks noChangeArrowheads="1"/>
          </p:cNvSpPr>
          <p:nvPr/>
        </p:nvSpPr>
        <p:spPr bwMode="auto">
          <a:xfrm>
            <a:off x="6746556" y="5051756"/>
            <a:ext cx="3162300" cy="584855"/>
          </a:xfrm>
          <a:prstGeom prst="wedgeRoundRectCallout">
            <a:avLst>
              <a:gd name="adj1" fmla="val -63924"/>
              <a:gd name="adj2" fmla="val -524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table name</a:t>
            </a:r>
          </a:p>
        </p:txBody>
      </p:sp>
      <p:sp>
        <p:nvSpPr>
          <p:cNvPr id="14" name="AutoShape 5"/>
          <p:cNvSpPr>
            <a:spLocks noChangeArrowheads="1"/>
          </p:cNvSpPr>
          <p:nvPr/>
        </p:nvSpPr>
        <p:spPr bwMode="auto">
          <a:xfrm>
            <a:off x="4799763" y="5828059"/>
            <a:ext cx="3162300" cy="584855"/>
          </a:xfrm>
          <a:prstGeom prst="wedgeRoundRectCallout">
            <a:avLst>
              <a:gd name="adj1" fmla="val -47218"/>
              <a:gd name="adj2" fmla="val -993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Existing source</a:t>
            </a:r>
          </a:p>
        </p:txBody>
      </p:sp>
      <p:sp>
        <p:nvSpPr>
          <p:cNvPr id="15" name="AutoShape 5"/>
          <p:cNvSpPr>
            <a:spLocks noChangeArrowheads="1"/>
          </p:cNvSpPr>
          <p:nvPr/>
        </p:nvSpPr>
        <p:spPr bwMode="auto">
          <a:xfrm>
            <a:off x="6780212" y="984425"/>
            <a:ext cx="3162300" cy="584855"/>
          </a:xfrm>
          <a:prstGeom prst="wedgeRoundRectCallout">
            <a:avLst>
              <a:gd name="adj1" fmla="val -39828"/>
              <a:gd name="adj2" fmla="val 987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List of columns</a:t>
            </a: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6612" y="3352800"/>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836612" y="5414903"/>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r>
              <a:rPr lang="en-US" dirty="0"/>
              <a:t>):</a:t>
            </a: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4" y="2098357"/>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216026" y="4953000"/>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8" name="AutoShape 5"/>
          <p:cNvSpPr>
            <a:spLocks noChangeArrowheads="1"/>
          </p:cNvSpPr>
          <p:nvPr/>
        </p:nvSpPr>
        <p:spPr bwMode="auto">
          <a:xfrm>
            <a:off x="9142412" y="3252909"/>
            <a:ext cx="2133600" cy="754917"/>
          </a:xfrm>
          <a:prstGeom prst="wedgeRoundRectCallout">
            <a:avLst>
              <a:gd name="adj1" fmla="val -52495"/>
              <a:gd name="adj2" fmla="val -995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Condition</a:t>
            </a: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870997"/>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28323"/>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8" name="AutoShape 5"/>
          <p:cNvSpPr>
            <a:spLocks noChangeArrowheads="1"/>
          </p:cNvSpPr>
          <p:nvPr/>
        </p:nvSpPr>
        <p:spPr bwMode="auto">
          <a:xfrm>
            <a:off x="6399212" y="1328627"/>
            <a:ext cx="2362200" cy="754917"/>
          </a:xfrm>
          <a:prstGeom prst="wedgeRoundRectCallout">
            <a:avLst>
              <a:gd name="adj1" fmla="val -47333"/>
              <a:gd name="adj2" fmla="val 90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values</a:t>
            </a: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1857514773"/>
              </p:ext>
            </p:extLst>
          </p:nvPr>
        </p:nvGraphicFramePr>
        <p:xfrm>
          <a:off x="760412"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49999417"/>
              </p:ext>
            </p:extLst>
          </p:nvPr>
        </p:nvGraphicFramePr>
        <p:xfrm>
          <a:off x="6179817" y="2743199"/>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609817" y="3926138"/>
            <a:ext cx="332396" cy="343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7" name="AutoShape 5"/>
          <p:cNvSpPr>
            <a:spLocks noChangeArrowheads="1"/>
          </p:cNvSpPr>
          <p:nvPr/>
        </p:nvSpPr>
        <p:spPr bwMode="auto">
          <a:xfrm>
            <a:off x="5484812" y="5105400"/>
            <a:ext cx="3736898" cy="1033573"/>
          </a:xfrm>
          <a:prstGeom prst="wedgeRoundRectCallout">
            <a:avLst>
              <a:gd name="adj1" fmla="val -38633"/>
              <a:gd name="adj2" fmla="val -827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32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32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10000"/>
              </a:lnSpc>
            </a:pPr>
            <a:r>
              <a:rPr lang="en-US" sz="3200" dirty="0"/>
              <a:t>T-SQL is the language of SQL Server</a:t>
            </a:r>
          </a:p>
          <a:p>
            <a:pPr>
              <a:lnSpc>
                <a:spcPct val="110000"/>
              </a:lnSpc>
            </a:pPr>
            <a:endParaRPr lang="en-US" sz="3200" dirty="0"/>
          </a:p>
          <a:p>
            <a:pPr>
              <a:lnSpc>
                <a:spcPct val="110000"/>
              </a:lnSpc>
            </a:pPr>
            <a:endParaRPr lang="en-US" sz="3200" dirty="0"/>
          </a:p>
          <a:p>
            <a:pPr>
              <a:lnSpc>
                <a:spcPct val="110000"/>
              </a:lnSpc>
            </a:pPr>
            <a:r>
              <a:rPr lang="en-US" sz="3200" dirty="0"/>
              <a:t>Queries provide a flexible and powerful</a:t>
            </a:r>
            <a:br>
              <a:rPr lang="en-US" sz="3200" dirty="0"/>
            </a:br>
            <a:r>
              <a:rPr lang="en-US" sz="3200" dirty="0"/>
              <a:t>method to manipulate records</a:t>
            </a:r>
          </a:p>
          <a:p>
            <a:pPr>
              <a:lnSpc>
                <a:spcPct val="110000"/>
              </a:lnSpc>
            </a:pPr>
            <a:r>
              <a:rPr lang="en-US" sz="3200" dirty="0"/>
              <a:t>Views allow us to store queries for </a:t>
            </a:r>
            <a:r>
              <a:rPr lang="en-US" sz="3200" dirty="0">
                <a:solidFill>
                  <a:schemeClr val="tx2">
                    <a:lumMod val="75000"/>
                  </a:schemeClr>
                </a:solidFill>
              </a:rPr>
              <a:t>easier use</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8" name="Rectangle 5"/>
          <p:cNvSpPr>
            <a:spLocks noChangeArrowheads="1"/>
          </p:cNvSpPr>
          <p:nvPr/>
        </p:nvSpPr>
        <p:spPr bwMode="auto">
          <a:xfrm>
            <a:off x="684211" y="1868966"/>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8815" y="40341"/>
            <a:ext cx="9577597" cy="1110780"/>
          </a:xfrm>
        </p:spPr>
        <p:txBody>
          <a:bodyPr>
            <a:normAutofit/>
          </a:bodyPr>
          <a:lstStyle/>
          <a:p>
            <a:r>
              <a:rPr lang="en-US" dirty="0"/>
              <a:t>Basic CRUD in SQL Server</a:t>
            </a:r>
          </a:p>
        </p:txBody>
      </p:sp>
      <p:sp>
        <p:nvSpPr>
          <p:cNvPr id="3" name="Text Placeholder 2"/>
          <p:cNvSpPr>
            <a:spLocks noGrp="1"/>
          </p:cNvSpPr>
          <p:nvPr>
            <p:ph type="body" sz="quarter" idx="4294967295"/>
          </p:nvPr>
        </p:nvSpPr>
        <p:spPr>
          <a:xfrm>
            <a:off x="1529384" y="6400802"/>
            <a:ext cx="10482604" cy="351754"/>
          </a:xfrm>
        </p:spPr>
        <p:txBody>
          <a:bodyPr>
            <a:normAutofit fontScale="62500" lnSpcReduction="20000"/>
          </a:bodyPr>
          <a:lstStyle/>
          <a:p>
            <a:pPr marL="0" indent="0" algn="r">
              <a:buNone/>
            </a:pPr>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83331" name="Rectangle 3"/>
          <p:cNvSpPr>
            <a:spLocks noGrp="1" noChangeArrowheads="1"/>
          </p:cNvSpPr>
          <p:nvPr>
            <p:ph idx="1"/>
          </p:nvPr>
        </p:nvSpPr>
        <p:spPr/>
        <p:txBody>
          <a:bodyPr>
            <a:normAutofit fontScale="92500"/>
          </a:bodyPr>
          <a:lstStyle/>
          <a:p>
            <a:pPr>
              <a:lnSpc>
                <a:spcPct val="110000"/>
              </a:lnSpc>
            </a:pPr>
            <a:r>
              <a:rPr lang="en-US" sz="3600" dirty="0">
                <a:solidFill>
                  <a:schemeClr val="tx2">
                    <a:lumMod val="75000"/>
                  </a:schemeClr>
                </a:solidFill>
                <a:hlinkClick r:id="rId2"/>
              </a:rPr>
              <a:t>Structured Query Language</a:t>
            </a:r>
            <a:endParaRPr lang="en-US" sz="3600" dirty="0"/>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pPr>
            <a:r>
              <a:rPr lang="en-US" sz="3600" dirty="0">
                <a:solidFill>
                  <a:schemeClr val="tx2">
                    <a:lumMod val="75000"/>
                  </a:schemeClr>
                </a:solidFill>
              </a:rPr>
              <a:t>Transact-SQL</a:t>
            </a:r>
            <a:r>
              <a:rPr lang="en-US" sz="3600" dirty="0"/>
              <a:t> (</a:t>
            </a:r>
            <a:r>
              <a:rPr lang="en-US" sz="3600" dirty="0">
                <a:solidFill>
                  <a:schemeClr val="tx2">
                    <a:lumMod val="75000"/>
                  </a:schemeClr>
                </a:solidFill>
              </a:rPr>
              <a:t>T-SQL</a:t>
            </a:r>
            <a:r>
              <a:rPr lang="en-US" sz="3600" dirty="0"/>
              <a:t>) – SQL Server's version of SQL</a:t>
            </a:r>
          </a:p>
          <a:p>
            <a:pPr lvl="1">
              <a:lnSpc>
                <a:spcPct val="110000"/>
              </a:lnSpc>
            </a:pPr>
            <a:r>
              <a:rPr lang="en-US" sz="3400" dirty="0"/>
              <a:t>Supports </a:t>
            </a:r>
            <a:r>
              <a:rPr lang="en-US" sz="3400" dirty="0">
                <a:solidFill>
                  <a:schemeClr val="tx2">
                    <a:lumMod val="75000"/>
                  </a:schemeClr>
                </a:solidFill>
              </a:rPr>
              <a:t>control flow </a:t>
            </a:r>
            <a:r>
              <a:rPr lang="en-US" sz="3400" dirty="0"/>
              <a:t>(</a:t>
            </a:r>
            <a:r>
              <a:rPr lang="en-US" sz="34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if</a:t>
            </a:r>
            <a:r>
              <a:rPr lang="en-US" sz="3400" dirty="0"/>
              <a:t> statements, </a:t>
            </a:r>
            <a:r>
              <a:rPr lang="en-US" sz="3400" dirty="0">
                <a:solidFill>
                  <a:schemeClr val="tx2">
                    <a:lumMod val="75000"/>
                  </a:schemeClr>
                </a:solidFill>
              </a:rPr>
              <a:t>loops</a:t>
            </a:r>
            <a:r>
              <a:rPr lang="en-US" sz="3400" dirty="0"/>
              <a:t>)</a:t>
            </a:r>
          </a:p>
          <a:p>
            <a:pPr lvl="1">
              <a:lnSpc>
                <a:spcPct val="110000"/>
              </a:lnSpc>
            </a:pPr>
            <a:r>
              <a:rPr lang="en-US" sz="3400" dirty="0"/>
              <a:t>Designed for writing </a:t>
            </a:r>
            <a:r>
              <a:rPr lang="en-US" sz="3400" dirty="0">
                <a:solidFill>
                  <a:schemeClr val="tx2">
                    <a:lumMod val="75000"/>
                  </a:schemeClr>
                </a:solidFill>
              </a:rPr>
              <a:t>logic</a:t>
            </a:r>
            <a:r>
              <a:rPr lang="en-US" sz="3400" dirty="0"/>
              <a:t> inside the database</a:t>
            </a:r>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2812" y="3197634"/>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737506" y="950399"/>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5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anose="020B0609020204030204"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5" name="AutoShape 5"/>
          <p:cNvSpPr>
            <a:spLocks noChangeArrowheads="1"/>
          </p:cNvSpPr>
          <p:nvPr/>
        </p:nvSpPr>
        <p:spPr bwMode="auto">
          <a:xfrm>
            <a:off x="6704012" y="1723591"/>
            <a:ext cx="1882871" cy="675176"/>
          </a:xfrm>
          <a:prstGeom prst="wedgeRoundRectCallout">
            <a:avLst>
              <a:gd name="adj1" fmla="val -68366"/>
              <a:gd name="adj2" fmla="val -382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Variables</a:t>
            </a:r>
          </a:p>
        </p:txBody>
      </p:sp>
      <p:sp>
        <p:nvSpPr>
          <p:cNvPr id="6" name="AutoShape 5"/>
          <p:cNvSpPr>
            <a:spLocks noChangeArrowheads="1"/>
          </p:cNvSpPr>
          <p:nvPr/>
        </p:nvSpPr>
        <p:spPr bwMode="auto">
          <a:xfrm>
            <a:off x="5931903" y="3625360"/>
            <a:ext cx="1349471" cy="609600"/>
          </a:xfrm>
          <a:prstGeom prst="wedgeRoundRectCallout">
            <a:avLst>
              <a:gd name="adj1" fmla="val -79394"/>
              <a:gd name="adj2" fmla="val -348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Loops</a:t>
            </a:r>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1393</TotalTime>
  <Words>2623</Words>
  <Application>Microsoft Office PowerPoint</Application>
  <PresentationFormat>Custom</PresentationFormat>
  <Paragraphs>483</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Courier New</vt:lpstr>
      <vt:lpstr>Times</vt:lpstr>
      <vt:lpstr>Wingdings</vt:lpstr>
      <vt:lpstr>Wingdings 2</vt:lpstr>
      <vt:lpstr>SoftUni 16x9</vt:lpstr>
      <vt:lpstr>Basic CRUD in SQL Server</vt:lpstr>
      <vt:lpstr>Table of Contents</vt:lpstr>
      <vt:lpstr>Questions</vt:lpstr>
      <vt:lpstr>Query Basics</vt:lpstr>
      <vt:lpstr>What are SQL and T-SQL?</vt:lpstr>
      <vt:lpstr>SQL –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 in SQL Server</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100</cp:revision>
  <dcterms:created xsi:type="dcterms:W3CDTF">2014-01-02T17:00:34Z</dcterms:created>
  <dcterms:modified xsi:type="dcterms:W3CDTF">2017-09-22T17:43:29Z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